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handoutMasterIdLst>
    <p:handoutMasterId r:id="rId88"/>
  </p:handoutMasterIdLst>
  <p:sldIdLst>
    <p:sldId id="500" r:id="rId2"/>
    <p:sldId id="539" r:id="rId3"/>
    <p:sldId id="784" r:id="rId4"/>
    <p:sldId id="780" r:id="rId5"/>
    <p:sldId id="781" r:id="rId6"/>
    <p:sldId id="1032" r:id="rId7"/>
    <p:sldId id="786" r:id="rId8"/>
    <p:sldId id="787" r:id="rId9"/>
    <p:sldId id="789" r:id="rId10"/>
    <p:sldId id="790" r:id="rId11"/>
    <p:sldId id="792" r:id="rId12"/>
    <p:sldId id="880" r:id="rId13"/>
    <p:sldId id="876" r:id="rId14"/>
    <p:sldId id="881" r:id="rId15"/>
    <p:sldId id="877" r:id="rId16"/>
    <p:sldId id="878" r:id="rId17"/>
    <p:sldId id="1033" r:id="rId18"/>
    <p:sldId id="955" r:id="rId19"/>
    <p:sldId id="956" r:id="rId20"/>
    <p:sldId id="957" r:id="rId21"/>
    <p:sldId id="958" r:id="rId22"/>
    <p:sldId id="879" r:id="rId23"/>
    <p:sldId id="801" r:id="rId24"/>
    <p:sldId id="882" r:id="rId25"/>
    <p:sldId id="962" r:id="rId26"/>
    <p:sldId id="963" r:id="rId27"/>
    <p:sldId id="272" r:id="rId28"/>
    <p:sldId id="435" r:id="rId29"/>
    <p:sldId id="510" r:id="rId30"/>
    <p:sldId id="511" r:id="rId31"/>
    <p:sldId id="961" r:id="rId32"/>
    <p:sldId id="513" r:id="rId33"/>
    <p:sldId id="514" r:id="rId34"/>
    <p:sldId id="515" r:id="rId35"/>
    <p:sldId id="516" r:id="rId36"/>
    <p:sldId id="517" r:id="rId37"/>
    <p:sldId id="518" r:id="rId38"/>
    <p:sldId id="519" r:id="rId39"/>
    <p:sldId id="1118" r:id="rId40"/>
    <p:sldId id="431" r:id="rId41"/>
    <p:sldId id="432" r:id="rId42"/>
    <p:sldId id="433" r:id="rId43"/>
    <p:sldId id="436" r:id="rId44"/>
    <p:sldId id="438" r:id="rId45"/>
    <p:sldId id="439" r:id="rId46"/>
    <p:sldId id="440" r:id="rId47"/>
    <p:sldId id="441" r:id="rId48"/>
    <p:sldId id="442" r:id="rId49"/>
    <p:sldId id="444" r:id="rId50"/>
    <p:sldId id="445" r:id="rId51"/>
    <p:sldId id="449" r:id="rId52"/>
    <p:sldId id="437" r:id="rId53"/>
    <p:sldId id="451" r:id="rId54"/>
    <p:sldId id="456" r:id="rId55"/>
    <p:sldId id="452" r:id="rId56"/>
    <p:sldId id="454" r:id="rId57"/>
    <p:sldId id="455" r:id="rId58"/>
    <p:sldId id="458" r:id="rId59"/>
    <p:sldId id="459" r:id="rId60"/>
    <p:sldId id="460" r:id="rId61"/>
    <p:sldId id="462" r:id="rId62"/>
    <p:sldId id="463" r:id="rId63"/>
    <p:sldId id="466" r:id="rId64"/>
    <p:sldId id="464" r:id="rId65"/>
    <p:sldId id="465" r:id="rId66"/>
    <p:sldId id="467" r:id="rId67"/>
    <p:sldId id="468" r:id="rId68"/>
    <p:sldId id="485" r:id="rId69"/>
    <p:sldId id="486" r:id="rId70"/>
    <p:sldId id="523" r:id="rId71"/>
    <p:sldId id="524" r:id="rId72"/>
    <p:sldId id="525" r:id="rId73"/>
    <p:sldId id="526" r:id="rId74"/>
    <p:sldId id="527" r:id="rId75"/>
    <p:sldId id="528" r:id="rId76"/>
    <p:sldId id="529" r:id="rId77"/>
    <p:sldId id="530" r:id="rId78"/>
    <p:sldId id="531" r:id="rId79"/>
    <p:sldId id="532" r:id="rId80"/>
    <p:sldId id="533" r:id="rId81"/>
    <p:sldId id="534" r:id="rId82"/>
    <p:sldId id="535" r:id="rId83"/>
    <p:sldId id="536" r:id="rId84"/>
    <p:sldId id="537" r:id="rId85"/>
    <p:sldId id="538"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00"/>
    <a:srgbClr val="8383D7"/>
    <a:srgbClr val="3A3AB4"/>
    <a:srgbClr val="FF3300"/>
    <a:srgbClr val="5454C8"/>
    <a:srgbClr val="00FF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0" autoAdjust="0"/>
    <p:restoredTop sz="95939" autoAdjust="0"/>
  </p:normalViewPr>
  <p:slideViewPr>
    <p:cSldViewPr showGuides="1">
      <p:cViewPr varScale="1">
        <p:scale>
          <a:sx n="86" d="100"/>
          <a:sy n="86" d="100"/>
        </p:scale>
        <p:origin x="-1368" y="-78"/>
      </p:cViewPr>
      <p:guideLst>
        <p:guide orient="horz" pos="2221"/>
        <p:guide pos="296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8" d="100"/>
          <a:sy n="58" d="100"/>
        </p:scale>
        <p:origin x="-2532" y="-78"/>
      </p:cViewPr>
      <p:guideLst>
        <p:guide orient="horz" pos="2961"/>
        <p:guide pos="222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25105;&#30340;&#25991;&#26723;\Documents\WeChat%20Files\wxid_2f9h3mble3fd21\Files\&#24037;&#20316;&#31807;2.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25105;&#30340;&#25991;&#26723;\Documents\WeChat%20Files\wxid_2f9h3mble3fd21\Files\&#24037;&#20316;&#31807;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baseline="0">
                <a:solidFill>
                  <a:schemeClr val="tx1">
                    <a:lumMod val="65000"/>
                    <a:lumOff val="35000"/>
                  </a:schemeClr>
                </a:solidFill>
                <a:latin typeface="+mn-lt"/>
                <a:ea typeface="+mn-ea"/>
                <a:cs typeface="+mn-cs"/>
              </a:defRPr>
            </a:pPr>
            <a:r>
              <a:rPr lang="zh-CN" altLang="en-US"/>
              <a:t>基线和非基线类</a:t>
            </a:r>
          </a:p>
        </c:rich>
      </c:tx>
      <c:layout/>
      <c:overlay val="0"/>
      <c:spPr>
        <a:noFill/>
        <a:ln>
          <a:noFill/>
        </a:ln>
        <a:effectLst/>
      </c:spPr>
    </c:title>
    <c:autoTitleDeleted val="0"/>
    <c:plotArea>
      <c:layout>
        <c:manualLayout>
          <c:layoutTarget val="inner"/>
          <c:xMode val="edge"/>
          <c:yMode val="edge"/>
          <c:x val="3.5782747603833903E-2"/>
          <c:y val="0.17638888888888901"/>
          <c:w val="0.90726489790248599"/>
          <c:h val="0.71212962962963"/>
        </c:manualLayout>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Lbls>
            <c:dLbl>
              <c:idx val="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endParaRPr lang="zh-CN"/>
                </a:p>
              </c:txPr>
              <c:dLblPos val="outEnd"/>
              <c:showLegendKey val="0"/>
              <c:showVal val="1"/>
              <c:showCatName val="1"/>
              <c:showSerName val="0"/>
              <c:showPercent val="1"/>
              <c:showBubbleSize val="0"/>
            </c:dLbl>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[工作簿2.xlsx]Sheet3!$B$37:$B$38</c:f>
              <c:strCache>
                <c:ptCount val="2"/>
                <c:pt idx="0">
                  <c:v>基线  </c:v>
                </c:pt>
                <c:pt idx="1">
                  <c:v>非基线</c:v>
                </c:pt>
              </c:strCache>
            </c:strRef>
          </c:cat>
          <c:val>
            <c:numRef>
              <c:f>[工作簿2.xlsx]Sheet3!$C$37:$C$38</c:f>
              <c:numCache>
                <c:formatCode>General</c:formatCode>
                <c:ptCount val="2"/>
                <c:pt idx="0">
                  <c:v>75</c:v>
                </c:pt>
                <c:pt idx="1">
                  <c:v>25</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cap="all" baseline="0">
                <a:solidFill>
                  <a:schemeClr val="tx1">
                    <a:lumMod val="65000"/>
                    <a:lumOff val="35000"/>
                  </a:schemeClr>
                </a:solidFill>
                <a:latin typeface="+mn-lt"/>
                <a:ea typeface="+mn-ea"/>
                <a:cs typeface="+mn-cs"/>
              </a:defRPr>
            </a:pPr>
            <a:r>
              <a:rPr lang="zh-CN" altLang="en-US"/>
              <a:t>度量分类</a:t>
            </a:r>
          </a:p>
        </c:rich>
      </c:tx>
      <c:layout/>
      <c:overlay val="0"/>
      <c:spPr>
        <a:noFill/>
        <a:ln>
          <a:noFill/>
        </a:ln>
        <a:effectLst/>
      </c:sp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Lbls>
            <c:dLbl>
              <c:idx val="0"/>
              <c:layout>
                <c:manualLayout>
                  <c:x val="-5.2325581395348798E-2"/>
                  <c:y val="0"/>
                </c:manualLayout>
              </c:layout>
              <c:dLblPos val="bestFit"/>
              <c:showLegendKey val="0"/>
              <c:showVal val="1"/>
              <c:showCatName val="1"/>
              <c:showSerName val="0"/>
              <c:showPercent val="1"/>
              <c:showBubbleSize val="0"/>
              <c:extLst>
                <c:ext xmlns:c15="http://schemas.microsoft.com/office/drawing/2012/chart" uri="{CE6537A1-D6FC-4f65-9D91-7224C49458BB}">
                  <c15:layout/>
                </c:ext>
              </c:extLst>
            </c:dLbl>
            <c:dLbl>
              <c:idx val="1"/>
              <c:layout>
                <c:manualLayout>
                  <c:x val="5.0387596899224799E-2"/>
                  <c:y val="-1.01694915254237E-2"/>
                </c:manualLayout>
              </c:layout>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endParaRPr lang="zh-CN"/>
                </a:p>
              </c:txPr>
              <c:dLblPos val="bestFit"/>
              <c:showLegendKey val="0"/>
              <c:showVal val="1"/>
              <c:showCatName val="1"/>
              <c:showSerName val="0"/>
              <c:showPercent val="1"/>
              <c:showBubbleSize val="0"/>
              <c:extLst>
                <c:ext xmlns:c15="http://schemas.microsoft.com/office/drawing/2012/chart" uri="{CE6537A1-D6FC-4f65-9D91-7224C49458BB}">
                  <c15:layout/>
                </c:ext>
              </c:extLst>
            </c:dLbl>
            <c:dLbl>
              <c:idx val="2"/>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endParaRPr lang="zh-CN"/>
                </a:p>
              </c:txPr>
              <c:dLblPos val="outEnd"/>
              <c:showLegendKey val="0"/>
              <c:showVal val="1"/>
              <c:showCatName val="1"/>
              <c:showSerName val="0"/>
              <c:showPercent val="1"/>
              <c:showBubbleSize val="0"/>
            </c:dLbl>
            <c:dLbl>
              <c:idx val="3"/>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solidFill>
                      <a:latin typeface="+mn-lt"/>
                      <a:ea typeface="+mn-ea"/>
                      <a:cs typeface="+mn-cs"/>
                    </a:defRPr>
                  </a:pPr>
                  <a:endParaRPr lang="zh-CN"/>
                </a:p>
              </c:txPr>
              <c:dLblPos val="outEnd"/>
              <c:showLegendKey val="0"/>
              <c:showVal val="1"/>
              <c:showCatName val="1"/>
              <c:showSerName val="0"/>
              <c:showPercent val="1"/>
              <c:showBubbleSize val="0"/>
            </c:dLbl>
            <c:dLbl>
              <c:idx val="4"/>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5"/>
                      </a:solidFill>
                      <a:latin typeface="+mn-lt"/>
                      <a:ea typeface="+mn-ea"/>
                      <a:cs typeface="+mn-cs"/>
                    </a:defRPr>
                  </a:pPr>
                  <a:endParaRPr lang="zh-CN"/>
                </a:p>
              </c:txPr>
              <c:dLblPos val="outEnd"/>
              <c:showLegendKey val="0"/>
              <c:showVal val="1"/>
              <c:showCatName val="1"/>
              <c:showSerName val="0"/>
              <c:showPercent val="1"/>
              <c:showBubbleSize val="0"/>
            </c:dLbl>
            <c:dLbl>
              <c:idx val="5"/>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6"/>
                      </a:solidFill>
                      <a:latin typeface="+mn-lt"/>
                      <a:ea typeface="+mn-ea"/>
                      <a:cs typeface="+mn-cs"/>
                    </a:defRPr>
                  </a:pPr>
                  <a:endParaRPr lang="zh-CN"/>
                </a:p>
              </c:txPr>
              <c:dLblPos val="outEnd"/>
              <c:showLegendKey val="0"/>
              <c:showVal val="1"/>
              <c:showCatName val="1"/>
              <c:showSerName val="0"/>
              <c:showPercent val="1"/>
              <c:showBubbleSize val="0"/>
            </c:dLbl>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[工作簿2.xlsx]Sheet3!$H$33:$H$38</c:f>
              <c:strCache>
                <c:ptCount val="6"/>
                <c:pt idx="0">
                  <c:v>基本</c:v>
                </c:pt>
                <c:pt idx="1">
                  <c:v>技术</c:v>
                </c:pt>
                <c:pt idx="2">
                  <c:v>交付</c:v>
                </c:pt>
                <c:pt idx="3">
                  <c:v>人员</c:v>
                </c:pt>
                <c:pt idx="4">
                  <c:v>效益</c:v>
                </c:pt>
                <c:pt idx="5">
                  <c:v>质量</c:v>
                </c:pt>
              </c:strCache>
            </c:strRef>
          </c:cat>
          <c:val>
            <c:numRef>
              <c:f>[工作簿2.xlsx]Sheet3!$I$33:$I$38</c:f>
              <c:numCache>
                <c:formatCode>General</c:formatCode>
                <c:ptCount val="6"/>
                <c:pt idx="0">
                  <c:v>1</c:v>
                </c:pt>
                <c:pt idx="1">
                  <c:v>2</c:v>
                </c:pt>
                <c:pt idx="2">
                  <c:v>13</c:v>
                </c:pt>
                <c:pt idx="3">
                  <c:v>11</c:v>
                </c:pt>
                <c:pt idx="4">
                  <c:v>12</c:v>
                </c:pt>
                <c:pt idx="5">
                  <c:v>16</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8">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9">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10">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1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1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1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14">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15">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16">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2">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17">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18">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19">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20">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2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24">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25">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26">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27">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28">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29">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3#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4">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5">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6">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7">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8E3B5DD-4AC1-4292-AD28-49BB0B6BDB73}" type="doc">
      <dgm:prSet loTypeId="urn:microsoft.com/office/officeart/2005/8/layout/list1#1" loCatId="list" qsTypeId="urn:microsoft.com/office/officeart/2005/8/quickstyle/simple5#1" qsCatId="simple" csTypeId="urn:microsoft.com/office/officeart/2005/8/colors/accent2_3#1" csCatId="accent2" phldr="1"/>
      <dgm:spPr/>
      <dgm:t>
        <a:bodyPr/>
        <a:lstStyle/>
        <a:p>
          <a:endParaRPr lang="zh-CN" altLang="en-US"/>
        </a:p>
      </dgm:t>
    </dgm:pt>
    <dgm:pt modelId="{8ADF4415-ED6B-4FA0-9FF1-75F4EE14747C}">
      <dgm:prSet phldrT="[文本]" phldr="0" custT="1"/>
      <dgm:spPr>
        <a:scene3d>
          <a:camera prst="orthographicFront">
            <a:rot lat="0" lon="0" rev="0"/>
          </a:camera>
          <a:lightRig rig="threePt" dir="t">
            <a:rot lat="0" lon="0" rev="1200000"/>
          </a:lightRig>
        </a:scene3d>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1800" b="1" baseline="0" dirty="0">
              <a:latin typeface="Tahoma" panose="020B0604030504040204" pitchFamily="34" charset="0"/>
            </a:rPr>
            <a:t>公司简介</a:t>
          </a:r>
        </a:p>
      </dgm:t>
    </dgm:pt>
    <dgm:pt modelId="{89CB5B67-544E-4FAA-8DCC-2B48F6507A81}" type="parTrans" cxnId="{7F0F609C-DDAE-4DB7-B548-346DB0B16BAA}">
      <dgm:prSet/>
      <dgm:spPr/>
      <dgm:t>
        <a:bodyPr/>
        <a:lstStyle/>
        <a:p>
          <a:endParaRPr lang="zh-CN" altLang="en-US">
            <a:latin typeface="华文细黑" panose="02010600040101010101" pitchFamily="2" charset="-122"/>
            <a:ea typeface="华文细黑" panose="02010600040101010101" pitchFamily="2" charset="-122"/>
          </a:endParaRPr>
        </a:p>
      </dgm:t>
    </dgm:pt>
    <dgm:pt modelId="{4CBDB129-94DF-42C5-BC22-0BC38CCB348E}" type="sibTrans" cxnId="{7F0F609C-DDAE-4DB7-B548-346DB0B16BAA}">
      <dgm:prSet/>
      <dgm:spPr/>
      <dgm:t>
        <a:bodyPr/>
        <a:lstStyle/>
        <a:p>
          <a:endParaRPr lang="zh-CN" altLang="en-US">
            <a:latin typeface="华文细黑" panose="02010600040101010101" pitchFamily="2" charset="-122"/>
            <a:ea typeface="华文细黑" panose="02010600040101010101" pitchFamily="2" charset="-122"/>
          </a:endParaRPr>
        </a:p>
      </dgm:t>
    </dgm:pt>
    <dgm:pt modelId="{55CE7F3B-ECCB-4D95-9456-C0B58B3D5A38}" type="pres">
      <dgm:prSet presAssocID="{18E3B5DD-4AC1-4292-AD28-49BB0B6BDB73}" presName="linear" presStyleCnt="0">
        <dgm:presLayoutVars>
          <dgm:dir/>
          <dgm:animLvl val="lvl"/>
          <dgm:resizeHandles val="exact"/>
        </dgm:presLayoutVars>
      </dgm:prSet>
      <dgm:spPr/>
      <dgm:t>
        <a:bodyPr/>
        <a:lstStyle/>
        <a:p>
          <a:endParaRPr lang="zh-CN" altLang="en-US"/>
        </a:p>
      </dgm:t>
    </dgm:pt>
    <dgm:pt modelId="{65B74003-A3C9-4A97-A7A2-3C5F9961A214}" type="pres">
      <dgm:prSet presAssocID="{8ADF4415-ED6B-4FA0-9FF1-75F4EE14747C}" presName="parentLin" presStyleCnt="0"/>
      <dgm:spPr/>
    </dgm:pt>
    <dgm:pt modelId="{A5E6980B-7EEC-4465-B913-ADD3F654EB6E}" type="pres">
      <dgm:prSet presAssocID="{8ADF4415-ED6B-4FA0-9FF1-75F4EE14747C}" presName="parentLeftMargin" presStyleLbl="node1" presStyleIdx="0" presStyleCnt="1"/>
      <dgm:spPr/>
      <dgm:t>
        <a:bodyPr/>
        <a:lstStyle/>
        <a:p>
          <a:endParaRPr lang="zh-CN" altLang="en-US"/>
        </a:p>
      </dgm:t>
    </dgm:pt>
    <dgm:pt modelId="{F00D01CA-178B-49B0-A1D0-01E72DBBFE98}" type="pres">
      <dgm:prSet presAssocID="{8ADF4415-ED6B-4FA0-9FF1-75F4EE14747C}" presName="parentText" presStyleLbl="node1" presStyleIdx="0" presStyleCnt="1">
        <dgm:presLayoutVars>
          <dgm:chMax val="0"/>
          <dgm:bulletEnabled val="1"/>
        </dgm:presLayoutVars>
      </dgm:prSet>
      <dgm:spPr/>
      <dgm:t>
        <a:bodyPr/>
        <a:lstStyle/>
        <a:p>
          <a:endParaRPr lang="zh-CN" altLang="en-US"/>
        </a:p>
      </dgm:t>
    </dgm:pt>
    <dgm:pt modelId="{F6926514-F32F-46DD-A305-2C94A54D552B}" type="pres">
      <dgm:prSet presAssocID="{8ADF4415-ED6B-4FA0-9FF1-75F4EE14747C}" presName="negativeSpace" presStyleCnt="0"/>
      <dgm:spPr/>
    </dgm:pt>
    <dgm:pt modelId="{57F39604-53A4-4C3E-817A-2973D62C7697}" type="pres">
      <dgm:prSet presAssocID="{8ADF4415-ED6B-4FA0-9FF1-75F4EE14747C}" presName="childText" presStyleLbl="conFgAcc1" presStyleIdx="0" presStyleCnt="1">
        <dgm:presLayoutVars>
          <dgm:bulletEnabled val="1"/>
        </dgm:presLayoutVars>
        <dgm:style>
          <a:lnRef idx="0">
            <a:schemeClr val="accent3"/>
          </a:lnRef>
          <a:fillRef idx="3">
            <a:schemeClr val="accent3"/>
          </a:fillRef>
          <a:effectRef idx="3">
            <a:schemeClr val="accent3"/>
          </a:effectRef>
          <a:fontRef idx="minor">
            <a:schemeClr val="lt1"/>
          </a:fontRef>
        </dgm:style>
      </dgm:prSet>
      <dgm:spPr/>
    </dgm:pt>
  </dgm:ptLst>
  <dgm:cxnLst>
    <dgm:cxn modelId="{6A224D5E-7281-47FB-8535-EA72A26CCF82}" type="presOf" srcId="{8ADF4415-ED6B-4FA0-9FF1-75F4EE14747C}" destId="{F00D01CA-178B-49B0-A1D0-01E72DBBFE98}" srcOrd="1" destOrd="0" presId="urn:microsoft.com/office/officeart/2005/8/layout/list1#1"/>
    <dgm:cxn modelId="{1326C95B-E09F-45BB-B338-2F827980A8E3}" type="presOf" srcId="{18E3B5DD-4AC1-4292-AD28-49BB0B6BDB73}" destId="{55CE7F3B-ECCB-4D95-9456-C0B58B3D5A38}" srcOrd="0" destOrd="0" presId="urn:microsoft.com/office/officeart/2005/8/layout/list1#1"/>
    <dgm:cxn modelId="{7F0F609C-DDAE-4DB7-B548-346DB0B16BAA}" srcId="{18E3B5DD-4AC1-4292-AD28-49BB0B6BDB73}" destId="{8ADF4415-ED6B-4FA0-9FF1-75F4EE14747C}" srcOrd="0" destOrd="0" parTransId="{89CB5B67-544E-4FAA-8DCC-2B48F6507A81}" sibTransId="{4CBDB129-94DF-42C5-BC22-0BC38CCB348E}"/>
    <dgm:cxn modelId="{7D2E0DF8-04C1-4A58-8869-97994F16E19E}" type="presOf" srcId="{8ADF4415-ED6B-4FA0-9FF1-75F4EE14747C}" destId="{A5E6980B-7EEC-4465-B913-ADD3F654EB6E}" srcOrd="0" destOrd="0" presId="urn:microsoft.com/office/officeart/2005/8/layout/list1#1"/>
    <dgm:cxn modelId="{965257F4-A33C-4132-8F22-979FD61789EF}" type="presParOf" srcId="{55CE7F3B-ECCB-4D95-9456-C0B58B3D5A38}" destId="{65B74003-A3C9-4A97-A7A2-3C5F9961A214}" srcOrd="0" destOrd="0" presId="urn:microsoft.com/office/officeart/2005/8/layout/list1#1"/>
    <dgm:cxn modelId="{91DED533-326E-4E0F-B197-83FA6C34923D}" type="presParOf" srcId="{65B74003-A3C9-4A97-A7A2-3C5F9961A214}" destId="{A5E6980B-7EEC-4465-B913-ADD3F654EB6E}" srcOrd="0" destOrd="0" presId="urn:microsoft.com/office/officeart/2005/8/layout/list1#1"/>
    <dgm:cxn modelId="{3FE7F00F-A709-4F58-97A6-60A6CBB7DBDE}" type="presParOf" srcId="{65B74003-A3C9-4A97-A7A2-3C5F9961A214}" destId="{F00D01CA-178B-49B0-A1D0-01E72DBBFE98}" srcOrd="1" destOrd="0" presId="urn:microsoft.com/office/officeart/2005/8/layout/list1#1"/>
    <dgm:cxn modelId="{0ED42B99-726A-486C-9F54-D77770F40502}" type="presParOf" srcId="{55CE7F3B-ECCB-4D95-9456-C0B58B3D5A38}" destId="{F6926514-F32F-46DD-A305-2C94A54D552B}" srcOrd="1" destOrd="0" presId="urn:microsoft.com/office/officeart/2005/8/layout/list1#1"/>
    <dgm:cxn modelId="{D5559AFC-64A7-465A-96ED-B20FC377B466}" type="presParOf" srcId="{55CE7F3B-ECCB-4D95-9456-C0B58B3D5A38}" destId="{57F39604-53A4-4C3E-817A-2973D62C7697}" srcOrd="2"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7" qsCatId="simple" csTypeId="urn:microsoft.com/office/officeart/2005/8/colors/accent2_2#8"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A6682EC7-3F05-401F-B4A5-75355AADCE4A}" type="presOf" srcId="{58D3E6E9-5E1D-44E2-AF32-AA49E0F95FCA}" destId="{C689B8C9-DB9E-4B91-BD2F-803FB77F5900}"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810F42C9-02D3-40FB-8E17-4EA26E6A5A18}" type="presOf" srcId="{CA414D1C-B622-4437-9BB4-D1A16278A284}" destId="{48393460-9878-46D3-97C4-27E868F3B7B3}" srcOrd="0" destOrd="0" presId="urn:microsoft.com/office/officeart/2005/8/layout/hChevron3"/>
    <dgm:cxn modelId="{DFB10BCB-B2AA-41AC-B10E-296F0EE72BCB}" type="presOf" srcId="{1BE92019-24BF-4D68-9FDE-803D49C27E58}" destId="{2A699E96-BD76-4716-80DA-3757E59AA215}"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CAE20F5C-8D07-4D19-8795-AFB0BB43F7FA}" type="presOf" srcId="{69DB6E0A-AF07-41CE-B6B2-02FADB61D45E}" destId="{4B1043FD-D8AD-45B3-B8F8-94593542FC2D}" srcOrd="0" destOrd="0" presId="urn:microsoft.com/office/officeart/2005/8/layout/hChevron3"/>
    <dgm:cxn modelId="{C25709C2-1FDD-45D0-B350-FB13AF323281}" type="presOf" srcId="{C82A237C-155C-4B2F-A796-7C1AC0DD1AF8}" destId="{60D9F768-98DF-4B38-A4F3-89323E9BC574}" srcOrd="0" destOrd="0" presId="urn:microsoft.com/office/officeart/2005/8/layout/hChevron3"/>
    <dgm:cxn modelId="{34CDEC59-56DA-481C-BD9E-724081FC9AC0}" type="presOf" srcId="{5F9D0B8C-17B9-45A1-A55D-925C80A831FA}" destId="{8B487464-A351-4B16-972D-154407BAAFFD}" srcOrd="0" destOrd="0" presId="urn:microsoft.com/office/officeart/2005/8/layout/hChevron3"/>
    <dgm:cxn modelId="{3DD560C5-FE33-4094-BE1C-4E95C855E8F0}" type="presParOf" srcId="{4B1043FD-D8AD-45B3-B8F8-94593542FC2D}" destId="{60D9F768-98DF-4B38-A4F3-89323E9BC574}" srcOrd="0" destOrd="0" presId="urn:microsoft.com/office/officeart/2005/8/layout/hChevron3"/>
    <dgm:cxn modelId="{D3C29C14-3DAA-452A-9B3A-220250DCF787}" type="presParOf" srcId="{4B1043FD-D8AD-45B3-B8F8-94593542FC2D}" destId="{8937BC0B-1E8E-4D9B-BF1B-DDFBD1AE2062}" srcOrd="1" destOrd="0" presId="urn:microsoft.com/office/officeart/2005/8/layout/hChevron3"/>
    <dgm:cxn modelId="{254E15D9-C94C-4F53-9BF4-7ABF10BE0A36}" type="presParOf" srcId="{4B1043FD-D8AD-45B3-B8F8-94593542FC2D}" destId="{8B487464-A351-4B16-972D-154407BAAFFD}" srcOrd="2" destOrd="0" presId="urn:microsoft.com/office/officeart/2005/8/layout/hChevron3"/>
    <dgm:cxn modelId="{0261FC8C-7BA5-4A5B-9F68-64BAC16BDB4D}" type="presParOf" srcId="{4B1043FD-D8AD-45B3-B8F8-94593542FC2D}" destId="{97D83271-6A50-4CE5-953C-506E4E852A69}" srcOrd="3" destOrd="0" presId="urn:microsoft.com/office/officeart/2005/8/layout/hChevron3"/>
    <dgm:cxn modelId="{3D2A0E48-4E0E-4AEB-9FE8-92EE8EC4E47B}" type="presParOf" srcId="{4B1043FD-D8AD-45B3-B8F8-94593542FC2D}" destId="{C689B8C9-DB9E-4B91-BD2F-803FB77F5900}" srcOrd="4" destOrd="0" presId="urn:microsoft.com/office/officeart/2005/8/layout/hChevron3"/>
    <dgm:cxn modelId="{184D2E6D-6C7C-4E23-9C21-85D45A5767B3}" type="presParOf" srcId="{4B1043FD-D8AD-45B3-B8F8-94593542FC2D}" destId="{1881BE1E-934B-43DF-8360-E407742688D5}" srcOrd="5" destOrd="0" presId="urn:microsoft.com/office/officeart/2005/8/layout/hChevron3"/>
    <dgm:cxn modelId="{1ED7374A-1826-4292-9CAA-AECEC6AE1D6C}" type="presParOf" srcId="{4B1043FD-D8AD-45B3-B8F8-94593542FC2D}" destId="{2A699E96-BD76-4716-80DA-3757E59AA215}" srcOrd="6" destOrd="0" presId="urn:microsoft.com/office/officeart/2005/8/layout/hChevron3"/>
    <dgm:cxn modelId="{9AE7AAE0-BD20-4E0D-B70F-544DB786F724}" type="presParOf" srcId="{4B1043FD-D8AD-45B3-B8F8-94593542FC2D}" destId="{A7035B35-2167-4A5E-8007-7D22A1BBE173}" srcOrd="7" destOrd="0" presId="urn:microsoft.com/office/officeart/2005/8/layout/hChevron3"/>
    <dgm:cxn modelId="{B8C3E39E-23CA-4427-8F63-87ECA48C5DD1}"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8" qsCatId="simple" csTypeId="urn:microsoft.com/office/officeart/2005/8/colors/accent2_2#1"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2079567C-9CD5-4F8E-A7AB-D33757329459}" type="presOf" srcId="{1BE92019-24BF-4D68-9FDE-803D49C27E58}" destId="{2A699E96-BD76-4716-80DA-3757E59AA215}"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E6428661-950A-4D22-8740-50A8CB96B1D4}" type="presOf" srcId="{C82A237C-155C-4B2F-A796-7C1AC0DD1AF8}" destId="{60D9F768-98DF-4B38-A4F3-89323E9BC574}" srcOrd="0" destOrd="0" presId="urn:microsoft.com/office/officeart/2005/8/layout/hChevron3"/>
    <dgm:cxn modelId="{5153E340-DEE8-4803-A3F4-3D6253313939}" type="presOf" srcId="{58D3E6E9-5E1D-44E2-AF32-AA49E0F95FCA}" destId="{C689B8C9-DB9E-4B91-BD2F-803FB77F5900}" srcOrd="0" destOrd="0" presId="urn:microsoft.com/office/officeart/2005/8/layout/hChevron3"/>
    <dgm:cxn modelId="{DA7DB0F6-4C31-448D-BF87-A0937E279B66}" type="presOf" srcId="{69DB6E0A-AF07-41CE-B6B2-02FADB61D45E}" destId="{4B1043FD-D8AD-45B3-B8F8-94593542FC2D}" srcOrd="0" destOrd="0" presId="urn:microsoft.com/office/officeart/2005/8/layout/hChevron3"/>
    <dgm:cxn modelId="{65CA745C-32E9-4D08-9A94-BC46EEC78853}" type="presOf" srcId="{5F9D0B8C-17B9-45A1-A55D-925C80A831FA}" destId="{8B487464-A351-4B16-972D-154407BAAFF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76595368-D4BF-4A98-A065-A5FC456D5440}" type="presOf" srcId="{CA414D1C-B622-4437-9BB4-D1A16278A284}" destId="{48393460-9878-46D3-97C4-27E868F3B7B3}"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C9BB01ED-82FB-4CD1-966B-11EBF10566CE}" type="presParOf" srcId="{4B1043FD-D8AD-45B3-B8F8-94593542FC2D}" destId="{60D9F768-98DF-4B38-A4F3-89323E9BC574}" srcOrd="0" destOrd="0" presId="urn:microsoft.com/office/officeart/2005/8/layout/hChevron3"/>
    <dgm:cxn modelId="{484CAF59-0A8E-463C-BF10-729CCB9F06F3}" type="presParOf" srcId="{4B1043FD-D8AD-45B3-B8F8-94593542FC2D}" destId="{8937BC0B-1E8E-4D9B-BF1B-DDFBD1AE2062}" srcOrd="1" destOrd="0" presId="urn:microsoft.com/office/officeart/2005/8/layout/hChevron3"/>
    <dgm:cxn modelId="{131B19BE-625C-4D9D-904E-CC9D88CE6C78}" type="presParOf" srcId="{4B1043FD-D8AD-45B3-B8F8-94593542FC2D}" destId="{8B487464-A351-4B16-972D-154407BAAFFD}" srcOrd="2" destOrd="0" presId="urn:microsoft.com/office/officeart/2005/8/layout/hChevron3"/>
    <dgm:cxn modelId="{92C93503-9ECB-4845-A03A-8AB83103F348}" type="presParOf" srcId="{4B1043FD-D8AD-45B3-B8F8-94593542FC2D}" destId="{97D83271-6A50-4CE5-953C-506E4E852A69}" srcOrd="3" destOrd="0" presId="urn:microsoft.com/office/officeart/2005/8/layout/hChevron3"/>
    <dgm:cxn modelId="{F9E6DB8F-D615-477E-9675-93950F91627A}" type="presParOf" srcId="{4B1043FD-D8AD-45B3-B8F8-94593542FC2D}" destId="{C689B8C9-DB9E-4B91-BD2F-803FB77F5900}" srcOrd="4" destOrd="0" presId="urn:microsoft.com/office/officeart/2005/8/layout/hChevron3"/>
    <dgm:cxn modelId="{8C2948EB-D574-41FB-B2DA-AC4FF873838F}" type="presParOf" srcId="{4B1043FD-D8AD-45B3-B8F8-94593542FC2D}" destId="{1881BE1E-934B-43DF-8360-E407742688D5}" srcOrd="5" destOrd="0" presId="urn:microsoft.com/office/officeart/2005/8/layout/hChevron3"/>
    <dgm:cxn modelId="{DEE73E20-8104-4F33-BD23-135B0F755B01}" type="presParOf" srcId="{4B1043FD-D8AD-45B3-B8F8-94593542FC2D}" destId="{2A699E96-BD76-4716-80DA-3757E59AA215}" srcOrd="6" destOrd="0" presId="urn:microsoft.com/office/officeart/2005/8/layout/hChevron3"/>
    <dgm:cxn modelId="{6EB6F12E-0E8B-44E6-AEDB-69AC6982C779}" type="presParOf" srcId="{4B1043FD-D8AD-45B3-B8F8-94593542FC2D}" destId="{A7035B35-2167-4A5E-8007-7D22A1BBE173}" srcOrd="7" destOrd="0" presId="urn:microsoft.com/office/officeart/2005/8/layout/hChevron3"/>
    <dgm:cxn modelId="{8DA654B6-DC25-48DA-BD92-F004986EFB45}"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9" qsCatId="simple" csTypeId="urn:microsoft.com/office/officeart/2005/8/colors/accent2_2#9"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2ABB09D8-BA72-4823-94A8-32D8E5FED4A1}" type="presOf" srcId="{69DB6E0A-AF07-41CE-B6B2-02FADB61D45E}" destId="{4B1043FD-D8AD-45B3-B8F8-94593542FC2D}" srcOrd="0" destOrd="0" presId="urn:microsoft.com/office/officeart/2005/8/layout/hChevron3"/>
    <dgm:cxn modelId="{3E03051D-02DA-47DA-919A-A88D1898E0A9}" type="presOf" srcId="{1BE92019-24BF-4D68-9FDE-803D49C27E58}" destId="{2A699E96-BD76-4716-80DA-3757E59AA215}" srcOrd="0" destOrd="0" presId="urn:microsoft.com/office/officeart/2005/8/layout/hChevron3"/>
    <dgm:cxn modelId="{431A1D45-25DC-4308-A77E-37FE876BFA64}" type="presOf" srcId="{CA414D1C-B622-4437-9BB4-D1A16278A284}" destId="{48393460-9878-46D3-97C4-27E868F3B7B3}"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732004D6-15DA-4C43-AD47-25BF51D82FCD}" type="presOf" srcId="{5F9D0B8C-17B9-45A1-A55D-925C80A831FA}" destId="{8B487464-A351-4B16-972D-154407BAAFF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8E60F1C8-BB56-43C2-AABD-E1524863ED45}" type="presOf" srcId="{58D3E6E9-5E1D-44E2-AF32-AA49E0F95FCA}" destId="{C689B8C9-DB9E-4B91-BD2F-803FB77F5900}" srcOrd="0" destOrd="0" presId="urn:microsoft.com/office/officeart/2005/8/layout/hChevron3"/>
    <dgm:cxn modelId="{7233CE57-6DFA-451F-A5F2-EFD2B7570416}" type="presOf" srcId="{C82A237C-155C-4B2F-A796-7C1AC0DD1AF8}" destId="{60D9F768-98DF-4B38-A4F3-89323E9BC574}" srcOrd="0" destOrd="0" presId="urn:microsoft.com/office/officeart/2005/8/layout/hChevron3"/>
    <dgm:cxn modelId="{DBEDC7C0-1AA4-46A3-B83D-CBDFA4DEBC54}" type="presParOf" srcId="{4B1043FD-D8AD-45B3-B8F8-94593542FC2D}" destId="{60D9F768-98DF-4B38-A4F3-89323E9BC574}" srcOrd="0" destOrd="0" presId="urn:microsoft.com/office/officeart/2005/8/layout/hChevron3"/>
    <dgm:cxn modelId="{6102F395-3B4A-4984-AB1E-B2455DCECDC8}" type="presParOf" srcId="{4B1043FD-D8AD-45B3-B8F8-94593542FC2D}" destId="{8937BC0B-1E8E-4D9B-BF1B-DDFBD1AE2062}" srcOrd="1" destOrd="0" presId="urn:microsoft.com/office/officeart/2005/8/layout/hChevron3"/>
    <dgm:cxn modelId="{046817E6-5517-445D-A8E5-282B17257CE0}" type="presParOf" srcId="{4B1043FD-D8AD-45B3-B8F8-94593542FC2D}" destId="{8B487464-A351-4B16-972D-154407BAAFFD}" srcOrd="2" destOrd="0" presId="urn:microsoft.com/office/officeart/2005/8/layout/hChevron3"/>
    <dgm:cxn modelId="{0BAC96E7-3910-4C88-9D7F-BA1847312302}" type="presParOf" srcId="{4B1043FD-D8AD-45B3-B8F8-94593542FC2D}" destId="{97D83271-6A50-4CE5-953C-506E4E852A69}" srcOrd="3" destOrd="0" presId="urn:microsoft.com/office/officeart/2005/8/layout/hChevron3"/>
    <dgm:cxn modelId="{0DFCFEAD-6FE7-4D6D-8BB7-8409233EC951}" type="presParOf" srcId="{4B1043FD-D8AD-45B3-B8F8-94593542FC2D}" destId="{C689B8C9-DB9E-4B91-BD2F-803FB77F5900}" srcOrd="4" destOrd="0" presId="urn:microsoft.com/office/officeart/2005/8/layout/hChevron3"/>
    <dgm:cxn modelId="{C5F9B43B-7626-4595-90DB-69DED2DB9FEE}" type="presParOf" srcId="{4B1043FD-D8AD-45B3-B8F8-94593542FC2D}" destId="{1881BE1E-934B-43DF-8360-E407742688D5}" srcOrd="5" destOrd="0" presId="urn:microsoft.com/office/officeart/2005/8/layout/hChevron3"/>
    <dgm:cxn modelId="{4DF80A49-C07D-4828-8499-64F95B9BCEA7}" type="presParOf" srcId="{4B1043FD-D8AD-45B3-B8F8-94593542FC2D}" destId="{2A699E96-BD76-4716-80DA-3757E59AA215}" srcOrd="6" destOrd="0" presId="urn:microsoft.com/office/officeart/2005/8/layout/hChevron3"/>
    <dgm:cxn modelId="{D7EBF3BE-DD13-4B91-9290-015EF3275E73}" type="presParOf" srcId="{4B1043FD-D8AD-45B3-B8F8-94593542FC2D}" destId="{A7035B35-2167-4A5E-8007-7D22A1BBE173}" srcOrd="7" destOrd="0" presId="urn:microsoft.com/office/officeart/2005/8/layout/hChevron3"/>
    <dgm:cxn modelId="{4DFC8C1B-EFCC-4FD4-98E5-C403F2BC62F5}"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0" qsCatId="simple" csTypeId="urn:microsoft.com/office/officeart/2005/8/colors/accent2_2#10"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CD0D78F4-EF89-4058-BDCC-3033521EEDA8}" type="presOf" srcId="{C82A237C-155C-4B2F-A796-7C1AC0DD1AF8}" destId="{60D9F768-98DF-4B38-A4F3-89323E9BC574}" srcOrd="0" destOrd="0" presId="urn:microsoft.com/office/officeart/2005/8/layout/hChevron3"/>
    <dgm:cxn modelId="{BEEC29ED-D6E7-408C-AA66-026573F794FE}"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55279E7C-347B-46D8-B5D3-31A5EB3F54B1}" type="presOf" srcId="{69DB6E0A-AF07-41CE-B6B2-02FADB61D45E}" destId="{4B1043FD-D8AD-45B3-B8F8-94593542FC2D}" srcOrd="0" destOrd="0" presId="urn:microsoft.com/office/officeart/2005/8/layout/hChevron3"/>
    <dgm:cxn modelId="{57099A88-7136-4902-A83A-9FDB1C6F31D8}" type="presOf" srcId="{CA414D1C-B622-4437-9BB4-D1A16278A284}" destId="{48393460-9878-46D3-97C4-27E868F3B7B3}" srcOrd="0" destOrd="0" presId="urn:microsoft.com/office/officeart/2005/8/layout/hChevron3"/>
    <dgm:cxn modelId="{19420C27-03FD-4EA7-AFDF-18034FE0A61A}" type="presOf" srcId="{1BE92019-24BF-4D68-9FDE-803D49C27E58}" destId="{2A699E96-BD76-4716-80DA-3757E59AA215}"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3A44846F-F984-4FA8-963E-27D5475D5B46}" type="presOf" srcId="{5F9D0B8C-17B9-45A1-A55D-925C80A831FA}" destId="{8B487464-A351-4B16-972D-154407BAAFFD}" srcOrd="0" destOrd="0" presId="urn:microsoft.com/office/officeart/2005/8/layout/hChevron3"/>
    <dgm:cxn modelId="{5F0E12E3-3F02-4A50-8AD2-0886AAA89F25}" type="presParOf" srcId="{4B1043FD-D8AD-45B3-B8F8-94593542FC2D}" destId="{60D9F768-98DF-4B38-A4F3-89323E9BC574}" srcOrd="0" destOrd="0" presId="urn:microsoft.com/office/officeart/2005/8/layout/hChevron3"/>
    <dgm:cxn modelId="{F9404502-8B04-4344-BAD3-4615DF737144}" type="presParOf" srcId="{4B1043FD-D8AD-45B3-B8F8-94593542FC2D}" destId="{8937BC0B-1E8E-4D9B-BF1B-DDFBD1AE2062}" srcOrd="1" destOrd="0" presId="urn:microsoft.com/office/officeart/2005/8/layout/hChevron3"/>
    <dgm:cxn modelId="{6E8CA37D-3F74-438F-B6AE-C773004D2A27}" type="presParOf" srcId="{4B1043FD-D8AD-45B3-B8F8-94593542FC2D}" destId="{8B487464-A351-4B16-972D-154407BAAFFD}" srcOrd="2" destOrd="0" presId="urn:microsoft.com/office/officeart/2005/8/layout/hChevron3"/>
    <dgm:cxn modelId="{B928A85C-13B3-4866-99B6-2EFF75DF9DBF}" type="presParOf" srcId="{4B1043FD-D8AD-45B3-B8F8-94593542FC2D}" destId="{97D83271-6A50-4CE5-953C-506E4E852A69}" srcOrd="3" destOrd="0" presId="urn:microsoft.com/office/officeart/2005/8/layout/hChevron3"/>
    <dgm:cxn modelId="{FC38F861-82B0-4E80-8D9B-E68BE3648136}" type="presParOf" srcId="{4B1043FD-D8AD-45B3-B8F8-94593542FC2D}" destId="{C689B8C9-DB9E-4B91-BD2F-803FB77F5900}" srcOrd="4" destOrd="0" presId="urn:microsoft.com/office/officeart/2005/8/layout/hChevron3"/>
    <dgm:cxn modelId="{FEDD5E45-0EE5-46F4-8D84-76FFD1DAD4C7}" type="presParOf" srcId="{4B1043FD-D8AD-45B3-B8F8-94593542FC2D}" destId="{1881BE1E-934B-43DF-8360-E407742688D5}" srcOrd="5" destOrd="0" presId="urn:microsoft.com/office/officeart/2005/8/layout/hChevron3"/>
    <dgm:cxn modelId="{3CD36708-0E81-4E23-ABE6-747CB2553CEE}" type="presParOf" srcId="{4B1043FD-D8AD-45B3-B8F8-94593542FC2D}" destId="{2A699E96-BD76-4716-80DA-3757E59AA215}" srcOrd="6" destOrd="0" presId="urn:microsoft.com/office/officeart/2005/8/layout/hChevron3"/>
    <dgm:cxn modelId="{656427BF-6194-4F6C-817E-3E0045B63C56}" type="presParOf" srcId="{4B1043FD-D8AD-45B3-B8F8-94593542FC2D}" destId="{A7035B35-2167-4A5E-8007-7D22A1BBE173}" srcOrd="7" destOrd="0" presId="urn:microsoft.com/office/officeart/2005/8/layout/hChevron3"/>
    <dgm:cxn modelId="{C61C2C23-F7F9-4CA5-8586-BF958D3AC2BB}"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0" qsCatId="simple" csTypeId="urn:microsoft.com/office/officeart/2005/8/colors/accent2_2#11"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CD0D78F4-EF89-4058-BDCC-3033521EEDA8}" type="presOf" srcId="{C82A237C-155C-4B2F-A796-7C1AC0DD1AF8}" destId="{60D9F768-98DF-4B38-A4F3-89323E9BC574}" srcOrd="0" destOrd="0" presId="urn:microsoft.com/office/officeart/2005/8/layout/hChevron3"/>
    <dgm:cxn modelId="{BEEC29ED-D6E7-408C-AA66-026573F794FE}"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55279E7C-347B-46D8-B5D3-31A5EB3F54B1}" type="presOf" srcId="{69DB6E0A-AF07-41CE-B6B2-02FADB61D45E}" destId="{4B1043FD-D8AD-45B3-B8F8-94593542FC2D}" srcOrd="0" destOrd="0" presId="urn:microsoft.com/office/officeart/2005/8/layout/hChevron3"/>
    <dgm:cxn modelId="{57099A88-7136-4902-A83A-9FDB1C6F31D8}" type="presOf" srcId="{CA414D1C-B622-4437-9BB4-D1A16278A284}" destId="{48393460-9878-46D3-97C4-27E868F3B7B3}" srcOrd="0" destOrd="0" presId="urn:microsoft.com/office/officeart/2005/8/layout/hChevron3"/>
    <dgm:cxn modelId="{19420C27-03FD-4EA7-AFDF-18034FE0A61A}" type="presOf" srcId="{1BE92019-24BF-4D68-9FDE-803D49C27E58}" destId="{2A699E96-BD76-4716-80DA-3757E59AA215}"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3A44846F-F984-4FA8-963E-27D5475D5B46}" type="presOf" srcId="{5F9D0B8C-17B9-45A1-A55D-925C80A831FA}" destId="{8B487464-A351-4B16-972D-154407BAAFFD}" srcOrd="0" destOrd="0" presId="urn:microsoft.com/office/officeart/2005/8/layout/hChevron3"/>
    <dgm:cxn modelId="{5F0E12E3-3F02-4A50-8AD2-0886AAA89F25}" type="presParOf" srcId="{4B1043FD-D8AD-45B3-B8F8-94593542FC2D}" destId="{60D9F768-98DF-4B38-A4F3-89323E9BC574}" srcOrd="0" destOrd="0" presId="urn:microsoft.com/office/officeart/2005/8/layout/hChevron3"/>
    <dgm:cxn modelId="{F9404502-8B04-4344-BAD3-4615DF737144}" type="presParOf" srcId="{4B1043FD-D8AD-45B3-B8F8-94593542FC2D}" destId="{8937BC0B-1E8E-4D9B-BF1B-DDFBD1AE2062}" srcOrd="1" destOrd="0" presId="urn:microsoft.com/office/officeart/2005/8/layout/hChevron3"/>
    <dgm:cxn modelId="{6E8CA37D-3F74-438F-B6AE-C773004D2A27}" type="presParOf" srcId="{4B1043FD-D8AD-45B3-B8F8-94593542FC2D}" destId="{8B487464-A351-4B16-972D-154407BAAFFD}" srcOrd="2" destOrd="0" presId="urn:microsoft.com/office/officeart/2005/8/layout/hChevron3"/>
    <dgm:cxn modelId="{B928A85C-13B3-4866-99B6-2EFF75DF9DBF}" type="presParOf" srcId="{4B1043FD-D8AD-45B3-B8F8-94593542FC2D}" destId="{97D83271-6A50-4CE5-953C-506E4E852A69}" srcOrd="3" destOrd="0" presId="urn:microsoft.com/office/officeart/2005/8/layout/hChevron3"/>
    <dgm:cxn modelId="{FC38F861-82B0-4E80-8D9B-E68BE3648136}" type="presParOf" srcId="{4B1043FD-D8AD-45B3-B8F8-94593542FC2D}" destId="{C689B8C9-DB9E-4B91-BD2F-803FB77F5900}" srcOrd="4" destOrd="0" presId="urn:microsoft.com/office/officeart/2005/8/layout/hChevron3"/>
    <dgm:cxn modelId="{FEDD5E45-0EE5-46F4-8D84-76FFD1DAD4C7}" type="presParOf" srcId="{4B1043FD-D8AD-45B3-B8F8-94593542FC2D}" destId="{1881BE1E-934B-43DF-8360-E407742688D5}" srcOrd="5" destOrd="0" presId="urn:microsoft.com/office/officeart/2005/8/layout/hChevron3"/>
    <dgm:cxn modelId="{3CD36708-0E81-4E23-ABE6-747CB2553CEE}" type="presParOf" srcId="{4B1043FD-D8AD-45B3-B8F8-94593542FC2D}" destId="{2A699E96-BD76-4716-80DA-3757E59AA215}" srcOrd="6" destOrd="0" presId="urn:microsoft.com/office/officeart/2005/8/layout/hChevron3"/>
    <dgm:cxn modelId="{656427BF-6194-4F6C-817E-3E0045B63C56}" type="presParOf" srcId="{4B1043FD-D8AD-45B3-B8F8-94593542FC2D}" destId="{A7035B35-2167-4A5E-8007-7D22A1BBE173}" srcOrd="7" destOrd="0" presId="urn:microsoft.com/office/officeart/2005/8/layout/hChevron3"/>
    <dgm:cxn modelId="{C61C2C23-F7F9-4CA5-8586-BF958D3AC2BB}"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1" qsCatId="simple" csTypeId="urn:microsoft.com/office/officeart/2005/8/colors/accent2_2#12"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37813931-CAE3-414A-9472-1C51FA359B3E}" type="presOf" srcId="{1BE92019-24BF-4D68-9FDE-803D49C27E58}" destId="{2A699E96-BD76-4716-80DA-3757E59AA215}"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49DDE56F-43C5-41F8-9DDE-3D52562F3F62}" type="presOf" srcId="{C82A237C-155C-4B2F-A796-7C1AC0DD1AF8}" destId="{60D9F768-98DF-4B38-A4F3-89323E9BC574}"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DF9C38E3-1C0F-4481-9A4A-2F97604BE403}" type="presOf" srcId="{CA414D1C-B622-4437-9BB4-D1A16278A284}" destId="{48393460-9878-46D3-97C4-27E868F3B7B3}"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B3AA3558-3710-4F0A-962C-4B0B99E8211E}" type="presOf" srcId="{69DB6E0A-AF07-41CE-B6B2-02FADB61D45E}" destId="{4B1043FD-D8AD-45B3-B8F8-94593542FC2D}" srcOrd="0" destOrd="0" presId="urn:microsoft.com/office/officeart/2005/8/layout/hChevron3"/>
    <dgm:cxn modelId="{C2297E48-47BB-4AA6-A448-D0A9D460E0C5}" type="presOf" srcId="{58D3E6E9-5E1D-44E2-AF32-AA49E0F95FCA}" destId="{C689B8C9-DB9E-4B91-BD2F-803FB77F5900}" srcOrd="0" destOrd="0" presId="urn:microsoft.com/office/officeart/2005/8/layout/hChevron3"/>
    <dgm:cxn modelId="{13CFB511-A1D2-47FC-9A18-B372D2894D6E}" type="presOf" srcId="{5F9D0B8C-17B9-45A1-A55D-925C80A831FA}" destId="{8B487464-A351-4B16-972D-154407BAAFFD}" srcOrd="0" destOrd="0" presId="urn:microsoft.com/office/officeart/2005/8/layout/hChevron3"/>
    <dgm:cxn modelId="{DD804221-AD40-462F-86A1-191ED2B9B8B8}" type="presParOf" srcId="{4B1043FD-D8AD-45B3-B8F8-94593542FC2D}" destId="{60D9F768-98DF-4B38-A4F3-89323E9BC574}" srcOrd="0" destOrd="0" presId="urn:microsoft.com/office/officeart/2005/8/layout/hChevron3"/>
    <dgm:cxn modelId="{6A1997DE-FA7A-40C8-96D3-0389AB8FE5F4}" type="presParOf" srcId="{4B1043FD-D8AD-45B3-B8F8-94593542FC2D}" destId="{8937BC0B-1E8E-4D9B-BF1B-DDFBD1AE2062}" srcOrd="1" destOrd="0" presId="urn:microsoft.com/office/officeart/2005/8/layout/hChevron3"/>
    <dgm:cxn modelId="{1C39DC59-95D9-4426-BEBC-062DDC2A2BB3}" type="presParOf" srcId="{4B1043FD-D8AD-45B3-B8F8-94593542FC2D}" destId="{8B487464-A351-4B16-972D-154407BAAFFD}" srcOrd="2" destOrd="0" presId="urn:microsoft.com/office/officeart/2005/8/layout/hChevron3"/>
    <dgm:cxn modelId="{5C86D2A0-5B06-4E22-8CC2-4CD92873564D}" type="presParOf" srcId="{4B1043FD-D8AD-45B3-B8F8-94593542FC2D}" destId="{97D83271-6A50-4CE5-953C-506E4E852A69}" srcOrd="3" destOrd="0" presId="urn:microsoft.com/office/officeart/2005/8/layout/hChevron3"/>
    <dgm:cxn modelId="{D4BF7EF5-3A6C-4145-8B37-0784621C9F87}" type="presParOf" srcId="{4B1043FD-D8AD-45B3-B8F8-94593542FC2D}" destId="{C689B8C9-DB9E-4B91-BD2F-803FB77F5900}" srcOrd="4" destOrd="0" presId="urn:microsoft.com/office/officeart/2005/8/layout/hChevron3"/>
    <dgm:cxn modelId="{E4FED5CB-A41B-4C85-B73F-98C8C4A29B3C}" type="presParOf" srcId="{4B1043FD-D8AD-45B3-B8F8-94593542FC2D}" destId="{1881BE1E-934B-43DF-8360-E407742688D5}" srcOrd="5" destOrd="0" presId="urn:microsoft.com/office/officeart/2005/8/layout/hChevron3"/>
    <dgm:cxn modelId="{E54EE36F-1EA7-4D87-A081-1B1E203A89EC}" type="presParOf" srcId="{4B1043FD-D8AD-45B3-B8F8-94593542FC2D}" destId="{2A699E96-BD76-4716-80DA-3757E59AA215}" srcOrd="6" destOrd="0" presId="urn:microsoft.com/office/officeart/2005/8/layout/hChevron3"/>
    <dgm:cxn modelId="{CCE300AE-FAAC-44C9-B130-91934FBC560B}" type="presParOf" srcId="{4B1043FD-D8AD-45B3-B8F8-94593542FC2D}" destId="{A7035B35-2167-4A5E-8007-7D22A1BBE173}" srcOrd="7" destOrd="0" presId="urn:microsoft.com/office/officeart/2005/8/layout/hChevron3"/>
    <dgm:cxn modelId="{A8162B27-741A-43C9-93E8-4E0540478F87}"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2" qsCatId="simple" csTypeId="urn:microsoft.com/office/officeart/2005/8/colors/accent2_2#13"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19B3A482-B417-41CB-8E62-DCB99ED884DD}" type="presOf" srcId="{C82A237C-155C-4B2F-A796-7C1AC0DD1AF8}" destId="{60D9F768-98DF-4B38-A4F3-89323E9BC574}" srcOrd="0" destOrd="0" presId="urn:microsoft.com/office/officeart/2005/8/layout/hChevron3"/>
    <dgm:cxn modelId="{6C10FCCC-9166-4C75-813A-D8275A2A2609}" type="presOf" srcId="{5F9D0B8C-17B9-45A1-A55D-925C80A831FA}" destId="{8B487464-A351-4B16-972D-154407BAAFFD}" srcOrd="0" destOrd="0" presId="urn:microsoft.com/office/officeart/2005/8/layout/hChevron3"/>
    <dgm:cxn modelId="{4C37B4CF-4C77-46A7-B98D-8DE737DA6DD8}" type="presOf" srcId="{1BE92019-24BF-4D68-9FDE-803D49C27E58}" destId="{2A699E96-BD76-4716-80DA-3757E59AA215}" srcOrd="0" destOrd="0" presId="urn:microsoft.com/office/officeart/2005/8/layout/hChevron3"/>
    <dgm:cxn modelId="{A3765800-CFD6-4BB3-AFC4-F941AE972BB1}" type="presOf" srcId="{69DB6E0A-AF07-41CE-B6B2-02FADB61D45E}" destId="{4B1043FD-D8AD-45B3-B8F8-94593542FC2D}" srcOrd="0" destOrd="0" presId="urn:microsoft.com/office/officeart/2005/8/layout/hChevron3"/>
    <dgm:cxn modelId="{47B78F3F-2EE5-4F33-B213-E5542B270F6A}" type="presOf" srcId="{CA414D1C-B622-4437-9BB4-D1A16278A284}" destId="{48393460-9878-46D3-97C4-27E868F3B7B3}" srcOrd="0" destOrd="0" presId="urn:microsoft.com/office/officeart/2005/8/layout/hChevron3"/>
    <dgm:cxn modelId="{EC978B31-1BA1-42E9-8070-25DFBF3AB9CF}" type="presOf" srcId="{58D3E6E9-5E1D-44E2-AF32-AA49E0F95FCA}" destId="{C689B8C9-DB9E-4B91-BD2F-803FB77F5900}"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C3DB8C3B-BDA0-4A68-B9FB-B941C13AA88C}" type="presParOf" srcId="{4B1043FD-D8AD-45B3-B8F8-94593542FC2D}" destId="{60D9F768-98DF-4B38-A4F3-89323E9BC574}" srcOrd="0" destOrd="0" presId="urn:microsoft.com/office/officeart/2005/8/layout/hChevron3"/>
    <dgm:cxn modelId="{383206DF-CFA7-4C84-97F0-A573C9096A26}" type="presParOf" srcId="{4B1043FD-D8AD-45B3-B8F8-94593542FC2D}" destId="{8937BC0B-1E8E-4D9B-BF1B-DDFBD1AE2062}" srcOrd="1" destOrd="0" presId="urn:microsoft.com/office/officeart/2005/8/layout/hChevron3"/>
    <dgm:cxn modelId="{1CC3A0DF-9395-4F54-8604-7457CBACD4EA}" type="presParOf" srcId="{4B1043FD-D8AD-45B3-B8F8-94593542FC2D}" destId="{8B487464-A351-4B16-972D-154407BAAFFD}" srcOrd="2" destOrd="0" presId="urn:microsoft.com/office/officeart/2005/8/layout/hChevron3"/>
    <dgm:cxn modelId="{63DEAA57-00C2-4164-876C-D8B3F83A91CF}" type="presParOf" srcId="{4B1043FD-D8AD-45B3-B8F8-94593542FC2D}" destId="{97D83271-6A50-4CE5-953C-506E4E852A69}" srcOrd="3" destOrd="0" presId="urn:microsoft.com/office/officeart/2005/8/layout/hChevron3"/>
    <dgm:cxn modelId="{C7DC5BA3-5A5C-42DD-9961-ACF8967259AC}" type="presParOf" srcId="{4B1043FD-D8AD-45B3-B8F8-94593542FC2D}" destId="{C689B8C9-DB9E-4B91-BD2F-803FB77F5900}" srcOrd="4" destOrd="0" presId="urn:microsoft.com/office/officeart/2005/8/layout/hChevron3"/>
    <dgm:cxn modelId="{1518C2A0-C975-4632-BD98-FDF186A8306C}" type="presParOf" srcId="{4B1043FD-D8AD-45B3-B8F8-94593542FC2D}" destId="{1881BE1E-934B-43DF-8360-E407742688D5}" srcOrd="5" destOrd="0" presId="urn:microsoft.com/office/officeart/2005/8/layout/hChevron3"/>
    <dgm:cxn modelId="{5C0842F8-C218-4277-A7D4-9FD3F03794EA}" type="presParOf" srcId="{4B1043FD-D8AD-45B3-B8F8-94593542FC2D}" destId="{2A699E96-BD76-4716-80DA-3757E59AA215}" srcOrd="6" destOrd="0" presId="urn:microsoft.com/office/officeart/2005/8/layout/hChevron3"/>
    <dgm:cxn modelId="{4FC02D80-2CCD-4FC3-AF10-37B0103E6D00}" type="presParOf" srcId="{4B1043FD-D8AD-45B3-B8F8-94593542FC2D}" destId="{A7035B35-2167-4A5E-8007-7D22A1BBE173}" srcOrd="7" destOrd="0" presId="urn:microsoft.com/office/officeart/2005/8/layout/hChevron3"/>
    <dgm:cxn modelId="{942BEB01-7B96-43D5-A5D0-6E3BF979F6A5}"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3" qsCatId="simple" csTypeId="urn:microsoft.com/office/officeart/2005/8/colors/accent2_2#14"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CF8D52BC-7A56-4FC2-AEE2-0DC1B068B024}"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961E7130-16D9-4E7F-B340-79F858F7C4A6}" type="presOf" srcId="{1BE92019-24BF-4D68-9FDE-803D49C27E58}" destId="{2A699E96-BD76-4716-80DA-3757E59AA215}"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F9A70C5E-D221-4E40-97F7-A79F27A405BE}" type="presOf" srcId="{CA414D1C-B622-4437-9BB4-D1A16278A284}" destId="{48393460-9878-46D3-97C4-27E868F3B7B3}" srcOrd="0" destOrd="0" presId="urn:microsoft.com/office/officeart/2005/8/layout/hChevron3"/>
    <dgm:cxn modelId="{CD54D2D7-B34D-4109-A23D-613CA26E7C04}" type="presOf" srcId="{69DB6E0A-AF07-41CE-B6B2-02FADB61D45E}" destId="{4B1043FD-D8AD-45B3-B8F8-94593542FC2D}" srcOrd="0" destOrd="0" presId="urn:microsoft.com/office/officeart/2005/8/layout/hChevron3"/>
    <dgm:cxn modelId="{163CCF83-9A04-4EA4-A9DE-04E521DFCEE0}" type="presOf" srcId="{C82A237C-155C-4B2F-A796-7C1AC0DD1AF8}" destId="{60D9F768-98DF-4B38-A4F3-89323E9BC574}"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89FDA7F2-72C0-45A0-B834-398A00060CBA}" srcId="{69DB6E0A-AF07-41CE-B6B2-02FADB61D45E}" destId="{1BE92019-24BF-4D68-9FDE-803D49C27E58}" srcOrd="3" destOrd="0" parTransId="{762A0A44-1731-4970-A265-397E1BC0B552}" sibTransId="{9FD1B591-976E-4214-843A-F7AD5A589B72}"/>
    <dgm:cxn modelId="{9FE265B4-7F6D-4916-97B6-0EF8E38373AE}" type="presOf" srcId="{5F9D0B8C-17B9-45A1-A55D-925C80A831FA}" destId="{8B487464-A351-4B16-972D-154407BAAFFD}" srcOrd="0" destOrd="0" presId="urn:microsoft.com/office/officeart/2005/8/layout/hChevron3"/>
    <dgm:cxn modelId="{8968ACE6-3926-4C13-A9F0-4BA2400FEE38}" type="presParOf" srcId="{4B1043FD-D8AD-45B3-B8F8-94593542FC2D}" destId="{60D9F768-98DF-4B38-A4F3-89323E9BC574}" srcOrd="0" destOrd="0" presId="urn:microsoft.com/office/officeart/2005/8/layout/hChevron3"/>
    <dgm:cxn modelId="{A54AC797-2C44-485D-9B0E-3575617D0D89}" type="presParOf" srcId="{4B1043FD-D8AD-45B3-B8F8-94593542FC2D}" destId="{8937BC0B-1E8E-4D9B-BF1B-DDFBD1AE2062}" srcOrd="1" destOrd="0" presId="urn:microsoft.com/office/officeart/2005/8/layout/hChevron3"/>
    <dgm:cxn modelId="{6B6F5982-83EE-48B9-AA8B-E214254FCAE8}" type="presParOf" srcId="{4B1043FD-D8AD-45B3-B8F8-94593542FC2D}" destId="{8B487464-A351-4B16-972D-154407BAAFFD}" srcOrd="2" destOrd="0" presId="urn:microsoft.com/office/officeart/2005/8/layout/hChevron3"/>
    <dgm:cxn modelId="{11CEDF81-0BF0-45C8-8577-47C1237B771D}" type="presParOf" srcId="{4B1043FD-D8AD-45B3-B8F8-94593542FC2D}" destId="{97D83271-6A50-4CE5-953C-506E4E852A69}" srcOrd="3" destOrd="0" presId="urn:microsoft.com/office/officeart/2005/8/layout/hChevron3"/>
    <dgm:cxn modelId="{BF463134-26A3-4808-BAAD-6AAC8FBB1A0B}" type="presParOf" srcId="{4B1043FD-D8AD-45B3-B8F8-94593542FC2D}" destId="{C689B8C9-DB9E-4B91-BD2F-803FB77F5900}" srcOrd="4" destOrd="0" presId="urn:microsoft.com/office/officeart/2005/8/layout/hChevron3"/>
    <dgm:cxn modelId="{FF24D21F-D99F-4592-A8B8-158D70489BAB}" type="presParOf" srcId="{4B1043FD-D8AD-45B3-B8F8-94593542FC2D}" destId="{1881BE1E-934B-43DF-8360-E407742688D5}" srcOrd="5" destOrd="0" presId="urn:microsoft.com/office/officeart/2005/8/layout/hChevron3"/>
    <dgm:cxn modelId="{4EB51673-9342-4BF6-B51F-6F5983283622}" type="presParOf" srcId="{4B1043FD-D8AD-45B3-B8F8-94593542FC2D}" destId="{2A699E96-BD76-4716-80DA-3757E59AA215}" srcOrd="6" destOrd="0" presId="urn:microsoft.com/office/officeart/2005/8/layout/hChevron3"/>
    <dgm:cxn modelId="{85D06EF9-A565-4ED2-84B2-C75127502F97}" type="presParOf" srcId="{4B1043FD-D8AD-45B3-B8F8-94593542FC2D}" destId="{A7035B35-2167-4A5E-8007-7D22A1BBE173}" srcOrd="7" destOrd="0" presId="urn:microsoft.com/office/officeart/2005/8/layout/hChevron3"/>
    <dgm:cxn modelId="{D839A6CE-ABA0-49B3-8D1A-0ED3F873B5FF}"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5" qsCatId="simple" csTypeId="urn:microsoft.com/office/officeart/2005/8/colors/accent2_2#15"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89FDA7F2-72C0-45A0-B834-398A00060CBA}" srcId="{69DB6E0A-AF07-41CE-B6B2-02FADB61D45E}" destId="{1BE92019-24BF-4D68-9FDE-803D49C27E58}" srcOrd="3" destOrd="0" parTransId="{762A0A44-1731-4970-A265-397E1BC0B552}" sibTransId="{9FD1B591-976E-4214-843A-F7AD5A589B72}"/>
    <dgm:cxn modelId="{43AFD179-4AFF-4D14-BB67-2EF71E8AA5EE}" type="presOf" srcId="{C82A237C-155C-4B2F-A796-7C1AC0DD1AF8}" destId="{60D9F768-98DF-4B38-A4F3-89323E9BC574}" srcOrd="0" destOrd="0" presId="urn:microsoft.com/office/officeart/2005/8/layout/hChevron3"/>
    <dgm:cxn modelId="{5D9B354B-A7C2-49CB-94EA-3D3178ABC9F6}" type="presOf" srcId="{58D3E6E9-5E1D-44E2-AF32-AA49E0F95FCA}" destId="{C689B8C9-DB9E-4B91-BD2F-803FB77F5900}"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5EAD9C7E-664A-4AEE-9BEE-8901BE573659}" type="presOf" srcId="{1BE92019-24BF-4D68-9FDE-803D49C27E58}" destId="{2A699E96-BD76-4716-80DA-3757E59AA215}"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65FE8195-1D4D-4737-8F41-6A93466F5E0F}" srcId="{69DB6E0A-AF07-41CE-B6B2-02FADB61D45E}" destId="{58D3E6E9-5E1D-44E2-AF32-AA49E0F95FCA}" srcOrd="2" destOrd="0" parTransId="{3E7F870F-B3A6-4722-9ED1-BCFBCDE72921}" sibTransId="{09BFFAA6-3C2B-4475-87A9-6D21158C9B52}"/>
    <dgm:cxn modelId="{0AE8B39F-60D5-4AC0-858F-512E73E809DB}" type="presOf" srcId="{CA414D1C-B622-4437-9BB4-D1A16278A284}" destId="{48393460-9878-46D3-97C4-27E868F3B7B3}"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1F9D0D0A-2F99-41DD-9C42-9F5F5C68C494}" type="presOf" srcId="{5F9D0B8C-17B9-45A1-A55D-925C80A831FA}" destId="{8B487464-A351-4B16-972D-154407BAAFFD}" srcOrd="0" destOrd="0" presId="urn:microsoft.com/office/officeart/2005/8/layout/hChevron3"/>
    <dgm:cxn modelId="{09030E47-03C8-4656-B1A8-504A735D1DC5}" type="presOf" srcId="{69DB6E0A-AF07-41CE-B6B2-02FADB61D45E}" destId="{4B1043FD-D8AD-45B3-B8F8-94593542FC2D}" srcOrd="0" destOrd="0" presId="urn:microsoft.com/office/officeart/2005/8/layout/hChevron3"/>
    <dgm:cxn modelId="{96EF03D0-AAF5-429E-964C-C565B1420CF7}" type="presParOf" srcId="{4B1043FD-D8AD-45B3-B8F8-94593542FC2D}" destId="{60D9F768-98DF-4B38-A4F3-89323E9BC574}" srcOrd="0" destOrd="0" presId="urn:microsoft.com/office/officeart/2005/8/layout/hChevron3"/>
    <dgm:cxn modelId="{30DDFF8C-0CD5-4857-9A1A-6C32E08CD18C}" type="presParOf" srcId="{4B1043FD-D8AD-45B3-B8F8-94593542FC2D}" destId="{8937BC0B-1E8E-4D9B-BF1B-DDFBD1AE2062}" srcOrd="1" destOrd="0" presId="urn:microsoft.com/office/officeart/2005/8/layout/hChevron3"/>
    <dgm:cxn modelId="{8E9A3A06-5904-4AC3-ACA3-69421DA495C0}" type="presParOf" srcId="{4B1043FD-D8AD-45B3-B8F8-94593542FC2D}" destId="{8B487464-A351-4B16-972D-154407BAAFFD}" srcOrd="2" destOrd="0" presId="urn:microsoft.com/office/officeart/2005/8/layout/hChevron3"/>
    <dgm:cxn modelId="{E321094C-7147-4C84-A4BF-C10ADCBCEFA8}" type="presParOf" srcId="{4B1043FD-D8AD-45B3-B8F8-94593542FC2D}" destId="{97D83271-6A50-4CE5-953C-506E4E852A69}" srcOrd="3" destOrd="0" presId="urn:microsoft.com/office/officeart/2005/8/layout/hChevron3"/>
    <dgm:cxn modelId="{E683EFE8-7AE2-417E-8473-EB86491F025F}" type="presParOf" srcId="{4B1043FD-D8AD-45B3-B8F8-94593542FC2D}" destId="{C689B8C9-DB9E-4B91-BD2F-803FB77F5900}" srcOrd="4" destOrd="0" presId="urn:microsoft.com/office/officeart/2005/8/layout/hChevron3"/>
    <dgm:cxn modelId="{72ACECD8-2377-4B94-AD1F-3696E49B80E5}" type="presParOf" srcId="{4B1043FD-D8AD-45B3-B8F8-94593542FC2D}" destId="{1881BE1E-934B-43DF-8360-E407742688D5}" srcOrd="5" destOrd="0" presId="urn:microsoft.com/office/officeart/2005/8/layout/hChevron3"/>
    <dgm:cxn modelId="{F9C7414C-3768-454A-9B59-13C481DAF801}" type="presParOf" srcId="{4B1043FD-D8AD-45B3-B8F8-94593542FC2D}" destId="{2A699E96-BD76-4716-80DA-3757E59AA215}" srcOrd="6" destOrd="0" presId="urn:microsoft.com/office/officeart/2005/8/layout/hChevron3"/>
    <dgm:cxn modelId="{AD812790-8EB3-41CB-B8B9-7FA379F11610}" type="presParOf" srcId="{4B1043FD-D8AD-45B3-B8F8-94593542FC2D}" destId="{A7035B35-2167-4A5E-8007-7D22A1BBE173}" srcOrd="7" destOrd="0" presId="urn:microsoft.com/office/officeart/2005/8/layout/hChevron3"/>
    <dgm:cxn modelId="{81C4AD30-C545-4713-9168-DDA07A7E6A1F}"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6" qsCatId="simple" csTypeId="urn:microsoft.com/office/officeart/2005/8/colors/accent2_2#16"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65FE8195-1D4D-4737-8F41-6A93466F5E0F}" srcId="{69DB6E0A-AF07-41CE-B6B2-02FADB61D45E}" destId="{58D3E6E9-5E1D-44E2-AF32-AA49E0F95FCA}" srcOrd="2" destOrd="0" parTransId="{3E7F870F-B3A6-4722-9ED1-BCFBCDE72921}" sibTransId="{09BFFAA6-3C2B-4475-87A9-6D21158C9B52}"/>
    <dgm:cxn modelId="{5A23F4F2-B85D-415D-9608-0C401B329F9B}" type="presOf" srcId="{69DB6E0A-AF07-41CE-B6B2-02FADB61D45E}" destId="{4B1043FD-D8AD-45B3-B8F8-94593542FC2D}" srcOrd="0" destOrd="0" presId="urn:microsoft.com/office/officeart/2005/8/layout/hChevron3"/>
    <dgm:cxn modelId="{B2617478-742D-450E-AE67-A3F6597AF732}" type="presOf" srcId="{C82A237C-155C-4B2F-A796-7C1AC0DD1AF8}" destId="{60D9F768-98DF-4B38-A4F3-89323E9BC574}"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B035258D-58EF-4D25-9381-449C97D7A9E3}" type="presOf" srcId="{5F9D0B8C-17B9-45A1-A55D-925C80A831FA}" destId="{8B487464-A351-4B16-972D-154407BAAFFD}" srcOrd="0" destOrd="0" presId="urn:microsoft.com/office/officeart/2005/8/layout/hChevron3"/>
    <dgm:cxn modelId="{36ED5B16-C365-444C-8234-475E3F3AA744}" type="presOf" srcId="{CA414D1C-B622-4437-9BB4-D1A16278A284}" destId="{48393460-9878-46D3-97C4-27E868F3B7B3}" srcOrd="0" destOrd="0" presId="urn:microsoft.com/office/officeart/2005/8/layout/hChevron3"/>
    <dgm:cxn modelId="{5B26F1FF-0AE9-4664-82BA-8B5E8188AA54}" type="presOf" srcId="{1BE92019-24BF-4D68-9FDE-803D49C27E58}" destId="{2A699E96-BD76-4716-80DA-3757E59AA215}" srcOrd="0" destOrd="0" presId="urn:microsoft.com/office/officeart/2005/8/layout/hChevron3"/>
    <dgm:cxn modelId="{45500815-F0E3-40EE-8AE5-5564429A1F6D}" type="presOf" srcId="{58D3E6E9-5E1D-44E2-AF32-AA49E0F95FCA}" destId="{C689B8C9-DB9E-4B91-BD2F-803FB77F5900}" srcOrd="0" destOrd="0" presId="urn:microsoft.com/office/officeart/2005/8/layout/hChevron3"/>
    <dgm:cxn modelId="{D7B2C35A-5339-486E-8550-327FA424DA94}" type="presParOf" srcId="{4B1043FD-D8AD-45B3-B8F8-94593542FC2D}" destId="{60D9F768-98DF-4B38-A4F3-89323E9BC574}" srcOrd="0" destOrd="0" presId="urn:microsoft.com/office/officeart/2005/8/layout/hChevron3"/>
    <dgm:cxn modelId="{DA2046A2-3F4A-460E-9782-F76FF93F07D8}" type="presParOf" srcId="{4B1043FD-D8AD-45B3-B8F8-94593542FC2D}" destId="{8937BC0B-1E8E-4D9B-BF1B-DDFBD1AE2062}" srcOrd="1" destOrd="0" presId="urn:microsoft.com/office/officeart/2005/8/layout/hChevron3"/>
    <dgm:cxn modelId="{0472BF3E-3837-49FB-8A5A-7A11DEAED2AC}" type="presParOf" srcId="{4B1043FD-D8AD-45B3-B8F8-94593542FC2D}" destId="{8B487464-A351-4B16-972D-154407BAAFFD}" srcOrd="2" destOrd="0" presId="urn:microsoft.com/office/officeart/2005/8/layout/hChevron3"/>
    <dgm:cxn modelId="{87F4E77E-DC65-4EC8-B463-93FF822A1A05}" type="presParOf" srcId="{4B1043FD-D8AD-45B3-B8F8-94593542FC2D}" destId="{97D83271-6A50-4CE5-953C-506E4E852A69}" srcOrd="3" destOrd="0" presId="urn:microsoft.com/office/officeart/2005/8/layout/hChevron3"/>
    <dgm:cxn modelId="{5A0EC4F8-0A78-4A52-859B-658802BA5B7E}" type="presParOf" srcId="{4B1043FD-D8AD-45B3-B8F8-94593542FC2D}" destId="{C689B8C9-DB9E-4B91-BD2F-803FB77F5900}" srcOrd="4" destOrd="0" presId="urn:microsoft.com/office/officeart/2005/8/layout/hChevron3"/>
    <dgm:cxn modelId="{AC7ECE34-F688-4E6E-A1CF-7DE157A150F7}" type="presParOf" srcId="{4B1043FD-D8AD-45B3-B8F8-94593542FC2D}" destId="{1881BE1E-934B-43DF-8360-E407742688D5}" srcOrd="5" destOrd="0" presId="urn:microsoft.com/office/officeart/2005/8/layout/hChevron3"/>
    <dgm:cxn modelId="{1DFD62D5-CEB8-42D9-BC71-FB13C2D54978}" type="presParOf" srcId="{4B1043FD-D8AD-45B3-B8F8-94593542FC2D}" destId="{2A699E96-BD76-4716-80DA-3757E59AA215}" srcOrd="6" destOrd="0" presId="urn:microsoft.com/office/officeart/2005/8/layout/hChevron3"/>
    <dgm:cxn modelId="{4F4249D1-8282-4957-AA96-6F61330DED4A}" type="presParOf" srcId="{4B1043FD-D8AD-45B3-B8F8-94593542FC2D}" destId="{A7035B35-2167-4A5E-8007-7D22A1BBE173}" srcOrd="7" destOrd="0" presId="urn:microsoft.com/office/officeart/2005/8/layout/hChevron3"/>
    <dgm:cxn modelId="{6BA00125-D7B3-4DA3-AF0F-1EB54CED6BAA}"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3B5DD-4AC1-4292-AD28-49BB0B6BDB73}" type="doc">
      <dgm:prSet loTypeId="urn:microsoft.com/office/officeart/2005/8/layout/list1#2" loCatId="list" qsTypeId="urn:microsoft.com/office/officeart/2005/8/quickstyle/simple5#2" qsCatId="simple" csTypeId="urn:microsoft.com/office/officeart/2005/8/colors/accent2_3#2" csCatId="accent2" phldr="1"/>
      <dgm:spPr/>
      <dgm:t>
        <a:bodyPr/>
        <a:lstStyle/>
        <a:p>
          <a:endParaRPr lang="zh-CN" altLang="en-US"/>
        </a:p>
      </dgm:t>
    </dgm:pt>
    <dgm:pt modelId="{8ADF4415-ED6B-4FA0-9FF1-75F4EE14747C}">
      <dgm:prSet phldrT="[文本]" phldr="0" custT="1"/>
      <dgm:spPr>
        <a:scene3d>
          <a:camera prst="orthographicFront">
            <a:rot lat="0" lon="0" rev="0"/>
          </a:camera>
          <a:lightRig rig="threePt" dir="t">
            <a:rot lat="0" lon="0" rev="1200000"/>
          </a:lightRig>
        </a:scene3d>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1800" dirty="0">
              <a:solidFill>
                <a:schemeClr val="bg1"/>
              </a:solidFill>
            </a:rPr>
            <a:t>组织过程性能</a:t>
          </a:r>
          <a:r>
            <a:rPr lang="zh-CN" altLang="en-US" sz="1800" b="1" baseline="0" dirty="0">
              <a:latin typeface="Tahoma" panose="020B0604030504040204" pitchFamily="34" charset="0"/>
            </a:rPr>
            <a:t>（</a:t>
          </a:r>
          <a:r>
            <a:rPr lang="en-US" altLang="zh-CN" sz="1800" b="1" baseline="0" dirty="0">
              <a:latin typeface="Tahoma" panose="020B0604030504040204" pitchFamily="34" charset="0"/>
            </a:rPr>
            <a:t>OPP</a:t>
          </a:r>
          <a:r>
            <a:rPr lang="zh-CN" altLang="en-US" sz="1800" b="1" baseline="0" dirty="0">
              <a:latin typeface="Tahoma" panose="020B0604030504040204" pitchFamily="34" charset="0"/>
            </a:rPr>
            <a:t>）</a:t>
          </a:r>
          <a:endParaRPr sz="1800"/>
        </a:p>
      </dgm:t>
    </dgm:pt>
    <dgm:pt modelId="{89CB5B67-544E-4FAA-8DCC-2B48F6507A81}" type="parTrans" cxnId="{56B9BA4B-8BED-4A94-B2C9-0B879750D65F}">
      <dgm:prSet/>
      <dgm:spPr/>
      <dgm:t>
        <a:bodyPr/>
        <a:lstStyle/>
        <a:p>
          <a:endParaRPr lang="zh-CN" altLang="en-US">
            <a:latin typeface="华文细黑" panose="02010600040101010101" pitchFamily="2" charset="-122"/>
            <a:ea typeface="华文细黑" panose="02010600040101010101" pitchFamily="2" charset="-122"/>
          </a:endParaRPr>
        </a:p>
      </dgm:t>
    </dgm:pt>
    <dgm:pt modelId="{4CBDB129-94DF-42C5-BC22-0BC38CCB348E}" type="sibTrans" cxnId="{56B9BA4B-8BED-4A94-B2C9-0B879750D65F}">
      <dgm:prSet/>
      <dgm:spPr/>
      <dgm:t>
        <a:bodyPr/>
        <a:lstStyle/>
        <a:p>
          <a:endParaRPr lang="zh-CN" altLang="en-US">
            <a:latin typeface="华文细黑" panose="02010600040101010101" pitchFamily="2" charset="-122"/>
            <a:ea typeface="华文细黑" panose="02010600040101010101" pitchFamily="2" charset="-122"/>
          </a:endParaRPr>
        </a:p>
      </dgm:t>
    </dgm:pt>
    <dgm:pt modelId="{121D7550-09DD-49AD-8816-FD4757E1E3DB}">
      <dgm:prSet phldrT="[文本]" phldr="0" custT="1">
        <dgm:style>
          <a:lnRef idx="3">
            <a:schemeClr val="lt1"/>
          </a:lnRef>
          <a:fillRef idx="1">
            <a:schemeClr val="accent2"/>
          </a:fillRef>
          <a:effectRef idx="1">
            <a:schemeClr val="accent2"/>
          </a:effectRef>
          <a:fontRef idx="minor">
            <a:schemeClr val="lt1"/>
          </a:fontRef>
        </dgm:style>
      </dgm:prSet>
      <dgm:spPr>
        <a:solidFill>
          <a:schemeClr val="accent2">
            <a:lumMod val="60000"/>
            <a:lumOff val="40000"/>
          </a:schemeClr>
        </a:solidFill>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1800" dirty="0">
              <a:solidFill>
                <a:schemeClr val="bg1"/>
              </a:solidFill>
            </a:rPr>
            <a:t>量化项目管理</a:t>
          </a:r>
          <a:r>
            <a:rPr lang="zh-CN" altLang="en-US" sz="1800" b="1" baseline="0" dirty="0">
              <a:latin typeface="Tahoma" panose="020B0604030504040204" pitchFamily="34" charset="0"/>
            </a:rPr>
            <a:t>（</a:t>
          </a:r>
          <a:r>
            <a:rPr lang="en-US" altLang="zh-CN" sz="1800" b="1" baseline="0" dirty="0">
              <a:latin typeface="Tahoma" panose="020B0604030504040204" pitchFamily="34" charset="0"/>
            </a:rPr>
            <a:t>QPM</a:t>
          </a:r>
          <a:r>
            <a:rPr lang="zh-CN" altLang="en-US" sz="1800" b="1" baseline="0" dirty="0">
              <a:latin typeface="Tahoma" panose="020B0604030504040204" pitchFamily="34" charset="0"/>
            </a:rPr>
            <a:t>）</a:t>
          </a:r>
          <a:endParaRPr sz="1800"/>
        </a:p>
      </dgm:t>
    </dgm:pt>
    <dgm:pt modelId="{BBBA6158-C832-45EC-A274-BC106EA360E2}" type="parTrans" cxnId="{F140EB7B-75F5-4A66-8F62-599DBBFE67A6}">
      <dgm:prSet/>
      <dgm:spPr/>
      <dgm:t>
        <a:bodyPr/>
        <a:lstStyle/>
        <a:p>
          <a:endParaRPr lang="zh-CN" altLang="en-US">
            <a:latin typeface="华文细黑" panose="02010600040101010101" pitchFamily="2" charset="-122"/>
            <a:ea typeface="华文细黑" panose="02010600040101010101" pitchFamily="2" charset="-122"/>
          </a:endParaRPr>
        </a:p>
      </dgm:t>
    </dgm:pt>
    <dgm:pt modelId="{D31B7456-3AE2-4F18-B6D2-120965C40AD5}" type="sibTrans" cxnId="{F140EB7B-75F5-4A66-8F62-599DBBFE67A6}">
      <dgm:prSet/>
      <dgm:spPr/>
      <dgm:t>
        <a:bodyPr/>
        <a:lstStyle/>
        <a:p>
          <a:endParaRPr lang="zh-CN" altLang="en-US">
            <a:latin typeface="华文细黑" panose="02010600040101010101" pitchFamily="2" charset="-122"/>
            <a:ea typeface="华文细黑" panose="02010600040101010101" pitchFamily="2" charset="-122"/>
          </a:endParaRPr>
        </a:p>
      </dgm:t>
    </dgm:pt>
    <dgm:pt modelId="{55CE7F3B-ECCB-4D95-9456-C0B58B3D5A38}" type="pres">
      <dgm:prSet presAssocID="{18E3B5DD-4AC1-4292-AD28-49BB0B6BDB73}" presName="linear" presStyleCnt="0">
        <dgm:presLayoutVars>
          <dgm:dir/>
          <dgm:animLvl val="lvl"/>
          <dgm:resizeHandles val="exact"/>
        </dgm:presLayoutVars>
      </dgm:prSet>
      <dgm:spPr/>
      <dgm:t>
        <a:bodyPr/>
        <a:lstStyle/>
        <a:p>
          <a:endParaRPr lang="zh-CN" altLang="en-US"/>
        </a:p>
      </dgm:t>
    </dgm:pt>
    <dgm:pt modelId="{65B74003-A3C9-4A97-A7A2-3C5F9961A214}" type="pres">
      <dgm:prSet presAssocID="{8ADF4415-ED6B-4FA0-9FF1-75F4EE14747C}" presName="parentLin" presStyleCnt="0"/>
      <dgm:spPr/>
    </dgm:pt>
    <dgm:pt modelId="{A5E6980B-7EEC-4465-B913-ADD3F654EB6E}" type="pres">
      <dgm:prSet presAssocID="{8ADF4415-ED6B-4FA0-9FF1-75F4EE14747C}" presName="parentLeftMargin" presStyleLbl="node1" presStyleIdx="0" presStyleCnt="2"/>
      <dgm:spPr/>
      <dgm:t>
        <a:bodyPr/>
        <a:lstStyle/>
        <a:p>
          <a:endParaRPr lang="zh-CN" altLang="en-US"/>
        </a:p>
      </dgm:t>
    </dgm:pt>
    <dgm:pt modelId="{F00D01CA-178B-49B0-A1D0-01E72DBBFE98}" type="pres">
      <dgm:prSet presAssocID="{8ADF4415-ED6B-4FA0-9FF1-75F4EE14747C}" presName="parentText" presStyleLbl="node1" presStyleIdx="0" presStyleCnt="2">
        <dgm:presLayoutVars>
          <dgm:chMax val="0"/>
          <dgm:bulletEnabled val="1"/>
        </dgm:presLayoutVars>
      </dgm:prSet>
      <dgm:spPr/>
      <dgm:t>
        <a:bodyPr/>
        <a:lstStyle/>
        <a:p>
          <a:endParaRPr lang="zh-CN" altLang="en-US"/>
        </a:p>
      </dgm:t>
    </dgm:pt>
    <dgm:pt modelId="{F6926514-F32F-46DD-A305-2C94A54D552B}" type="pres">
      <dgm:prSet presAssocID="{8ADF4415-ED6B-4FA0-9FF1-75F4EE14747C}" presName="negativeSpace" presStyleCnt="0"/>
      <dgm:spPr/>
    </dgm:pt>
    <dgm:pt modelId="{57F39604-53A4-4C3E-817A-2973D62C7697}" type="pres">
      <dgm:prSet presAssocID="{8ADF4415-ED6B-4FA0-9FF1-75F4EE14747C}" presName="childText" presStyleLbl="conFgAcc1" presStyleIdx="0" presStyleCnt="2">
        <dgm:presLayoutVars>
          <dgm:bulletEnabled val="1"/>
        </dgm:presLayoutVars>
        <dgm:style>
          <a:lnRef idx="0">
            <a:schemeClr val="accent3"/>
          </a:lnRef>
          <a:fillRef idx="3">
            <a:schemeClr val="accent3"/>
          </a:fillRef>
          <a:effectRef idx="3">
            <a:schemeClr val="accent3"/>
          </a:effectRef>
          <a:fontRef idx="minor">
            <a:schemeClr val="lt1"/>
          </a:fontRef>
        </dgm:style>
      </dgm:prSet>
      <dgm:spPr/>
    </dgm:pt>
    <dgm:pt modelId="{6E4560F8-0997-4053-B73B-F54FC2BC7DD4}" type="pres">
      <dgm:prSet presAssocID="{4CBDB129-94DF-42C5-BC22-0BC38CCB348E}" presName="spaceBetweenRectangles" presStyleCnt="0"/>
      <dgm:spPr/>
    </dgm:pt>
    <dgm:pt modelId="{71C9205D-2042-4937-9460-EE4C172C2C75}" type="pres">
      <dgm:prSet presAssocID="{121D7550-09DD-49AD-8816-FD4757E1E3DB}" presName="parentLin" presStyleCnt="0"/>
      <dgm:spPr/>
    </dgm:pt>
    <dgm:pt modelId="{E2003534-4600-4094-8CA7-45F74E0C5BCC}" type="pres">
      <dgm:prSet presAssocID="{121D7550-09DD-49AD-8816-FD4757E1E3DB}" presName="parentLeftMargin" presStyleLbl="node1" presStyleIdx="0" presStyleCnt="2"/>
      <dgm:spPr/>
      <dgm:t>
        <a:bodyPr/>
        <a:lstStyle/>
        <a:p>
          <a:endParaRPr lang="zh-CN" altLang="en-US"/>
        </a:p>
      </dgm:t>
    </dgm:pt>
    <dgm:pt modelId="{85A8A9F8-26C4-4CCB-9F8C-FBA3898FDB84}" type="pres">
      <dgm:prSet presAssocID="{121D7550-09DD-49AD-8816-FD4757E1E3DB}" presName="parentText" presStyleLbl="node1" presStyleIdx="1" presStyleCnt="2">
        <dgm:presLayoutVars>
          <dgm:chMax val="0"/>
          <dgm:bulletEnabled val="1"/>
        </dgm:presLayoutVars>
      </dgm:prSet>
      <dgm:spPr/>
      <dgm:t>
        <a:bodyPr/>
        <a:lstStyle/>
        <a:p>
          <a:endParaRPr lang="zh-CN" altLang="en-US"/>
        </a:p>
      </dgm:t>
    </dgm:pt>
    <dgm:pt modelId="{03C4636A-A9C8-4BC5-8DC0-561A9B32BFBC}" type="pres">
      <dgm:prSet presAssocID="{121D7550-09DD-49AD-8816-FD4757E1E3DB}" presName="negativeSpace" presStyleCnt="0"/>
      <dgm:spPr/>
    </dgm:pt>
    <dgm:pt modelId="{37BB7134-56D5-4458-95DF-7F81AA9BF157}" type="pres">
      <dgm:prSet presAssocID="{121D7550-09DD-49AD-8816-FD4757E1E3DB}" presName="childText" presStyleLbl="conFgAcc1" presStyleIdx="1" presStyleCnt="2">
        <dgm:presLayoutVars>
          <dgm:bulletEnabled val="1"/>
        </dgm:presLayoutVars>
        <dgm:style>
          <a:lnRef idx="2">
            <a:schemeClr val="accent3">
              <a:shade val="50000"/>
            </a:schemeClr>
          </a:lnRef>
          <a:fillRef idx="1">
            <a:schemeClr val="accent3"/>
          </a:fillRef>
          <a:effectRef idx="0">
            <a:schemeClr val="accent3"/>
          </a:effectRef>
          <a:fontRef idx="minor">
            <a:schemeClr val="lt1"/>
          </a:fontRef>
        </dgm:style>
      </dgm:prSet>
      <dgm:spPr>
        <a:ln w="3175"/>
      </dgm:spPr>
    </dgm:pt>
  </dgm:ptLst>
  <dgm:cxnLst>
    <dgm:cxn modelId="{F140EB7B-75F5-4A66-8F62-599DBBFE67A6}" srcId="{18E3B5DD-4AC1-4292-AD28-49BB0B6BDB73}" destId="{121D7550-09DD-49AD-8816-FD4757E1E3DB}" srcOrd="1" destOrd="0" parTransId="{BBBA6158-C832-45EC-A274-BC106EA360E2}" sibTransId="{D31B7456-3AE2-4F18-B6D2-120965C40AD5}"/>
    <dgm:cxn modelId="{33746EFC-BF5D-4554-A5E5-E3CD377CDA24}" type="presOf" srcId="{18E3B5DD-4AC1-4292-AD28-49BB0B6BDB73}" destId="{55CE7F3B-ECCB-4D95-9456-C0B58B3D5A38}" srcOrd="0" destOrd="0" presId="urn:microsoft.com/office/officeart/2005/8/layout/list1#2"/>
    <dgm:cxn modelId="{6FC0AEAA-5A68-45B1-B097-8C78F51C3E41}" type="presOf" srcId="{8ADF4415-ED6B-4FA0-9FF1-75F4EE14747C}" destId="{A5E6980B-7EEC-4465-B913-ADD3F654EB6E}" srcOrd="0" destOrd="0" presId="urn:microsoft.com/office/officeart/2005/8/layout/list1#2"/>
    <dgm:cxn modelId="{EA889AB9-F658-461F-8EE5-C8F691C9F682}" type="presOf" srcId="{121D7550-09DD-49AD-8816-FD4757E1E3DB}" destId="{E2003534-4600-4094-8CA7-45F74E0C5BCC}" srcOrd="0" destOrd="0" presId="urn:microsoft.com/office/officeart/2005/8/layout/list1#2"/>
    <dgm:cxn modelId="{3CE3F9D3-40E3-4E08-933A-16E502DA00FE}" type="presOf" srcId="{8ADF4415-ED6B-4FA0-9FF1-75F4EE14747C}" destId="{F00D01CA-178B-49B0-A1D0-01E72DBBFE98}" srcOrd="1" destOrd="0" presId="urn:microsoft.com/office/officeart/2005/8/layout/list1#2"/>
    <dgm:cxn modelId="{56B9BA4B-8BED-4A94-B2C9-0B879750D65F}" srcId="{18E3B5DD-4AC1-4292-AD28-49BB0B6BDB73}" destId="{8ADF4415-ED6B-4FA0-9FF1-75F4EE14747C}" srcOrd="0" destOrd="0" parTransId="{89CB5B67-544E-4FAA-8DCC-2B48F6507A81}" sibTransId="{4CBDB129-94DF-42C5-BC22-0BC38CCB348E}"/>
    <dgm:cxn modelId="{DB151434-9DE8-4AE6-B631-F345E331049D}" type="presOf" srcId="{121D7550-09DD-49AD-8816-FD4757E1E3DB}" destId="{85A8A9F8-26C4-4CCB-9F8C-FBA3898FDB84}" srcOrd="1" destOrd="0" presId="urn:microsoft.com/office/officeart/2005/8/layout/list1#2"/>
    <dgm:cxn modelId="{B03E9C66-CF98-423E-B8BC-B13161B07DC0}" type="presParOf" srcId="{55CE7F3B-ECCB-4D95-9456-C0B58B3D5A38}" destId="{65B74003-A3C9-4A97-A7A2-3C5F9961A214}" srcOrd="0" destOrd="0" presId="urn:microsoft.com/office/officeart/2005/8/layout/list1#2"/>
    <dgm:cxn modelId="{ADB52F6E-16DF-4820-83FB-B4B3172C0124}" type="presParOf" srcId="{65B74003-A3C9-4A97-A7A2-3C5F9961A214}" destId="{A5E6980B-7EEC-4465-B913-ADD3F654EB6E}" srcOrd="0" destOrd="0" presId="urn:microsoft.com/office/officeart/2005/8/layout/list1#2"/>
    <dgm:cxn modelId="{7CCE88AA-EDAF-411F-AB19-C4C8BFF39DD9}" type="presParOf" srcId="{65B74003-A3C9-4A97-A7A2-3C5F9961A214}" destId="{F00D01CA-178B-49B0-A1D0-01E72DBBFE98}" srcOrd="1" destOrd="0" presId="urn:microsoft.com/office/officeart/2005/8/layout/list1#2"/>
    <dgm:cxn modelId="{7942F557-E370-43EC-87F3-DCC927337977}" type="presParOf" srcId="{55CE7F3B-ECCB-4D95-9456-C0B58B3D5A38}" destId="{F6926514-F32F-46DD-A305-2C94A54D552B}" srcOrd="1" destOrd="0" presId="urn:microsoft.com/office/officeart/2005/8/layout/list1#2"/>
    <dgm:cxn modelId="{ABC05C05-E9B8-4FF4-843F-D4FBF7DF8DAF}" type="presParOf" srcId="{55CE7F3B-ECCB-4D95-9456-C0B58B3D5A38}" destId="{57F39604-53A4-4C3E-817A-2973D62C7697}" srcOrd="2" destOrd="0" presId="urn:microsoft.com/office/officeart/2005/8/layout/list1#2"/>
    <dgm:cxn modelId="{1D8D9BCE-64B8-48F2-876B-3A36C2647F58}" type="presParOf" srcId="{55CE7F3B-ECCB-4D95-9456-C0B58B3D5A38}" destId="{6E4560F8-0997-4053-B73B-F54FC2BC7DD4}" srcOrd="3" destOrd="0" presId="urn:microsoft.com/office/officeart/2005/8/layout/list1#2"/>
    <dgm:cxn modelId="{61524E6F-9CD1-4321-A424-5357C7551AEF}" type="presParOf" srcId="{55CE7F3B-ECCB-4D95-9456-C0B58B3D5A38}" destId="{71C9205D-2042-4937-9460-EE4C172C2C75}" srcOrd="4" destOrd="0" presId="urn:microsoft.com/office/officeart/2005/8/layout/list1#2"/>
    <dgm:cxn modelId="{3E321457-E79F-4352-B9AC-BB0DA5E8D57F}" type="presParOf" srcId="{71C9205D-2042-4937-9460-EE4C172C2C75}" destId="{E2003534-4600-4094-8CA7-45F74E0C5BCC}" srcOrd="0" destOrd="0" presId="urn:microsoft.com/office/officeart/2005/8/layout/list1#2"/>
    <dgm:cxn modelId="{4CD6D2F8-6D3C-407F-80D7-717433D1643B}" type="presParOf" srcId="{71C9205D-2042-4937-9460-EE4C172C2C75}" destId="{85A8A9F8-26C4-4CCB-9F8C-FBA3898FDB84}" srcOrd="1" destOrd="0" presId="urn:microsoft.com/office/officeart/2005/8/layout/list1#2"/>
    <dgm:cxn modelId="{86D539AF-803E-4287-9800-AEE409680DC9}" type="presParOf" srcId="{55CE7F3B-ECCB-4D95-9456-C0B58B3D5A38}" destId="{03C4636A-A9C8-4BC5-8DC0-561A9B32BFBC}" srcOrd="5" destOrd="0" presId="urn:microsoft.com/office/officeart/2005/8/layout/list1#2"/>
    <dgm:cxn modelId="{0CE96D93-4951-49DA-8E26-82B0C1A1C0D8}" type="presParOf" srcId="{55CE7F3B-ECCB-4D95-9456-C0B58B3D5A38}" destId="{37BB7134-56D5-4458-95DF-7F81AA9BF157}" srcOrd="6" destOrd="0" presId="urn:microsoft.com/office/officeart/2005/8/layout/list1#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7" qsCatId="simple" csTypeId="urn:microsoft.com/office/officeart/2005/8/colors/accent2_2#17"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A9708252-A0CF-420F-95CE-F6320EE0CB64}" srcId="{69DB6E0A-AF07-41CE-B6B2-02FADB61D45E}" destId="{5F9D0B8C-17B9-45A1-A55D-925C80A831FA}" srcOrd="1" destOrd="0" parTransId="{672C45AE-8385-47C9-B09E-6482C8D52B02}" sibTransId="{F0D0CDF5-8453-4609-AF5D-CA83A27085D8}"/>
    <dgm:cxn modelId="{E95B392A-AF48-4478-8208-CE7AC5959BFA}" type="presOf" srcId="{69DB6E0A-AF07-41CE-B6B2-02FADB61D45E}" destId="{4B1043FD-D8AD-45B3-B8F8-94593542FC2D}" srcOrd="0" destOrd="0" presId="urn:microsoft.com/office/officeart/2005/8/layout/hChevron3"/>
    <dgm:cxn modelId="{3D0EF167-6F54-4B09-88E0-AAA3C85F9705}" type="presOf" srcId="{5F9D0B8C-17B9-45A1-A55D-925C80A831FA}" destId="{8B487464-A351-4B16-972D-154407BAAFFD}" srcOrd="0" destOrd="0" presId="urn:microsoft.com/office/officeart/2005/8/layout/hChevron3"/>
    <dgm:cxn modelId="{CECE41A4-11FF-47E3-9AF1-377D5D4135E9}" type="presOf" srcId="{58D3E6E9-5E1D-44E2-AF32-AA49E0F95FCA}" destId="{C689B8C9-DB9E-4B91-BD2F-803FB77F5900}"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85A277B9-3231-4A9D-B325-9883BAA96579}" type="presOf" srcId="{1BE92019-24BF-4D68-9FDE-803D49C27E58}" destId="{2A699E96-BD76-4716-80DA-3757E59AA215}"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C26F4C52-E47D-4BD5-8316-66125D598C06}" type="presOf" srcId="{CA414D1C-B622-4437-9BB4-D1A16278A284}" destId="{48393460-9878-46D3-97C4-27E868F3B7B3}"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85D2FA29-B074-4917-9848-C7E517350D7C}" type="presOf" srcId="{C82A237C-155C-4B2F-A796-7C1AC0DD1AF8}" destId="{60D9F768-98DF-4B38-A4F3-89323E9BC574}" srcOrd="0" destOrd="0" presId="urn:microsoft.com/office/officeart/2005/8/layout/hChevron3"/>
    <dgm:cxn modelId="{C18F2610-962E-4F41-AD48-728C6B077A44}" type="presParOf" srcId="{4B1043FD-D8AD-45B3-B8F8-94593542FC2D}" destId="{60D9F768-98DF-4B38-A4F3-89323E9BC574}" srcOrd="0" destOrd="0" presId="urn:microsoft.com/office/officeart/2005/8/layout/hChevron3"/>
    <dgm:cxn modelId="{0867C855-A3ED-4F20-A205-17AA45CAC9DB}" type="presParOf" srcId="{4B1043FD-D8AD-45B3-B8F8-94593542FC2D}" destId="{8937BC0B-1E8E-4D9B-BF1B-DDFBD1AE2062}" srcOrd="1" destOrd="0" presId="urn:microsoft.com/office/officeart/2005/8/layout/hChevron3"/>
    <dgm:cxn modelId="{28261F82-1D8F-49A3-AAD3-26A92D74D71E}" type="presParOf" srcId="{4B1043FD-D8AD-45B3-B8F8-94593542FC2D}" destId="{8B487464-A351-4B16-972D-154407BAAFFD}" srcOrd="2" destOrd="0" presId="urn:microsoft.com/office/officeart/2005/8/layout/hChevron3"/>
    <dgm:cxn modelId="{3BC98682-2ADF-4F0D-9897-A8B1130C07B6}" type="presParOf" srcId="{4B1043FD-D8AD-45B3-B8F8-94593542FC2D}" destId="{97D83271-6A50-4CE5-953C-506E4E852A69}" srcOrd="3" destOrd="0" presId="urn:microsoft.com/office/officeart/2005/8/layout/hChevron3"/>
    <dgm:cxn modelId="{99D20F45-FAEC-410F-9090-14FBAB629E36}" type="presParOf" srcId="{4B1043FD-D8AD-45B3-B8F8-94593542FC2D}" destId="{C689B8C9-DB9E-4B91-BD2F-803FB77F5900}" srcOrd="4" destOrd="0" presId="urn:microsoft.com/office/officeart/2005/8/layout/hChevron3"/>
    <dgm:cxn modelId="{114A3000-2C7B-41FA-B303-3467F7AC7BD7}" type="presParOf" srcId="{4B1043FD-D8AD-45B3-B8F8-94593542FC2D}" destId="{1881BE1E-934B-43DF-8360-E407742688D5}" srcOrd="5" destOrd="0" presId="urn:microsoft.com/office/officeart/2005/8/layout/hChevron3"/>
    <dgm:cxn modelId="{F79F4020-0DDD-4FAE-9E9A-CB3267077955}" type="presParOf" srcId="{4B1043FD-D8AD-45B3-B8F8-94593542FC2D}" destId="{2A699E96-BD76-4716-80DA-3757E59AA215}" srcOrd="6" destOrd="0" presId="urn:microsoft.com/office/officeart/2005/8/layout/hChevron3"/>
    <dgm:cxn modelId="{7D7892AC-5498-4EBC-89B5-947712335441}" type="presParOf" srcId="{4B1043FD-D8AD-45B3-B8F8-94593542FC2D}" destId="{A7035B35-2167-4A5E-8007-7D22A1BBE173}" srcOrd="7" destOrd="0" presId="urn:microsoft.com/office/officeart/2005/8/layout/hChevron3"/>
    <dgm:cxn modelId="{A43DC733-2FD3-4FFA-97B3-520C11FFAA83}"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8" qsCatId="simple" csTypeId="urn:microsoft.com/office/officeart/2005/8/colors/accent2_2#18"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62981DC5-E7B8-4B1E-B093-691E7804B68E}" type="presOf" srcId="{C82A237C-155C-4B2F-A796-7C1AC0DD1AF8}" destId="{60D9F768-98DF-4B38-A4F3-89323E9BC574}"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ADA1319E-CE9B-45E4-9E54-6AFF30A9B691}" type="presOf" srcId="{CA414D1C-B622-4437-9BB4-D1A16278A284}" destId="{48393460-9878-46D3-97C4-27E868F3B7B3}" srcOrd="0" destOrd="0" presId="urn:microsoft.com/office/officeart/2005/8/layout/hChevron3"/>
    <dgm:cxn modelId="{0D984A56-F6A0-4FF7-B3C7-EF964F71B969}"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8ABD31D5-8636-49F5-BE15-6BBBF69DC1E4}" type="presOf" srcId="{1BE92019-24BF-4D68-9FDE-803D49C27E58}" destId="{2A699E96-BD76-4716-80DA-3757E59AA215}" srcOrd="0" destOrd="0" presId="urn:microsoft.com/office/officeart/2005/8/layout/hChevron3"/>
    <dgm:cxn modelId="{3A4551F7-22EB-4133-9098-257139F49EA0}" type="presOf" srcId="{5F9D0B8C-17B9-45A1-A55D-925C80A831FA}" destId="{8B487464-A351-4B16-972D-154407BAAFFD}" srcOrd="0" destOrd="0" presId="urn:microsoft.com/office/officeart/2005/8/layout/hChevron3"/>
    <dgm:cxn modelId="{634212D4-A9EE-4D97-A391-59C6B510B414}" type="presOf" srcId="{69DB6E0A-AF07-41CE-B6B2-02FADB61D45E}" destId="{4B1043FD-D8AD-45B3-B8F8-94593542FC2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701BA65D-285D-496B-B0E2-F8033CE62A60}" type="presParOf" srcId="{4B1043FD-D8AD-45B3-B8F8-94593542FC2D}" destId="{60D9F768-98DF-4B38-A4F3-89323E9BC574}" srcOrd="0" destOrd="0" presId="urn:microsoft.com/office/officeart/2005/8/layout/hChevron3"/>
    <dgm:cxn modelId="{F229C9B6-7F67-4756-9AFB-B06FE1303A5B}" type="presParOf" srcId="{4B1043FD-D8AD-45B3-B8F8-94593542FC2D}" destId="{8937BC0B-1E8E-4D9B-BF1B-DDFBD1AE2062}" srcOrd="1" destOrd="0" presId="urn:microsoft.com/office/officeart/2005/8/layout/hChevron3"/>
    <dgm:cxn modelId="{8B33FE76-3E7A-43BB-AA23-F73AF9EEC73B}" type="presParOf" srcId="{4B1043FD-D8AD-45B3-B8F8-94593542FC2D}" destId="{8B487464-A351-4B16-972D-154407BAAFFD}" srcOrd="2" destOrd="0" presId="urn:microsoft.com/office/officeart/2005/8/layout/hChevron3"/>
    <dgm:cxn modelId="{8C65E1FC-9624-4DC1-A634-07F746146D37}" type="presParOf" srcId="{4B1043FD-D8AD-45B3-B8F8-94593542FC2D}" destId="{97D83271-6A50-4CE5-953C-506E4E852A69}" srcOrd="3" destOrd="0" presId="urn:microsoft.com/office/officeart/2005/8/layout/hChevron3"/>
    <dgm:cxn modelId="{07B4C3F8-1B22-46FD-8C5E-3FCDA69A6268}" type="presParOf" srcId="{4B1043FD-D8AD-45B3-B8F8-94593542FC2D}" destId="{C689B8C9-DB9E-4B91-BD2F-803FB77F5900}" srcOrd="4" destOrd="0" presId="urn:microsoft.com/office/officeart/2005/8/layout/hChevron3"/>
    <dgm:cxn modelId="{9C67F41E-E701-4DF9-808A-95393E2C734D}" type="presParOf" srcId="{4B1043FD-D8AD-45B3-B8F8-94593542FC2D}" destId="{1881BE1E-934B-43DF-8360-E407742688D5}" srcOrd="5" destOrd="0" presId="urn:microsoft.com/office/officeart/2005/8/layout/hChevron3"/>
    <dgm:cxn modelId="{B6C0B24D-1919-4D3A-B4F8-53CEF2BA33AD}" type="presParOf" srcId="{4B1043FD-D8AD-45B3-B8F8-94593542FC2D}" destId="{2A699E96-BD76-4716-80DA-3757E59AA215}" srcOrd="6" destOrd="0" presId="urn:microsoft.com/office/officeart/2005/8/layout/hChevron3"/>
    <dgm:cxn modelId="{578DB4EF-C8E8-4162-A9F0-1D8CC2335E98}" type="presParOf" srcId="{4B1043FD-D8AD-45B3-B8F8-94593542FC2D}" destId="{A7035B35-2167-4A5E-8007-7D22A1BBE173}" srcOrd="7" destOrd="0" presId="urn:microsoft.com/office/officeart/2005/8/layout/hChevron3"/>
    <dgm:cxn modelId="{7F10F191-5675-4476-9F75-F8A99EAE0714}"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9" qsCatId="simple" csTypeId="urn:microsoft.com/office/officeart/2005/8/colors/accent2_2#19"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97C6DB52-13D7-49E9-AF5E-9252858E8ECC}" type="presOf" srcId="{5F9D0B8C-17B9-45A1-A55D-925C80A831FA}" destId="{8B487464-A351-4B16-972D-154407BAAFF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B48A09F4-C5DA-4F1C-AD7B-E08FCA3C8617}" type="presOf" srcId="{69DB6E0A-AF07-41CE-B6B2-02FADB61D45E}" destId="{4B1043FD-D8AD-45B3-B8F8-94593542FC2D}" srcOrd="0" destOrd="0" presId="urn:microsoft.com/office/officeart/2005/8/layout/hChevron3"/>
    <dgm:cxn modelId="{90FFFC38-075D-4797-BF7D-077622AE4F82}" type="presOf" srcId="{CA414D1C-B622-4437-9BB4-D1A16278A284}" destId="{48393460-9878-46D3-97C4-27E868F3B7B3}"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9FC1F57E-29FE-458B-BAA6-4ECDD4947978}" type="presOf" srcId="{58D3E6E9-5E1D-44E2-AF32-AA49E0F95FCA}" destId="{C689B8C9-DB9E-4B91-BD2F-803FB77F5900}" srcOrd="0" destOrd="0" presId="urn:microsoft.com/office/officeart/2005/8/layout/hChevron3"/>
    <dgm:cxn modelId="{25D3C79E-DB35-48B3-9F95-8BB85904F8D8}" type="presOf" srcId="{C82A237C-155C-4B2F-A796-7C1AC0DD1AF8}" destId="{60D9F768-98DF-4B38-A4F3-89323E9BC574}"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97F00425-F960-4C97-85D3-EB37A06DCAAB}" type="presOf" srcId="{1BE92019-24BF-4D68-9FDE-803D49C27E58}" destId="{2A699E96-BD76-4716-80DA-3757E59AA215}"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F01F29A8-892F-41E8-8480-B7290AB8BA5C}" type="presParOf" srcId="{4B1043FD-D8AD-45B3-B8F8-94593542FC2D}" destId="{60D9F768-98DF-4B38-A4F3-89323E9BC574}" srcOrd="0" destOrd="0" presId="urn:microsoft.com/office/officeart/2005/8/layout/hChevron3"/>
    <dgm:cxn modelId="{39EC7544-06F2-4EBE-B5E7-FB0BB6BF3B86}" type="presParOf" srcId="{4B1043FD-D8AD-45B3-B8F8-94593542FC2D}" destId="{8937BC0B-1E8E-4D9B-BF1B-DDFBD1AE2062}" srcOrd="1" destOrd="0" presId="urn:microsoft.com/office/officeart/2005/8/layout/hChevron3"/>
    <dgm:cxn modelId="{9EDF8844-9022-4686-9874-DDF64BC1435A}" type="presParOf" srcId="{4B1043FD-D8AD-45B3-B8F8-94593542FC2D}" destId="{8B487464-A351-4B16-972D-154407BAAFFD}" srcOrd="2" destOrd="0" presId="urn:microsoft.com/office/officeart/2005/8/layout/hChevron3"/>
    <dgm:cxn modelId="{54586ADC-14BA-44BC-8173-957263F7A8A7}" type="presParOf" srcId="{4B1043FD-D8AD-45B3-B8F8-94593542FC2D}" destId="{97D83271-6A50-4CE5-953C-506E4E852A69}" srcOrd="3" destOrd="0" presId="urn:microsoft.com/office/officeart/2005/8/layout/hChevron3"/>
    <dgm:cxn modelId="{5862C3BC-04F3-4E4D-B79D-EF254D8151D0}" type="presParOf" srcId="{4B1043FD-D8AD-45B3-B8F8-94593542FC2D}" destId="{C689B8C9-DB9E-4B91-BD2F-803FB77F5900}" srcOrd="4" destOrd="0" presId="urn:microsoft.com/office/officeart/2005/8/layout/hChevron3"/>
    <dgm:cxn modelId="{4F8ED3A0-B614-406E-B45A-18B7CFC2B543}" type="presParOf" srcId="{4B1043FD-D8AD-45B3-B8F8-94593542FC2D}" destId="{1881BE1E-934B-43DF-8360-E407742688D5}" srcOrd="5" destOrd="0" presId="urn:microsoft.com/office/officeart/2005/8/layout/hChevron3"/>
    <dgm:cxn modelId="{A75C483C-0069-4CAD-ADAC-30672A7A6770}" type="presParOf" srcId="{4B1043FD-D8AD-45B3-B8F8-94593542FC2D}" destId="{2A699E96-BD76-4716-80DA-3757E59AA215}" srcOrd="6" destOrd="0" presId="urn:microsoft.com/office/officeart/2005/8/layout/hChevron3"/>
    <dgm:cxn modelId="{BDDC5F91-0BF5-4511-AED6-E4425D326D2B}" type="presParOf" srcId="{4B1043FD-D8AD-45B3-B8F8-94593542FC2D}" destId="{A7035B35-2167-4A5E-8007-7D22A1BBE173}" srcOrd="7" destOrd="0" presId="urn:microsoft.com/office/officeart/2005/8/layout/hChevron3"/>
    <dgm:cxn modelId="{97A50265-C142-4B2B-9740-91679BA92CE9}"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0" qsCatId="simple" csTypeId="urn:microsoft.com/office/officeart/2005/8/colors/accent2_2#20"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F72A4211-2B1D-485C-B2D0-99EDEA3109BE}" type="presOf" srcId="{69DB6E0A-AF07-41CE-B6B2-02FADB61D45E}" destId="{4B1043FD-D8AD-45B3-B8F8-94593542FC2D}"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D85CB61B-0CEC-443C-980C-684E615C5B45}" type="presOf" srcId="{5F9D0B8C-17B9-45A1-A55D-925C80A831FA}" destId="{8B487464-A351-4B16-972D-154407BAAFFD}" srcOrd="0" destOrd="0" presId="urn:microsoft.com/office/officeart/2005/8/layout/hChevron3"/>
    <dgm:cxn modelId="{4761E1E1-EC0D-4CFC-9C5F-8D160988EAEB}" type="presOf" srcId="{58D3E6E9-5E1D-44E2-AF32-AA49E0F95FCA}" destId="{C689B8C9-DB9E-4B91-BD2F-803FB77F5900}"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61EF4B87-F534-48EA-8AE9-774DEEA76573}" type="presOf" srcId="{CA414D1C-B622-4437-9BB4-D1A16278A284}" destId="{48393460-9878-46D3-97C4-27E868F3B7B3}" srcOrd="0" destOrd="0" presId="urn:microsoft.com/office/officeart/2005/8/layout/hChevron3"/>
    <dgm:cxn modelId="{019F6702-07F0-4CAA-927B-246398ABFEDE}" type="presOf" srcId="{1BE92019-24BF-4D68-9FDE-803D49C27E58}" destId="{2A699E96-BD76-4716-80DA-3757E59AA215}"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BE2F4689-3930-4290-B2CE-109CC101C494}" type="presOf" srcId="{C82A237C-155C-4B2F-A796-7C1AC0DD1AF8}" destId="{60D9F768-98DF-4B38-A4F3-89323E9BC574}" srcOrd="0" destOrd="0" presId="urn:microsoft.com/office/officeart/2005/8/layout/hChevron3"/>
    <dgm:cxn modelId="{1D808793-D01A-424D-B17B-788D0A2ACE40}" type="presParOf" srcId="{4B1043FD-D8AD-45B3-B8F8-94593542FC2D}" destId="{60D9F768-98DF-4B38-A4F3-89323E9BC574}" srcOrd="0" destOrd="0" presId="urn:microsoft.com/office/officeart/2005/8/layout/hChevron3"/>
    <dgm:cxn modelId="{2284B244-94EC-4AE0-B88F-9232615660AB}" type="presParOf" srcId="{4B1043FD-D8AD-45B3-B8F8-94593542FC2D}" destId="{8937BC0B-1E8E-4D9B-BF1B-DDFBD1AE2062}" srcOrd="1" destOrd="0" presId="urn:microsoft.com/office/officeart/2005/8/layout/hChevron3"/>
    <dgm:cxn modelId="{1579F600-4B2C-4C7D-90FF-F4E179E7FD8F}" type="presParOf" srcId="{4B1043FD-D8AD-45B3-B8F8-94593542FC2D}" destId="{8B487464-A351-4B16-972D-154407BAAFFD}" srcOrd="2" destOrd="0" presId="urn:microsoft.com/office/officeart/2005/8/layout/hChevron3"/>
    <dgm:cxn modelId="{748C44A9-AED8-491D-8656-258AB9DE68A5}" type="presParOf" srcId="{4B1043FD-D8AD-45B3-B8F8-94593542FC2D}" destId="{97D83271-6A50-4CE5-953C-506E4E852A69}" srcOrd="3" destOrd="0" presId="urn:microsoft.com/office/officeart/2005/8/layout/hChevron3"/>
    <dgm:cxn modelId="{DB4516CE-29A8-4BC4-A0DF-23ABAA7F7B03}" type="presParOf" srcId="{4B1043FD-D8AD-45B3-B8F8-94593542FC2D}" destId="{C689B8C9-DB9E-4B91-BD2F-803FB77F5900}" srcOrd="4" destOrd="0" presId="urn:microsoft.com/office/officeart/2005/8/layout/hChevron3"/>
    <dgm:cxn modelId="{4C2573C5-1CF0-4307-8269-2E67C2507DC9}" type="presParOf" srcId="{4B1043FD-D8AD-45B3-B8F8-94593542FC2D}" destId="{1881BE1E-934B-43DF-8360-E407742688D5}" srcOrd="5" destOrd="0" presId="urn:microsoft.com/office/officeart/2005/8/layout/hChevron3"/>
    <dgm:cxn modelId="{03CDC1B6-F8ED-4C7F-AC68-9A3E5AB37C9B}" type="presParOf" srcId="{4B1043FD-D8AD-45B3-B8F8-94593542FC2D}" destId="{2A699E96-BD76-4716-80DA-3757E59AA215}" srcOrd="6" destOrd="0" presId="urn:microsoft.com/office/officeart/2005/8/layout/hChevron3"/>
    <dgm:cxn modelId="{73029E69-121E-4974-8A93-6801D24BBEFE}" type="presParOf" srcId="{4B1043FD-D8AD-45B3-B8F8-94593542FC2D}" destId="{A7035B35-2167-4A5E-8007-7D22A1BBE173}" srcOrd="7" destOrd="0" presId="urn:microsoft.com/office/officeart/2005/8/layout/hChevron3"/>
    <dgm:cxn modelId="{BDC5CE39-6BD8-42AF-B756-F92FDC83CF07}"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1" qsCatId="simple" csTypeId="urn:microsoft.com/office/officeart/2005/8/colors/accent2_2#21"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239326D9-A6AD-493C-A05E-20C6F45772A7}" type="presOf" srcId="{5F9D0B8C-17B9-45A1-A55D-925C80A831FA}" destId="{8B487464-A351-4B16-972D-154407BAAFFD}" srcOrd="0" destOrd="0" presId="urn:microsoft.com/office/officeart/2005/8/layout/hChevron3"/>
    <dgm:cxn modelId="{D0BEB351-43E8-41B9-A421-465359099746}" type="presOf" srcId="{C82A237C-155C-4B2F-A796-7C1AC0DD1AF8}" destId="{60D9F768-98DF-4B38-A4F3-89323E9BC574}" srcOrd="0" destOrd="0" presId="urn:microsoft.com/office/officeart/2005/8/layout/hChevron3"/>
    <dgm:cxn modelId="{6FDE5CD4-07B4-48CB-8182-7ABA60727F55}" type="presOf" srcId="{1BE92019-24BF-4D68-9FDE-803D49C27E58}" destId="{2A699E96-BD76-4716-80DA-3757E59AA215}" srcOrd="0" destOrd="0" presId="urn:microsoft.com/office/officeart/2005/8/layout/hChevron3"/>
    <dgm:cxn modelId="{E0296665-17CD-4D35-86A2-83DD5AD51692}" type="presOf" srcId="{58D3E6E9-5E1D-44E2-AF32-AA49E0F95FCA}" destId="{C689B8C9-DB9E-4B91-BD2F-803FB77F5900}" srcOrd="0" destOrd="0" presId="urn:microsoft.com/office/officeart/2005/8/layout/hChevron3"/>
    <dgm:cxn modelId="{BE72DF29-EE7C-45B1-B68D-91B733C5684D}" type="presOf" srcId="{69DB6E0A-AF07-41CE-B6B2-02FADB61D45E}" destId="{4B1043FD-D8AD-45B3-B8F8-94593542FC2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3277A8D7-FC1D-465F-8645-3337C8130DA9}" type="presOf" srcId="{CA414D1C-B622-4437-9BB4-D1A16278A284}" destId="{48393460-9878-46D3-97C4-27E868F3B7B3}" srcOrd="0" destOrd="0" presId="urn:microsoft.com/office/officeart/2005/8/layout/hChevron3"/>
    <dgm:cxn modelId="{D33622CE-F906-4858-94A2-DCFCD7765F85}" type="presParOf" srcId="{4B1043FD-D8AD-45B3-B8F8-94593542FC2D}" destId="{60D9F768-98DF-4B38-A4F3-89323E9BC574}" srcOrd="0" destOrd="0" presId="urn:microsoft.com/office/officeart/2005/8/layout/hChevron3"/>
    <dgm:cxn modelId="{6CD262E5-5FCA-4AF7-A541-467C2493AC46}" type="presParOf" srcId="{4B1043FD-D8AD-45B3-B8F8-94593542FC2D}" destId="{8937BC0B-1E8E-4D9B-BF1B-DDFBD1AE2062}" srcOrd="1" destOrd="0" presId="urn:microsoft.com/office/officeart/2005/8/layout/hChevron3"/>
    <dgm:cxn modelId="{DC2D5D41-834D-461C-B22E-3A3E756A0994}" type="presParOf" srcId="{4B1043FD-D8AD-45B3-B8F8-94593542FC2D}" destId="{8B487464-A351-4B16-972D-154407BAAFFD}" srcOrd="2" destOrd="0" presId="urn:microsoft.com/office/officeart/2005/8/layout/hChevron3"/>
    <dgm:cxn modelId="{0109675D-4F50-4809-BB41-889B30C11F65}" type="presParOf" srcId="{4B1043FD-D8AD-45B3-B8F8-94593542FC2D}" destId="{97D83271-6A50-4CE5-953C-506E4E852A69}" srcOrd="3" destOrd="0" presId="urn:microsoft.com/office/officeart/2005/8/layout/hChevron3"/>
    <dgm:cxn modelId="{06BB2475-5DF0-494E-B93F-03E6A46ED062}" type="presParOf" srcId="{4B1043FD-D8AD-45B3-B8F8-94593542FC2D}" destId="{C689B8C9-DB9E-4B91-BD2F-803FB77F5900}" srcOrd="4" destOrd="0" presId="urn:microsoft.com/office/officeart/2005/8/layout/hChevron3"/>
    <dgm:cxn modelId="{C26B8027-7088-480A-A8DD-726A41AE8B30}" type="presParOf" srcId="{4B1043FD-D8AD-45B3-B8F8-94593542FC2D}" destId="{1881BE1E-934B-43DF-8360-E407742688D5}" srcOrd="5" destOrd="0" presId="urn:microsoft.com/office/officeart/2005/8/layout/hChevron3"/>
    <dgm:cxn modelId="{DC24F44A-4A18-428E-B9D3-B0523D98B477}" type="presParOf" srcId="{4B1043FD-D8AD-45B3-B8F8-94593542FC2D}" destId="{2A699E96-BD76-4716-80DA-3757E59AA215}" srcOrd="6" destOrd="0" presId="urn:microsoft.com/office/officeart/2005/8/layout/hChevron3"/>
    <dgm:cxn modelId="{8C6196D3-2BFC-4E42-9B9D-DAC087972063}" type="presParOf" srcId="{4B1043FD-D8AD-45B3-B8F8-94593542FC2D}" destId="{A7035B35-2167-4A5E-8007-7D22A1BBE173}" srcOrd="7" destOrd="0" presId="urn:microsoft.com/office/officeart/2005/8/layout/hChevron3"/>
    <dgm:cxn modelId="{DBA4EE4B-1650-416E-BB3A-59622392460C}"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3" qsCatId="simple" csTypeId="urn:microsoft.com/office/officeart/2005/8/colors/accent2_2#22"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ECFFFB6C-CB64-471C-ABE8-286173CD39FD}" type="presOf" srcId="{5F9D0B8C-17B9-45A1-A55D-925C80A831FA}" destId="{8B487464-A351-4B16-972D-154407BAAFFD}" srcOrd="0" destOrd="0" presId="urn:microsoft.com/office/officeart/2005/8/layout/hChevron3"/>
    <dgm:cxn modelId="{F044E923-1B92-4DDE-AEA5-91C12E4556F0}" type="presOf" srcId="{CA414D1C-B622-4437-9BB4-D1A16278A284}" destId="{48393460-9878-46D3-97C4-27E868F3B7B3}" srcOrd="0" destOrd="0" presId="urn:microsoft.com/office/officeart/2005/8/layout/hChevron3"/>
    <dgm:cxn modelId="{6E539AEF-AF44-460B-BBAE-565E42B96E28}" type="presOf" srcId="{69DB6E0A-AF07-41CE-B6B2-02FADB61D45E}" destId="{4B1043FD-D8AD-45B3-B8F8-94593542FC2D}" srcOrd="0" destOrd="0" presId="urn:microsoft.com/office/officeart/2005/8/layout/hChevron3"/>
    <dgm:cxn modelId="{32004FF3-3EC9-4CE9-8B29-83096CA2536B}" type="presOf" srcId="{58D3E6E9-5E1D-44E2-AF32-AA49E0F95FCA}" destId="{C689B8C9-DB9E-4B91-BD2F-803FB77F5900}" srcOrd="0" destOrd="0" presId="urn:microsoft.com/office/officeart/2005/8/layout/hChevron3"/>
    <dgm:cxn modelId="{1AA8B360-C701-4F10-83E6-BDD3E1DDE8AD}" type="presOf" srcId="{1BE92019-24BF-4D68-9FDE-803D49C27E58}" destId="{2A699E96-BD76-4716-80DA-3757E59AA215}"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0642534B-74B4-41DD-B2A3-4DA6340A3735}" type="presOf" srcId="{C82A237C-155C-4B2F-A796-7C1AC0DD1AF8}" destId="{60D9F768-98DF-4B38-A4F3-89323E9BC574}" srcOrd="0" destOrd="0" presId="urn:microsoft.com/office/officeart/2005/8/layout/hChevron3"/>
    <dgm:cxn modelId="{360CBB24-41E6-465A-B3AA-FDAE26F2099C}" type="presParOf" srcId="{4B1043FD-D8AD-45B3-B8F8-94593542FC2D}" destId="{60D9F768-98DF-4B38-A4F3-89323E9BC574}" srcOrd="0" destOrd="0" presId="urn:microsoft.com/office/officeart/2005/8/layout/hChevron3"/>
    <dgm:cxn modelId="{4C41D435-0131-43BE-B657-5BACE194AF17}" type="presParOf" srcId="{4B1043FD-D8AD-45B3-B8F8-94593542FC2D}" destId="{8937BC0B-1E8E-4D9B-BF1B-DDFBD1AE2062}" srcOrd="1" destOrd="0" presId="urn:microsoft.com/office/officeart/2005/8/layout/hChevron3"/>
    <dgm:cxn modelId="{586B7840-F0AF-432C-8699-52BA8EADA0AA}" type="presParOf" srcId="{4B1043FD-D8AD-45B3-B8F8-94593542FC2D}" destId="{8B487464-A351-4B16-972D-154407BAAFFD}" srcOrd="2" destOrd="0" presId="urn:microsoft.com/office/officeart/2005/8/layout/hChevron3"/>
    <dgm:cxn modelId="{2068CF2E-CAB3-4262-ADBF-CB4374980F14}" type="presParOf" srcId="{4B1043FD-D8AD-45B3-B8F8-94593542FC2D}" destId="{97D83271-6A50-4CE5-953C-506E4E852A69}" srcOrd="3" destOrd="0" presId="urn:microsoft.com/office/officeart/2005/8/layout/hChevron3"/>
    <dgm:cxn modelId="{8A572831-E296-4098-B3A6-F8124CDFA68B}" type="presParOf" srcId="{4B1043FD-D8AD-45B3-B8F8-94593542FC2D}" destId="{C689B8C9-DB9E-4B91-BD2F-803FB77F5900}" srcOrd="4" destOrd="0" presId="urn:microsoft.com/office/officeart/2005/8/layout/hChevron3"/>
    <dgm:cxn modelId="{F83D0AB2-3399-430F-B83B-86798FFE0755}" type="presParOf" srcId="{4B1043FD-D8AD-45B3-B8F8-94593542FC2D}" destId="{1881BE1E-934B-43DF-8360-E407742688D5}" srcOrd="5" destOrd="0" presId="urn:microsoft.com/office/officeart/2005/8/layout/hChevron3"/>
    <dgm:cxn modelId="{524E994D-6B0E-4885-9056-887A5ADFD846}" type="presParOf" srcId="{4B1043FD-D8AD-45B3-B8F8-94593542FC2D}" destId="{2A699E96-BD76-4716-80DA-3757E59AA215}" srcOrd="6" destOrd="0" presId="urn:microsoft.com/office/officeart/2005/8/layout/hChevron3"/>
    <dgm:cxn modelId="{63BD59DB-06E5-4DB2-91EB-2E5C5D8D382E}" type="presParOf" srcId="{4B1043FD-D8AD-45B3-B8F8-94593542FC2D}" destId="{A7035B35-2167-4A5E-8007-7D22A1BBE173}" srcOrd="7" destOrd="0" presId="urn:microsoft.com/office/officeart/2005/8/layout/hChevron3"/>
    <dgm:cxn modelId="{6F16C698-5F93-4574-9096-5AC5FBA530FF}"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4" qsCatId="simple" csTypeId="urn:microsoft.com/office/officeart/2005/8/colors/accent2_2#23"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96BEF193-8319-44E6-B486-E71552F21881}" type="presOf" srcId="{C82A237C-155C-4B2F-A796-7C1AC0DD1AF8}" destId="{60D9F768-98DF-4B38-A4F3-89323E9BC574}"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E3B755E2-4F53-4CE3-BDE3-9676E48E27F1}" type="presOf" srcId="{CA414D1C-B622-4437-9BB4-D1A16278A284}" destId="{48393460-9878-46D3-97C4-27E868F3B7B3}" srcOrd="0" destOrd="0" presId="urn:microsoft.com/office/officeart/2005/8/layout/hChevron3"/>
    <dgm:cxn modelId="{7D2B282C-7914-4476-8A57-416145F57866}" type="presOf" srcId="{69DB6E0A-AF07-41CE-B6B2-02FADB61D45E}" destId="{4B1043FD-D8AD-45B3-B8F8-94593542FC2D}"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14BAFE84-B466-4CAD-807F-EBD14F34ADE1}" type="presOf" srcId="{58D3E6E9-5E1D-44E2-AF32-AA49E0F95FCA}" destId="{C689B8C9-DB9E-4B91-BD2F-803FB77F5900}" srcOrd="0" destOrd="0" presId="urn:microsoft.com/office/officeart/2005/8/layout/hChevron3"/>
    <dgm:cxn modelId="{436C85C4-39F7-46A8-9388-4A9E2E5D290E}" type="presOf" srcId="{5F9D0B8C-17B9-45A1-A55D-925C80A831FA}" destId="{8B487464-A351-4B16-972D-154407BAAFFD}"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BFBFF97C-2C30-49A6-A3AE-8F5A8AA26B58}" type="presOf" srcId="{1BE92019-24BF-4D68-9FDE-803D49C27E58}" destId="{2A699E96-BD76-4716-80DA-3757E59AA215}"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E6AA368E-A614-43B1-B8FA-E9202AD779C8}" type="presParOf" srcId="{4B1043FD-D8AD-45B3-B8F8-94593542FC2D}" destId="{60D9F768-98DF-4B38-A4F3-89323E9BC574}" srcOrd="0" destOrd="0" presId="urn:microsoft.com/office/officeart/2005/8/layout/hChevron3"/>
    <dgm:cxn modelId="{E1E440BE-C4DE-4705-B385-A62EE3F2ED26}" type="presParOf" srcId="{4B1043FD-D8AD-45B3-B8F8-94593542FC2D}" destId="{8937BC0B-1E8E-4D9B-BF1B-DDFBD1AE2062}" srcOrd="1" destOrd="0" presId="urn:microsoft.com/office/officeart/2005/8/layout/hChevron3"/>
    <dgm:cxn modelId="{540BCD47-4D53-4489-9CD3-1587C2AF19B2}" type="presParOf" srcId="{4B1043FD-D8AD-45B3-B8F8-94593542FC2D}" destId="{8B487464-A351-4B16-972D-154407BAAFFD}" srcOrd="2" destOrd="0" presId="urn:microsoft.com/office/officeart/2005/8/layout/hChevron3"/>
    <dgm:cxn modelId="{7219450E-8D7E-4E83-B45C-82CF97F76A58}" type="presParOf" srcId="{4B1043FD-D8AD-45B3-B8F8-94593542FC2D}" destId="{97D83271-6A50-4CE5-953C-506E4E852A69}" srcOrd="3" destOrd="0" presId="urn:microsoft.com/office/officeart/2005/8/layout/hChevron3"/>
    <dgm:cxn modelId="{BE290B60-6326-4AE6-941D-32E55715D24B}" type="presParOf" srcId="{4B1043FD-D8AD-45B3-B8F8-94593542FC2D}" destId="{C689B8C9-DB9E-4B91-BD2F-803FB77F5900}" srcOrd="4" destOrd="0" presId="urn:microsoft.com/office/officeart/2005/8/layout/hChevron3"/>
    <dgm:cxn modelId="{4B253F31-5ADC-4FDE-A947-9CB009286E5B}" type="presParOf" srcId="{4B1043FD-D8AD-45B3-B8F8-94593542FC2D}" destId="{1881BE1E-934B-43DF-8360-E407742688D5}" srcOrd="5" destOrd="0" presId="urn:microsoft.com/office/officeart/2005/8/layout/hChevron3"/>
    <dgm:cxn modelId="{67E15783-FD7D-4014-B4E2-9BD90E21F931}" type="presParOf" srcId="{4B1043FD-D8AD-45B3-B8F8-94593542FC2D}" destId="{2A699E96-BD76-4716-80DA-3757E59AA215}" srcOrd="6" destOrd="0" presId="urn:microsoft.com/office/officeart/2005/8/layout/hChevron3"/>
    <dgm:cxn modelId="{22F8EDE3-DAE6-4C38-8217-D3535092F465}" type="presParOf" srcId="{4B1043FD-D8AD-45B3-B8F8-94593542FC2D}" destId="{A7035B35-2167-4A5E-8007-7D22A1BBE173}" srcOrd="7" destOrd="0" presId="urn:microsoft.com/office/officeart/2005/8/layout/hChevron3"/>
    <dgm:cxn modelId="{59B03B0C-6967-4D8E-ABFA-ECBF5F12DD7D}"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5" qsCatId="simple" csTypeId="urn:microsoft.com/office/officeart/2005/8/colors/accent2_2#24"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389ADA8E-A54E-4AD9-8E89-63E1A369C160}" type="presOf" srcId="{69DB6E0A-AF07-41CE-B6B2-02FADB61D45E}" destId="{4B1043FD-D8AD-45B3-B8F8-94593542FC2D}"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B8AA0627-D380-4734-9320-767D8F55F113}" type="presOf" srcId="{CA414D1C-B622-4437-9BB4-D1A16278A284}" destId="{48393460-9878-46D3-97C4-27E868F3B7B3}"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D0124140-5E69-4D2E-BAE2-F643D4C3DCB0}" type="presOf" srcId="{5F9D0B8C-17B9-45A1-A55D-925C80A831FA}" destId="{8B487464-A351-4B16-972D-154407BAAFFD}" srcOrd="0" destOrd="0" presId="urn:microsoft.com/office/officeart/2005/8/layout/hChevron3"/>
    <dgm:cxn modelId="{37470DD0-B572-44BF-BFC8-5A9244307663}" type="presOf" srcId="{1BE92019-24BF-4D68-9FDE-803D49C27E58}" destId="{2A699E96-BD76-4716-80DA-3757E59AA215}" srcOrd="0" destOrd="0" presId="urn:microsoft.com/office/officeart/2005/8/layout/hChevron3"/>
    <dgm:cxn modelId="{43B874C1-4744-469D-B530-3D08FA3BFBCF}" type="presOf" srcId="{58D3E6E9-5E1D-44E2-AF32-AA49E0F95FCA}" destId="{C689B8C9-DB9E-4B91-BD2F-803FB77F5900}" srcOrd="0" destOrd="0" presId="urn:microsoft.com/office/officeart/2005/8/layout/hChevron3"/>
    <dgm:cxn modelId="{F9BF8290-EB8F-4959-A746-CE77CB4E5844}" type="presOf" srcId="{C82A237C-155C-4B2F-A796-7C1AC0DD1AF8}" destId="{60D9F768-98DF-4B38-A4F3-89323E9BC574}"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A1A78B64-0E71-402A-B81C-E577D446C3E4}" type="presParOf" srcId="{4B1043FD-D8AD-45B3-B8F8-94593542FC2D}" destId="{60D9F768-98DF-4B38-A4F3-89323E9BC574}" srcOrd="0" destOrd="0" presId="urn:microsoft.com/office/officeart/2005/8/layout/hChevron3"/>
    <dgm:cxn modelId="{243B1DBF-5DDD-4CE3-A7F5-DEB94B97B16C}" type="presParOf" srcId="{4B1043FD-D8AD-45B3-B8F8-94593542FC2D}" destId="{8937BC0B-1E8E-4D9B-BF1B-DDFBD1AE2062}" srcOrd="1" destOrd="0" presId="urn:microsoft.com/office/officeart/2005/8/layout/hChevron3"/>
    <dgm:cxn modelId="{51B71B52-7495-49EB-8CA9-4CBF5B8A1B6D}" type="presParOf" srcId="{4B1043FD-D8AD-45B3-B8F8-94593542FC2D}" destId="{8B487464-A351-4B16-972D-154407BAAFFD}" srcOrd="2" destOrd="0" presId="urn:microsoft.com/office/officeart/2005/8/layout/hChevron3"/>
    <dgm:cxn modelId="{21CBF887-0C7C-4239-B8B2-47E54DA42423}" type="presParOf" srcId="{4B1043FD-D8AD-45B3-B8F8-94593542FC2D}" destId="{97D83271-6A50-4CE5-953C-506E4E852A69}" srcOrd="3" destOrd="0" presId="urn:microsoft.com/office/officeart/2005/8/layout/hChevron3"/>
    <dgm:cxn modelId="{9BB62E2D-C3A2-4861-AA3E-2232F76661DF}" type="presParOf" srcId="{4B1043FD-D8AD-45B3-B8F8-94593542FC2D}" destId="{C689B8C9-DB9E-4B91-BD2F-803FB77F5900}" srcOrd="4" destOrd="0" presId="urn:microsoft.com/office/officeart/2005/8/layout/hChevron3"/>
    <dgm:cxn modelId="{BA6BA511-C3C1-4530-A009-2449B57B3EFA}" type="presParOf" srcId="{4B1043FD-D8AD-45B3-B8F8-94593542FC2D}" destId="{1881BE1E-934B-43DF-8360-E407742688D5}" srcOrd="5" destOrd="0" presId="urn:microsoft.com/office/officeart/2005/8/layout/hChevron3"/>
    <dgm:cxn modelId="{154EEF63-92D7-469F-A196-7AC036B1F62A}" type="presParOf" srcId="{4B1043FD-D8AD-45B3-B8F8-94593542FC2D}" destId="{2A699E96-BD76-4716-80DA-3757E59AA215}" srcOrd="6" destOrd="0" presId="urn:microsoft.com/office/officeart/2005/8/layout/hChevron3"/>
    <dgm:cxn modelId="{276E61C1-80AA-436A-B0DD-9AE7BC951C07}" type="presParOf" srcId="{4B1043FD-D8AD-45B3-B8F8-94593542FC2D}" destId="{A7035B35-2167-4A5E-8007-7D22A1BBE173}" srcOrd="7" destOrd="0" presId="urn:microsoft.com/office/officeart/2005/8/layout/hChevron3"/>
    <dgm:cxn modelId="{84894F85-B2EE-4CFB-8D23-D8C9D19F2E50}"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6" qsCatId="simple" csTypeId="urn:microsoft.com/office/officeart/2005/8/colors/accent2_2#25"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6F50564E-01E9-40BB-8451-58F070A1CCEA}" type="presOf" srcId="{5F9D0B8C-17B9-45A1-A55D-925C80A831FA}" destId="{8B487464-A351-4B16-972D-154407BAAFFD}"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311218BB-01D8-4CE5-96B3-7672E7B09DC0}" type="presOf" srcId="{69DB6E0A-AF07-41CE-B6B2-02FADB61D45E}" destId="{4B1043FD-D8AD-45B3-B8F8-94593542FC2D}" srcOrd="0" destOrd="0" presId="urn:microsoft.com/office/officeart/2005/8/layout/hChevron3"/>
    <dgm:cxn modelId="{28708891-76CF-4195-8FF7-0F3DFBF86BED}" type="presOf" srcId="{1BE92019-24BF-4D68-9FDE-803D49C27E58}" destId="{2A699E96-BD76-4716-80DA-3757E59AA215}" srcOrd="0" destOrd="0" presId="urn:microsoft.com/office/officeart/2005/8/layout/hChevron3"/>
    <dgm:cxn modelId="{7AD1000E-029E-434F-8AD7-98F411214FBD}" type="presOf" srcId="{C82A237C-155C-4B2F-A796-7C1AC0DD1AF8}" destId="{60D9F768-98DF-4B38-A4F3-89323E9BC574}" srcOrd="0" destOrd="0" presId="urn:microsoft.com/office/officeart/2005/8/layout/hChevron3"/>
    <dgm:cxn modelId="{687274AC-9DF3-436D-B3E2-9DB7E177D96A}" type="presOf" srcId="{CA414D1C-B622-4437-9BB4-D1A16278A284}" destId="{48393460-9878-46D3-97C4-27E868F3B7B3}" srcOrd="0" destOrd="0" presId="urn:microsoft.com/office/officeart/2005/8/layout/hChevron3"/>
    <dgm:cxn modelId="{0438140B-F4F1-4644-90EA-9BBECC23FD55}" type="presOf" srcId="{58D3E6E9-5E1D-44E2-AF32-AA49E0F95FCA}" destId="{C689B8C9-DB9E-4B91-BD2F-803FB77F5900}" srcOrd="0" destOrd="0" presId="urn:microsoft.com/office/officeart/2005/8/layout/hChevron3"/>
    <dgm:cxn modelId="{292C9B68-347F-4096-BEE2-FC30A2ADF43A}" type="presParOf" srcId="{4B1043FD-D8AD-45B3-B8F8-94593542FC2D}" destId="{60D9F768-98DF-4B38-A4F3-89323E9BC574}" srcOrd="0" destOrd="0" presId="urn:microsoft.com/office/officeart/2005/8/layout/hChevron3"/>
    <dgm:cxn modelId="{B5360AC7-824D-4C28-A160-0749BE0A30D0}" type="presParOf" srcId="{4B1043FD-D8AD-45B3-B8F8-94593542FC2D}" destId="{8937BC0B-1E8E-4D9B-BF1B-DDFBD1AE2062}" srcOrd="1" destOrd="0" presId="urn:microsoft.com/office/officeart/2005/8/layout/hChevron3"/>
    <dgm:cxn modelId="{439B740A-3262-4A01-94C3-F09018C3CE67}" type="presParOf" srcId="{4B1043FD-D8AD-45B3-B8F8-94593542FC2D}" destId="{8B487464-A351-4B16-972D-154407BAAFFD}" srcOrd="2" destOrd="0" presId="urn:microsoft.com/office/officeart/2005/8/layout/hChevron3"/>
    <dgm:cxn modelId="{C9F88484-A0B6-4173-8F8E-19698647D70A}" type="presParOf" srcId="{4B1043FD-D8AD-45B3-B8F8-94593542FC2D}" destId="{97D83271-6A50-4CE5-953C-506E4E852A69}" srcOrd="3" destOrd="0" presId="urn:microsoft.com/office/officeart/2005/8/layout/hChevron3"/>
    <dgm:cxn modelId="{77929EF2-1207-4B95-8847-2A72A943DC97}" type="presParOf" srcId="{4B1043FD-D8AD-45B3-B8F8-94593542FC2D}" destId="{C689B8C9-DB9E-4B91-BD2F-803FB77F5900}" srcOrd="4" destOrd="0" presId="urn:microsoft.com/office/officeart/2005/8/layout/hChevron3"/>
    <dgm:cxn modelId="{065CA415-9664-4A27-AAF4-416EF5AEDBCB}" type="presParOf" srcId="{4B1043FD-D8AD-45B3-B8F8-94593542FC2D}" destId="{1881BE1E-934B-43DF-8360-E407742688D5}" srcOrd="5" destOrd="0" presId="urn:microsoft.com/office/officeart/2005/8/layout/hChevron3"/>
    <dgm:cxn modelId="{13D29A53-F7C9-4D60-9DB8-FE85333A092A}" type="presParOf" srcId="{4B1043FD-D8AD-45B3-B8F8-94593542FC2D}" destId="{2A699E96-BD76-4716-80DA-3757E59AA215}" srcOrd="6" destOrd="0" presId="urn:microsoft.com/office/officeart/2005/8/layout/hChevron3"/>
    <dgm:cxn modelId="{F53CE849-3428-4447-9067-FE981BE214A8}" type="presParOf" srcId="{4B1043FD-D8AD-45B3-B8F8-94593542FC2D}" destId="{A7035B35-2167-4A5E-8007-7D22A1BBE173}" srcOrd="7" destOrd="0" presId="urn:microsoft.com/office/officeart/2005/8/layout/hChevron3"/>
    <dgm:cxn modelId="{53F32D04-F949-4F58-86F9-06006F9D864B}"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7" qsCatId="simple" csTypeId="urn:microsoft.com/office/officeart/2005/8/colors/accent2_2#26"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45FC8DAC-53BE-4EA5-81B2-4D406413DDF0}" type="presOf" srcId="{58D3E6E9-5E1D-44E2-AF32-AA49E0F95FCA}" destId="{C689B8C9-DB9E-4B91-BD2F-803FB77F5900}" srcOrd="0" destOrd="0" presId="urn:microsoft.com/office/officeart/2005/8/layout/hChevron3"/>
    <dgm:cxn modelId="{D4A0F8B3-7198-4EDD-93B4-6B35DBBF91C0}" type="presOf" srcId="{C82A237C-155C-4B2F-A796-7C1AC0DD1AF8}" destId="{60D9F768-98DF-4B38-A4F3-89323E9BC574}"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80E06C6F-95F3-493B-A0D0-F24FA9DBA64C}" type="presOf" srcId="{5F9D0B8C-17B9-45A1-A55D-925C80A831FA}" destId="{8B487464-A351-4B16-972D-154407BAAFFD}" srcOrd="0" destOrd="0" presId="urn:microsoft.com/office/officeart/2005/8/layout/hChevron3"/>
    <dgm:cxn modelId="{EF0511C7-AF33-4C00-A495-01F8BA599DD0}" type="presOf" srcId="{69DB6E0A-AF07-41CE-B6B2-02FADB61D45E}" destId="{4B1043FD-D8AD-45B3-B8F8-94593542FC2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2D7E7657-2E03-458E-8F33-71193BD94038}" type="presOf" srcId="{1BE92019-24BF-4D68-9FDE-803D49C27E58}" destId="{2A699E96-BD76-4716-80DA-3757E59AA215}"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7B5D1B95-014F-4A78-99C2-69DAF805B2A3}" type="presOf" srcId="{CA414D1C-B622-4437-9BB4-D1A16278A284}" destId="{48393460-9878-46D3-97C4-27E868F3B7B3}" srcOrd="0" destOrd="0" presId="urn:microsoft.com/office/officeart/2005/8/layout/hChevron3"/>
    <dgm:cxn modelId="{4EE0875A-F3BD-4919-8DE6-68E569837F14}" type="presParOf" srcId="{4B1043FD-D8AD-45B3-B8F8-94593542FC2D}" destId="{60D9F768-98DF-4B38-A4F3-89323E9BC574}" srcOrd="0" destOrd="0" presId="urn:microsoft.com/office/officeart/2005/8/layout/hChevron3"/>
    <dgm:cxn modelId="{9349F2D1-F3FB-4A70-BE27-CC4B6CF0D829}" type="presParOf" srcId="{4B1043FD-D8AD-45B3-B8F8-94593542FC2D}" destId="{8937BC0B-1E8E-4D9B-BF1B-DDFBD1AE2062}" srcOrd="1" destOrd="0" presId="urn:microsoft.com/office/officeart/2005/8/layout/hChevron3"/>
    <dgm:cxn modelId="{6096AF47-B2B0-4C8B-8E7D-028E0EC1E9A3}" type="presParOf" srcId="{4B1043FD-D8AD-45B3-B8F8-94593542FC2D}" destId="{8B487464-A351-4B16-972D-154407BAAFFD}" srcOrd="2" destOrd="0" presId="urn:microsoft.com/office/officeart/2005/8/layout/hChevron3"/>
    <dgm:cxn modelId="{65A9EC69-FCD1-4DFE-A7D0-393B496BE528}" type="presParOf" srcId="{4B1043FD-D8AD-45B3-B8F8-94593542FC2D}" destId="{97D83271-6A50-4CE5-953C-506E4E852A69}" srcOrd="3" destOrd="0" presId="urn:microsoft.com/office/officeart/2005/8/layout/hChevron3"/>
    <dgm:cxn modelId="{829AA515-6ACC-4E06-9FBD-53A894E9FBBE}" type="presParOf" srcId="{4B1043FD-D8AD-45B3-B8F8-94593542FC2D}" destId="{C689B8C9-DB9E-4B91-BD2F-803FB77F5900}" srcOrd="4" destOrd="0" presId="urn:microsoft.com/office/officeart/2005/8/layout/hChevron3"/>
    <dgm:cxn modelId="{C1027C16-2A8F-4232-BE92-8AAAD012E4B3}" type="presParOf" srcId="{4B1043FD-D8AD-45B3-B8F8-94593542FC2D}" destId="{1881BE1E-934B-43DF-8360-E407742688D5}" srcOrd="5" destOrd="0" presId="urn:microsoft.com/office/officeart/2005/8/layout/hChevron3"/>
    <dgm:cxn modelId="{652C068B-0D45-4A4D-AC14-A7E6E2920E3D}" type="presParOf" srcId="{4B1043FD-D8AD-45B3-B8F8-94593542FC2D}" destId="{2A699E96-BD76-4716-80DA-3757E59AA215}" srcOrd="6" destOrd="0" presId="urn:microsoft.com/office/officeart/2005/8/layout/hChevron3"/>
    <dgm:cxn modelId="{DF193593-D6B4-4B12-9FCA-ECCA33283F35}" type="presParOf" srcId="{4B1043FD-D8AD-45B3-B8F8-94593542FC2D}" destId="{A7035B35-2167-4A5E-8007-7D22A1BBE173}" srcOrd="7" destOrd="0" presId="urn:microsoft.com/office/officeart/2005/8/layout/hChevron3"/>
    <dgm:cxn modelId="{EDD1066D-B600-449B-ABAD-A9EECA8E1433}"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1" qsCatId="simple" csTypeId="urn:microsoft.com/office/officeart/2005/8/colors/accent2_2#2"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SP1.2</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effectLst>
                <a:outerShdw blurRad="63500" dir="3600000" algn="tl" rotWithShape="0">
                  <a:srgbClr val="000000">
                    <a:alpha val="70000"/>
                  </a:srgbClr>
                </a:outerShdw>
              </a:effectLst>
            </a:rPr>
            <a:t>SP1.3</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SP1.4</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SP1.5</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4E70B123-B11E-4AD7-BB96-F54B3C87C7F5}" type="presOf" srcId="{5F9D0B8C-17B9-45A1-A55D-925C80A831FA}" destId="{8B487464-A351-4B16-972D-154407BAAFFD}" srcOrd="0" destOrd="0" presId="urn:microsoft.com/office/officeart/2005/8/layout/hChevron3"/>
    <dgm:cxn modelId="{44BCA770-D51A-4B9F-A983-793AA262DD46}" type="presOf" srcId="{CA414D1C-B622-4437-9BB4-D1A16278A284}" destId="{48393460-9878-46D3-97C4-27E868F3B7B3}" srcOrd="0" destOrd="0" presId="urn:microsoft.com/office/officeart/2005/8/layout/hChevron3"/>
    <dgm:cxn modelId="{DDC45563-25B8-40CF-B550-DEA2D123D410}" type="presOf" srcId="{C82A237C-155C-4B2F-A796-7C1AC0DD1AF8}" destId="{60D9F768-98DF-4B38-A4F3-89323E9BC574}"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14B2F042-9CE7-4105-A972-98DBE517BD29}" type="presOf" srcId="{58D3E6E9-5E1D-44E2-AF32-AA49E0F95FCA}" destId="{C689B8C9-DB9E-4B91-BD2F-803FB77F5900}"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870FF12A-5925-4791-8418-2908C430CFAF}" type="presOf" srcId="{69DB6E0A-AF07-41CE-B6B2-02FADB61D45E}" destId="{4B1043FD-D8AD-45B3-B8F8-94593542FC2D}" srcOrd="0" destOrd="0" presId="urn:microsoft.com/office/officeart/2005/8/layout/hChevron3"/>
    <dgm:cxn modelId="{4CB7CC73-94BA-41C2-8782-50B0E193829D}" type="presOf" srcId="{1BE92019-24BF-4D68-9FDE-803D49C27E58}" destId="{2A699E96-BD76-4716-80DA-3757E59AA215}" srcOrd="0" destOrd="0" presId="urn:microsoft.com/office/officeart/2005/8/layout/hChevron3"/>
    <dgm:cxn modelId="{FFCA5401-D7A6-40B0-8410-211BBBBB0709}" type="presParOf" srcId="{4B1043FD-D8AD-45B3-B8F8-94593542FC2D}" destId="{60D9F768-98DF-4B38-A4F3-89323E9BC574}" srcOrd="0" destOrd="0" presId="urn:microsoft.com/office/officeart/2005/8/layout/hChevron3"/>
    <dgm:cxn modelId="{C87EE30B-A234-4B3B-BC5C-B9DCD2E9AF7F}" type="presParOf" srcId="{4B1043FD-D8AD-45B3-B8F8-94593542FC2D}" destId="{8937BC0B-1E8E-4D9B-BF1B-DDFBD1AE2062}" srcOrd="1" destOrd="0" presId="urn:microsoft.com/office/officeart/2005/8/layout/hChevron3"/>
    <dgm:cxn modelId="{4B721C54-EF27-46AE-8155-7FA64CE87EA2}" type="presParOf" srcId="{4B1043FD-D8AD-45B3-B8F8-94593542FC2D}" destId="{8B487464-A351-4B16-972D-154407BAAFFD}" srcOrd="2" destOrd="0" presId="urn:microsoft.com/office/officeart/2005/8/layout/hChevron3"/>
    <dgm:cxn modelId="{7711A00A-6D0F-437F-97DD-C754D82EF470}" type="presParOf" srcId="{4B1043FD-D8AD-45B3-B8F8-94593542FC2D}" destId="{97D83271-6A50-4CE5-953C-506E4E852A69}" srcOrd="3" destOrd="0" presId="urn:microsoft.com/office/officeart/2005/8/layout/hChevron3"/>
    <dgm:cxn modelId="{90FF9C83-A49B-40A2-BA80-6008C9F419DC}" type="presParOf" srcId="{4B1043FD-D8AD-45B3-B8F8-94593542FC2D}" destId="{C689B8C9-DB9E-4B91-BD2F-803FB77F5900}" srcOrd="4" destOrd="0" presId="urn:microsoft.com/office/officeart/2005/8/layout/hChevron3"/>
    <dgm:cxn modelId="{92B7D434-2EDD-4BC6-A723-E87A55AB028A}" type="presParOf" srcId="{4B1043FD-D8AD-45B3-B8F8-94593542FC2D}" destId="{1881BE1E-934B-43DF-8360-E407742688D5}" srcOrd="5" destOrd="0" presId="urn:microsoft.com/office/officeart/2005/8/layout/hChevron3"/>
    <dgm:cxn modelId="{6FE73218-15BA-4DD0-988F-1DAE1072C0A9}" type="presParOf" srcId="{4B1043FD-D8AD-45B3-B8F8-94593542FC2D}" destId="{2A699E96-BD76-4716-80DA-3757E59AA215}" srcOrd="6" destOrd="0" presId="urn:microsoft.com/office/officeart/2005/8/layout/hChevron3"/>
    <dgm:cxn modelId="{BEDAF066-97E1-4C95-AA75-58639023A3EF}" type="presParOf" srcId="{4B1043FD-D8AD-45B3-B8F8-94593542FC2D}" destId="{A7035B35-2167-4A5E-8007-7D22A1BBE173}" srcOrd="7" destOrd="0" presId="urn:microsoft.com/office/officeart/2005/8/layout/hChevron3"/>
    <dgm:cxn modelId="{00AA55CB-18BE-4D28-AFFC-1FCD31BDFEE1}"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8" qsCatId="simple" csTypeId="urn:microsoft.com/office/officeart/2005/8/colors/accent2_2#27"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25DEB3F1-2040-4DCD-9D65-55766BC00129}" type="presOf" srcId="{58D3E6E9-5E1D-44E2-AF32-AA49E0F95FCA}" destId="{C689B8C9-DB9E-4B91-BD2F-803FB77F5900}" srcOrd="0" destOrd="0" presId="urn:microsoft.com/office/officeart/2005/8/layout/hChevron3"/>
    <dgm:cxn modelId="{BF9E4F71-2934-4923-8594-5038A7387C90}" type="presOf" srcId="{5F9D0B8C-17B9-45A1-A55D-925C80A831FA}" destId="{8B487464-A351-4B16-972D-154407BAAFFD}"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6ABB1048-F2E9-4C55-9B6B-DF5AC653573C}" type="presOf" srcId="{69DB6E0A-AF07-41CE-B6B2-02FADB61D45E}" destId="{4B1043FD-D8AD-45B3-B8F8-94593542FC2D}" srcOrd="0" destOrd="0" presId="urn:microsoft.com/office/officeart/2005/8/layout/hChevron3"/>
    <dgm:cxn modelId="{826FC2C2-E6F3-4FB5-A148-7B9E59C23FCC}" type="presOf" srcId="{CA414D1C-B622-4437-9BB4-D1A16278A284}" destId="{48393460-9878-46D3-97C4-27E868F3B7B3}" srcOrd="0" destOrd="0" presId="urn:microsoft.com/office/officeart/2005/8/layout/hChevron3"/>
    <dgm:cxn modelId="{809B5831-0BE5-429E-BA6E-33FF1F60456C}" type="presOf" srcId="{C82A237C-155C-4B2F-A796-7C1AC0DD1AF8}" destId="{60D9F768-98DF-4B38-A4F3-89323E9BC574}"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964232D6-3289-45B9-B974-C4A4FFFFF8FF}" type="presOf" srcId="{1BE92019-24BF-4D68-9FDE-803D49C27E58}" destId="{2A699E96-BD76-4716-80DA-3757E59AA215}"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5F2D08B0-AEF7-4D54-808E-6006BBACAE92}" type="presParOf" srcId="{4B1043FD-D8AD-45B3-B8F8-94593542FC2D}" destId="{60D9F768-98DF-4B38-A4F3-89323E9BC574}" srcOrd="0" destOrd="0" presId="urn:microsoft.com/office/officeart/2005/8/layout/hChevron3"/>
    <dgm:cxn modelId="{D5AA7AAF-EDB3-4428-BBD1-8480607CEC79}" type="presParOf" srcId="{4B1043FD-D8AD-45B3-B8F8-94593542FC2D}" destId="{8937BC0B-1E8E-4D9B-BF1B-DDFBD1AE2062}" srcOrd="1" destOrd="0" presId="urn:microsoft.com/office/officeart/2005/8/layout/hChevron3"/>
    <dgm:cxn modelId="{D4998150-4F0C-4BDE-927A-85726E2545FD}" type="presParOf" srcId="{4B1043FD-D8AD-45B3-B8F8-94593542FC2D}" destId="{8B487464-A351-4B16-972D-154407BAAFFD}" srcOrd="2" destOrd="0" presId="urn:microsoft.com/office/officeart/2005/8/layout/hChevron3"/>
    <dgm:cxn modelId="{535091C0-0323-4922-937F-CCDDDBC47866}" type="presParOf" srcId="{4B1043FD-D8AD-45B3-B8F8-94593542FC2D}" destId="{97D83271-6A50-4CE5-953C-506E4E852A69}" srcOrd="3" destOrd="0" presId="urn:microsoft.com/office/officeart/2005/8/layout/hChevron3"/>
    <dgm:cxn modelId="{B9C82887-0398-46B3-A882-07B279A09C1C}" type="presParOf" srcId="{4B1043FD-D8AD-45B3-B8F8-94593542FC2D}" destId="{C689B8C9-DB9E-4B91-BD2F-803FB77F5900}" srcOrd="4" destOrd="0" presId="urn:microsoft.com/office/officeart/2005/8/layout/hChevron3"/>
    <dgm:cxn modelId="{F316C909-E641-4848-8C33-F541F779AD18}" type="presParOf" srcId="{4B1043FD-D8AD-45B3-B8F8-94593542FC2D}" destId="{1881BE1E-934B-43DF-8360-E407742688D5}" srcOrd="5" destOrd="0" presId="urn:microsoft.com/office/officeart/2005/8/layout/hChevron3"/>
    <dgm:cxn modelId="{EBD898A6-3A5C-4EF4-91D6-C763C3501069}" type="presParOf" srcId="{4B1043FD-D8AD-45B3-B8F8-94593542FC2D}" destId="{2A699E96-BD76-4716-80DA-3757E59AA215}" srcOrd="6" destOrd="0" presId="urn:microsoft.com/office/officeart/2005/8/layout/hChevron3"/>
    <dgm:cxn modelId="{825BF2B2-E529-46E1-8FC2-4EA494E6CD1B}" type="presParOf" srcId="{4B1043FD-D8AD-45B3-B8F8-94593542FC2D}" destId="{A7035B35-2167-4A5E-8007-7D22A1BBE173}" srcOrd="7" destOrd="0" presId="urn:microsoft.com/office/officeart/2005/8/layout/hChevron3"/>
    <dgm:cxn modelId="{497EC95A-1755-4F7E-A19D-29F4A5233DC3}"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9" qsCatId="simple" csTypeId="urn:microsoft.com/office/officeart/2005/8/colors/accent2_2#28"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65FE8195-1D4D-4737-8F41-6A93466F5E0F}" srcId="{69DB6E0A-AF07-41CE-B6B2-02FADB61D45E}" destId="{58D3E6E9-5E1D-44E2-AF32-AA49E0F95FCA}" srcOrd="2" destOrd="0" parTransId="{3E7F870F-B3A6-4722-9ED1-BCFBCDE72921}" sibTransId="{09BFFAA6-3C2B-4475-87A9-6D21158C9B52}"/>
    <dgm:cxn modelId="{947DA3FE-DA39-4356-88D1-21840A750D54}" type="presOf" srcId="{1BE92019-24BF-4D68-9FDE-803D49C27E58}" destId="{2A699E96-BD76-4716-80DA-3757E59AA215}" srcOrd="0" destOrd="0" presId="urn:microsoft.com/office/officeart/2005/8/layout/hChevron3"/>
    <dgm:cxn modelId="{77589A1A-3E92-4CDB-90F4-C133323AA715}" type="presOf" srcId="{58D3E6E9-5E1D-44E2-AF32-AA49E0F95FCA}" destId="{C689B8C9-DB9E-4B91-BD2F-803FB77F5900}" srcOrd="0" destOrd="0" presId="urn:microsoft.com/office/officeart/2005/8/layout/hChevron3"/>
    <dgm:cxn modelId="{56B184E0-47AE-447E-B0F2-79AB478F6A33}" type="presOf" srcId="{5F9D0B8C-17B9-45A1-A55D-925C80A831FA}" destId="{8B487464-A351-4B16-972D-154407BAAFFD}" srcOrd="0" destOrd="0" presId="urn:microsoft.com/office/officeart/2005/8/layout/hChevron3"/>
    <dgm:cxn modelId="{C8DA17F0-4B7D-43CD-8AFF-208E86133DB9}" type="presOf" srcId="{C82A237C-155C-4B2F-A796-7C1AC0DD1AF8}" destId="{60D9F768-98DF-4B38-A4F3-89323E9BC574}" srcOrd="0" destOrd="0" presId="urn:microsoft.com/office/officeart/2005/8/layout/hChevron3"/>
    <dgm:cxn modelId="{FD32165A-3F54-4B91-A940-C1F238855DED}" type="presOf" srcId="{69DB6E0A-AF07-41CE-B6B2-02FADB61D45E}" destId="{4B1043FD-D8AD-45B3-B8F8-94593542FC2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EF7A7973-CB23-4AF4-B371-23AE1E58585E}" type="presOf" srcId="{CA414D1C-B622-4437-9BB4-D1A16278A284}" destId="{48393460-9878-46D3-97C4-27E868F3B7B3}" srcOrd="0" destOrd="0" presId="urn:microsoft.com/office/officeart/2005/8/layout/hChevron3"/>
    <dgm:cxn modelId="{F65B897D-D41E-4F60-A729-8D50EA67202E}" type="presParOf" srcId="{4B1043FD-D8AD-45B3-B8F8-94593542FC2D}" destId="{60D9F768-98DF-4B38-A4F3-89323E9BC574}" srcOrd="0" destOrd="0" presId="urn:microsoft.com/office/officeart/2005/8/layout/hChevron3"/>
    <dgm:cxn modelId="{EF19B2F6-44F7-49C6-B1DD-A48409680A58}" type="presParOf" srcId="{4B1043FD-D8AD-45B3-B8F8-94593542FC2D}" destId="{8937BC0B-1E8E-4D9B-BF1B-DDFBD1AE2062}" srcOrd="1" destOrd="0" presId="urn:microsoft.com/office/officeart/2005/8/layout/hChevron3"/>
    <dgm:cxn modelId="{FE8110BC-413B-4C06-8186-187459F7BE83}" type="presParOf" srcId="{4B1043FD-D8AD-45B3-B8F8-94593542FC2D}" destId="{8B487464-A351-4B16-972D-154407BAAFFD}" srcOrd="2" destOrd="0" presId="urn:microsoft.com/office/officeart/2005/8/layout/hChevron3"/>
    <dgm:cxn modelId="{B617B721-9CE7-47C0-A3CD-B25461662973}" type="presParOf" srcId="{4B1043FD-D8AD-45B3-B8F8-94593542FC2D}" destId="{97D83271-6A50-4CE5-953C-506E4E852A69}" srcOrd="3" destOrd="0" presId="urn:microsoft.com/office/officeart/2005/8/layout/hChevron3"/>
    <dgm:cxn modelId="{02FEBB37-9CDA-4EFB-9492-905061BDA703}" type="presParOf" srcId="{4B1043FD-D8AD-45B3-B8F8-94593542FC2D}" destId="{C689B8C9-DB9E-4B91-BD2F-803FB77F5900}" srcOrd="4" destOrd="0" presId="urn:microsoft.com/office/officeart/2005/8/layout/hChevron3"/>
    <dgm:cxn modelId="{7C03E8CF-FB9C-4030-96FC-8EDFB5B882D9}" type="presParOf" srcId="{4B1043FD-D8AD-45B3-B8F8-94593542FC2D}" destId="{1881BE1E-934B-43DF-8360-E407742688D5}" srcOrd="5" destOrd="0" presId="urn:microsoft.com/office/officeart/2005/8/layout/hChevron3"/>
    <dgm:cxn modelId="{88E5A393-BD17-4DB8-8B0E-10AD9C925C04}" type="presParOf" srcId="{4B1043FD-D8AD-45B3-B8F8-94593542FC2D}" destId="{2A699E96-BD76-4716-80DA-3757E59AA215}" srcOrd="6" destOrd="0" presId="urn:microsoft.com/office/officeart/2005/8/layout/hChevron3"/>
    <dgm:cxn modelId="{F41E8AD2-4168-4DB5-A41F-B4E01B9AC6C1}" type="presParOf" srcId="{4B1043FD-D8AD-45B3-B8F8-94593542FC2D}" destId="{A7035B35-2167-4A5E-8007-7D22A1BBE173}" srcOrd="7" destOrd="0" presId="urn:microsoft.com/office/officeart/2005/8/layout/hChevron3"/>
    <dgm:cxn modelId="{7DBAB83F-E8A9-4F06-B4B9-779D0141A228}"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30" qsCatId="simple" csTypeId="urn:microsoft.com/office/officeart/2005/8/colors/accent2_2#29"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22564039-97F0-41AC-86C2-1549DFDF759A}" type="presOf" srcId="{58D3E6E9-5E1D-44E2-AF32-AA49E0F95FCA}" destId="{C689B8C9-DB9E-4B91-BD2F-803FB77F5900}" srcOrd="0" destOrd="0" presId="urn:microsoft.com/office/officeart/2005/8/layout/hChevron3"/>
    <dgm:cxn modelId="{585B1F6B-6BE9-4699-B9E4-9B3D5ECD2310}" type="presOf" srcId="{69DB6E0A-AF07-41CE-B6B2-02FADB61D45E}" destId="{4B1043FD-D8AD-45B3-B8F8-94593542FC2D}" srcOrd="0" destOrd="0" presId="urn:microsoft.com/office/officeart/2005/8/layout/hChevron3"/>
    <dgm:cxn modelId="{E91551BA-55E0-4707-8CC0-CA2880F96CED}" srcId="{69DB6E0A-AF07-41CE-B6B2-02FADB61D45E}" destId="{C82A237C-155C-4B2F-A796-7C1AC0DD1AF8}" srcOrd="0" destOrd="0" parTransId="{26D4BB10-3019-4932-98CB-7595C6BFBFCD}" sibTransId="{A133D350-BC07-4ED9-808D-00DC58372BEE}"/>
    <dgm:cxn modelId="{4B54C5EE-5C0B-46E6-B535-3F9192E92490}" type="presOf" srcId="{CA414D1C-B622-4437-9BB4-D1A16278A284}" destId="{48393460-9878-46D3-97C4-27E868F3B7B3}" srcOrd="0" destOrd="0" presId="urn:microsoft.com/office/officeart/2005/8/layout/hChevron3"/>
    <dgm:cxn modelId="{B4B9897E-725F-4222-ACAE-8441D7930D85}" type="presOf" srcId="{C82A237C-155C-4B2F-A796-7C1AC0DD1AF8}" destId="{60D9F768-98DF-4B38-A4F3-89323E9BC574}"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821327A2-9794-480C-A431-5FEFCAF3AD38}" type="presOf" srcId="{1BE92019-24BF-4D68-9FDE-803D49C27E58}" destId="{2A699E96-BD76-4716-80DA-3757E59AA215}" srcOrd="0" destOrd="0" presId="urn:microsoft.com/office/officeart/2005/8/layout/hChevron3"/>
    <dgm:cxn modelId="{08AECBB8-9A5B-4A12-AE66-65D91767F832}" type="presOf" srcId="{5F9D0B8C-17B9-45A1-A55D-925C80A831FA}" destId="{8B487464-A351-4B16-972D-154407BAAFFD}"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89FDA7F2-72C0-45A0-B834-398A00060CBA}" srcId="{69DB6E0A-AF07-41CE-B6B2-02FADB61D45E}" destId="{1BE92019-24BF-4D68-9FDE-803D49C27E58}" srcOrd="3" destOrd="0" parTransId="{762A0A44-1731-4970-A265-397E1BC0B552}" sibTransId="{9FD1B591-976E-4214-843A-F7AD5A589B72}"/>
    <dgm:cxn modelId="{D3B0F3B0-430E-4CA7-9C2A-ED9F50FB706E}" srcId="{69DB6E0A-AF07-41CE-B6B2-02FADB61D45E}" destId="{CA414D1C-B622-4437-9BB4-D1A16278A284}" srcOrd="4" destOrd="0" parTransId="{ACF776BB-542D-45D3-8257-2DA4B379A8FF}" sibTransId="{22EB643D-57A5-44E7-A6D3-ED4DF45323DA}"/>
    <dgm:cxn modelId="{41E41511-FCA9-4E4A-9F58-CB05B83AB40E}" type="presParOf" srcId="{4B1043FD-D8AD-45B3-B8F8-94593542FC2D}" destId="{60D9F768-98DF-4B38-A4F3-89323E9BC574}" srcOrd="0" destOrd="0" presId="urn:microsoft.com/office/officeart/2005/8/layout/hChevron3"/>
    <dgm:cxn modelId="{59DC08BC-5740-4610-AC9D-AC6D37C4ADC7}" type="presParOf" srcId="{4B1043FD-D8AD-45B3-B8F8-94593542FC2D}" destId="{8937BC0B-1E8E-4D9B-BF1B-DDFBD1AE2062}" srcOrd="1" destOrd="0" presId="urn:microsoft.com/office/officeart/2005/8/layout/hChevron3"/>
    <dgm:cxn modelId="{D65B260E-F544-40F9-994E-02FE7F8E2700}" type="presParOf" srcId="{4B1043FD-D8AD-45B3-B8F8-94593542FC2D}" destId="{8B487464-A351-4B16-972D-154407BAAFFD}" srcOrd="2" destOrd="0" presId="urn:microsoft.com/office/officeart/2005/8/layout/hChevron3"/>
    <dgm:cxn modelId="{C600B479-04BC-417C-A859-4260D3F24181}" type="presParOf" srcId="{4B1043FD-D8AD-45B3-B8F8-94593542FC2D}" destId="{97D83271-6A50-4CE5-953C-506E4E852A69}" srcOrd="3" destOrd="0" presId="urn:microsoft.com/office/officeart/2005/8/layout/hChevron3"/>
    <dgm:cxn modelId="{ADC6E378-1377-4FAF-A538-683D3D9B79DE}" type="presParOf" srcId="{4B1043FD-D8AD-45B3-B8F8-94593542FC2D}" destId="{C689B8C9-DB9E-4B91-BD2F-803FB77F5900}" srcOrd="4" destOrd="0" presId="urn:microsoft.com/office/officeart/2005/8/layout/hChevron3"/>
    <dgm:cxn modelId="{E8A15978-5C38-43C1-8861-5ED14D15AC1C}" type="presParOf" srcId="{4B1043FD-D8AD-45B3-B8F8-94593542FC2D}" destId="{1881BE1E-934B-43DF-8360-E407742688D5}" srcOrd="5" destOrd="0" presId="urn:microsoft.com/office/officeart/2005/8/layout/hChevron3"/>
    <dgm:cxn modelId="{811D9735-618B-4B6E-AFAF-C019EFAECECF}" type="presParOf" srcId="{4B1043FD-D8AD-45B3-B8F8-94593542FC2D}" destId="{2A699E96-BD76-4716-80DA-3757E59AA215}" srcOrd="6" destOrd="0" presId="urn:microsoft.com/office/officeart/2005/8/layout/hChevron3"/>
    <dgm:cxn modelId="{22BC3286-873F-4BEA-A93C-8F24C10AB507}" type="presParOf" srcId="{4B1043FD-D8AD-45B3-B8F8-94593542FC2D}" destId="{A7035B35-2167-4A5E-8007-7D22A1BBE173}" srcOrd="7" destOrd="0" presId="urn:microsoft.com/office/officeart/2005/8/layout/hChevron3"/>
    <dgm:cxn modelId="{4B6FF0E0-8DE0-4D24-B5FD-4750681C8E0C}"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8E3B5DD-4AC1-4292-AD28-49BB0B6BDB73}" type="doc">
      <dgm:prSet loTypeId="urn:microsoft.com/office/officeart/2005/8/layout/list1#3" loCatId="list" qsTypeId="urn:microsoft.com/office/officeart/2005/8/quickstyle/simple5#3" qsCatId="simple" csTypeId="urn:microsoft.com/office/officeart/2005/8/colors/accent2_3#3" csCatId="accent2" phldr="1"/>
      <dgm:spPr/>
      <dgm:t>
        <a:bodyPr/>
        <a:lstStyle/>
        <a:p>
          <a:endParaRPr lang="zh-CN" altLang="en-US"/>
        </a:p>
      </dgm:t>
    </dgm:pt>
    <dgm:pt modelId="{8ADF4415-ED6B-4FA0-9FF1-75F4EE14747C}">
      <dgm:prSet phldrT="[文本]" phldr="0" custT="1">
        <dgm:style>
          <a:lnRef idx="3">
            <a:schemeClr val="lt1"/>
          </a:lnRef>
          <a:fillRef idx="1">
            <a:schemeClr val="accent2"/>
          </a:fillRef>
          <a:effectRef idx="1">
            <a:schemeClr val="accent2"/>
          </a:effectRef>
          <a:fontRef idx="minor">
            <a:schemeClr val="lt1"/>
          </a:fontRef>
        </dgm:style>
      </dgm:prSet>
      <dgm:spPr>
        <a:solidFill>
          <a:schemeClr val="accent6">
            <a:lumMod val="40000"/>
            <a:lumOff val="60000"/>
          </a:schemeClr>
        </a:solidFill>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1800" dirty="0">
              <a:solidFill>
                <a:schemeClr val="bg1"/>
              </a:solidFill>
              <a:sym typeface="+mn-ea"/>
            </a:rPr>
            <a:t>组织过程性能</a:t>
          </a:r>
          <a:r>
            <a:rPr lang="zh-CN" altLang="en-US" sz="1800" b="1" dirty="0">
              <a:latin typeface="Tahoma" panose="020B0604030504040204" pitchFamily="34" charset="0"/>
              <a:sym typeface="+mn-ea"/>
            </a:rPr>
            <a:t>（</a:t>
          </a:r>
          <a:r>
            <a:rPr lang="en-US" altLang="zh-CN" sz="1800" b="1" dirty="0">
              <a:latin typeface="Tahoma" panose="020B0604030504040204" pitchFamily="34" charset="0"/>
              <a:sym typeface="+mn-ea"/>
            </a:rPr>
            <a:t>OPP</a:t>
          </a:r>
          <a:r>
            <a:rPr lang="zh-CN" altLang="en-US" sz="1800" b="1" dirty="0">
              <a:latin typeface="Tahoma" panose="020B0604030504040204" pitchFamily="34" charset="0"/>
              <a:sym typeface="+mn-ea"/>
            </a:rPr>
            <a:t>）</a:t>
          </a:r>
          <a:endParaRPr sz="2100"/>
        </a:p>
      </dgm:t>
    </dgm:pt>
    <dgm:pt modelId="{89CB5B67-544E-4FAA-8DCC-2B48F6507A81}" type="parTrans" cxnId="{3C4F9222-DB94-42EC-ACF1-D8241B1F842A}">
      <dgm:prSet/>
      <dgm:spPr/>
      <dgm:t>
        <a:bodyPr/>
        <a:lstStyle/>
        <a:p>
          <a:endParaRPr lang="zh-CN" altLang="en-US">
            <a:latin typeface="OCR A Extended" panose="02010509020102010303" pitchFamily="50" charset="0"/>
          </a:endParaRPr>
        </a:p>
      </dgm:t>
    </dgm:pt>
    <dgm:pt modelId="{4CBDB129-94DF-42C5-BC22-0BC38CCB348E}" type="sibTrans" cxnId="{3C4F9222-DB94-42EC-ACF1-D8241B1F842A}">
      <dgm:prSet/>
      <dgm:spPr/>
      <dgm:t>
        <a:bodyPr/>
        <a:lstStyle/>
        <a:p>
          <a:endParaRPr lang="zh-CN" altLang="en-US">
            <a:latin typeface="OCR A Extended" panose="02010509020102010303" pitchFamily="50" charset="0"/>
          </a:endParaRPr>
        </a:p>
      </dgm:t>
    </dgm:pt>
    <dgm:pt modelId="{121D7550-09DD-49AD-8816-FD4757E1E3DB}">
      <dgm:prSet phldrT="[文本]" phldr="0" custT="1">
        <dgm:style>
          <a:lnRef idx="1">
            <a:schemeClr val="accent2"/>
          </a:lnRef>
          <a:fillRef idx="3">
            <a:schemeClr val="accent2"/>
          </a:fillRef>
          <a:effectRef idx="2">
            <a:schemeClr val="accent2"/>
          </a:effectRef>
          <a:fontRef idx="minor">
            <a:schemeClr val="lt1"/>
          </a:fontRef>
        </dgm:style>
      </dgm:prSet>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1800" dirty="0">
              <a:solidFill>
                <a:schemeClr val="bg1"/>
              </a:solidFill>
            </a:rPr>
            <a:t>量化项目管理</a:t>
          </a:r>
          <a:r>
            <a:rPr lang="zh-CN" altLang="en-US" sz="1800" b="1" baseline="0" dirty="0">
              <a:latin typeface="Tahoma" panose="020B0604030504040204" pitchFamily="34" charset="0"/>
            </a:rPr>
            <a:t>（</a:t>
          </a:r>
          <a:r>
            <a:rPr lang="en-US" altLang="zh-CN" sz="1800" b="1" baseline="0" dirty="0">
              <a:latin typeface="Tahoma" panose="020B0604030504040204" pitchFamily="34" charset="0"/>
            </a:rPr>
            <a:t>QPM</a:t>
          </a:r>
          <a:r>
            <a:rPr lang="zh-CN" altLang="en-US" sz="1800" b="1" baseline="0" dirty="0">
              <a:latin typeface="Tahoma" panose="020B0604030504040204" pitchFamily="34" charset="0"/>
            </a:rPr>
            <a:t>）</a:t>
          </a:r>
          <a:endParaRPr sz="2100"/>
        </a:p>
      </dgm:t>
    </dgm:pt>
    <dgm:pt modelId="{BBBA6158-C832-45EC-A274-BC106EA360E2}" type="parTrans" cxnId="{4FB51AC7-4AF1-4535-8F42-4225A05209AD}">
      <dgm:prSet/>
      <dgm:spPr/>
      <dgm:t>
        <a:bodyPr/>
        <a:lstStyle/>
        <a:p>
          <a:endParaRPr lang="zh-CN" altLang="en-US">
            <a:latin typeface="OCR A Extended" panose="02010509020102010303" pitchFamily="50" charset="0"/>
          </a:endParaRPr>
        </a:p>
      </dgm:t>
    </dgm:pt>
    <dgm:pt modelId="{D31B7456-3AE2-4F18-B6D2-120965C40AD5}" type="sibTrans" cxnId="{4FB51AC7-4AF1-4535-8F42-4225A05209AD}">
      <dgm:prSet/>
      <dgm:spPr/>
      <dgm:t>
        <a:bodyPr/>
        <a:lstStyle/>
        <a:p>
          <a:endParaRPr lang="zh-CN" altLang="en-US">
            <a:latin typeface="OCR A Extended" panose="02010509020102010303" pitchFamily="50" charset="0"/>
          </a:endParaRPr>
        </a:p>
      </dgm:t>
    </dgm:pt>
    <dgm:pt modelId="{55CE7F3B-ECCB-4D95-9456-C0B58B3D5A38}" type="pres">
      <dgm:prSet presAssocID="{18E3B5DD-4AC1-4292-AD28-49BB0B6BDB73}" presName="linear" presStyleCnt="0">
        <dgm:presLayoutVars>
          <dgm:dir/>
          <dgm:animLvl val="lvl"/>
          <dgm:resizeHandles val="exact"/>
        </dgm:presLayoutVars>
      </dgm:prSet>
      <dgm:spPr/>
      <dgm:t>
        <a:bodyPr/>
        <a:lstStyle/>
        <a:p>
          <a:endParaRPr lang="zh-CN" altLang="en-US"/>
        </a:p>
      </dgm:t>
    </dgm:pt>
    <dgm:pt modelId="{65B74003-A3C9-4A97-A7A2-3C5F9961A214}" type="pres">
      <dgm:prSet presAssocID="{8ADF4415-ED6B-4FA0-9FF1-75F4EE14747C}" presName="parentLin" presStyleCnt="0"/>
      <dgm:spPr/>
    </dgm:pt>
    <dgm:pt modelId="{A5E6980B-7EEC-4465-B913-ADD3F654EB6E}" type="pres">
      <dgm:prSet presAssocID="{8ADF4415-ED6B-4FA0-9FF1-75F4EE14747C}" presName="parentLeftMargin" presStyleLbl="node1" presStyleIdx="0" presStyleCnt="2"/>
      <dgm:spPr/>
      <dgm:t>
        <a:bodyPr/>
        <a:lstStyle/>
        <a:p>
          <a:endParaRPr lang="zh-CN" altLang="en-US"/>
        </a:p>
      </dgm:t>
    </dgm:pt>
    <dgm:pt modelId="{F00D01CA-178B-49B0-A1D0-01E72DBBFE98}" type="pres">
      <dgm:prSet presAssocID="{8ADF4415-ED6B-4FA0-9FF1-75F4EE14747C}" presName="parentText" presStyleLbl="node1" presStyleIdx="0" presStyleCnt="2">
        <dgm:presLayoutVars>
          <dgm:chMax val="0"/>
          <dgm:bulletEnabled val="1"/>
        </dgm:presLayoutVars>
      </dgm:prSet>
      <dgm:spPr/>
      <dgm:t>
        <a:bodyPr/>
        <a:lstStyle/>
        <a:p>
          <a:endParaRPr lang="zh-CN" altLang="en-US"/>
        </a:p>
      </dgm:t>
    </dgm:pt>
    <dgm:pt modelId="{F6926514-F32F-46DD-A305-2C94A54D552B}" type="pres">
      <dgm:prSet presAssocID="{8ADF4415-ED6B-4FA0-9FF1-75F4EE14747C}" presName="negativeSpace" presStyleCnt="0"/>
      <dgm:spPr/>
    </dgm:pt>
    <dgm:pt modelId="{57F39604-53A4-4C3E-817A-2973D62C7697}" type="pres">
      <dgm:prSet presAssocID="{8ADF4415-ED6B-4FA0-9FF1-75F4EE14747C}" presName="childText" presStyleLbl="conFgAcc1" presStyleIdx="0" presStyleCnt="2">
        <dgm:presLayoutVars>
          <dgm:bulletEnabled val="1"/>
        </dgm:presLayoutVars>
        <dgm:style>
          <a:lnRef idx="0">
            <a:schemeClr val="accent3"/>
          </a:lnRef>
          <a:fillRef idx="3">
            <a:schemeClr val="accent3"/>
          </a:fillRef>
          <a:effectRef idx="3">
            <a:schemeClr val="accent3"/>
          </a:effectRef>
          <a:fontRef idx="minor">
            <a:schemeClr val="lt1"/>
          </a:fontRef>
        </dgm:style>
      </dgm:prSet>
      <dgm:spPr>
        <a:noFill/>
        <a:ln>
          <a:solidFill>
            <a:schemeClr val="bg1">
              <a:lumMod val="65000"/>
            </a:schemeClr>
          </a:solidFill>
        </a:ln>
        <a:effectLst/>
        <a:scene3d>
          <a:camera prst="orthographicFront">
            <a:rot lat="0" lon="0" rev="0"/>
          </a:camera>
          <a:lightRig rig="threePt" dir="t">
            <a:rot lat="0" lon="0" rev="1200000"/>
          </a:lightRig>
        </a:scene3d>
      </dgm:spPr>
    </dgm:pt>
    <dgm:pt modelId="{6E4560F8-0997-4053-B73B-F54FC2BC7DD4}" type="pres">
      <dgm:prSet presAssocID="{4CBDB129-94DF-42C5-BC22-0BC38CCB348E}" presName="spaceBetweenRectangles" presStyleCnt="0"/>
      <dgm:spPr/>
    </dgm:pt>
    <dgm:pt modelId="{71C9205D-2042-4937-9460-EE4C172C2C75}" type="pres">
      <dgm:prSet presAssocID="{121D7550-09DD-49AD-8816-FD4757E1E3DB}" presName="parentLin" presStyleCnt="0"/>
      <dgm:spPr/>
    </dgm:pt>
    <dgm:pt modelId="{E2003534-4600-4094-8CA7-45F74E0C5BCC}" type="pres">
      <dgm:prSet presAssocID="{121D7550-09DD-49AD-8816-FD4757E1E3DB}" presName="parentLeftMargin" presStyleLbl="node1" presStyleIdx="0" presStyleCnt="2"/>
      <dgm:spPr/>
      <dgm:t>
        <a:bodyPr/>
        <a:lstStyle/>
        <a:p>
          <a:endParaRPr lang="zh-CN" altLang="en-US"/>
        </a:p>
      </dgm:t>
    </dgm:pt>
    <dgm:pt modelId="{85A8A9F8-26C4-4CCB-9F8C-FBA3898FDB84}" type="pres">
      <dgm:prSet presAssocID="{121D7550-09DD-49AD-8816-FD4757E1E3DB}" presName="parentText" presStyleLbl="node1" presStyleIdx="1" presStyleCnt="2">
        <dgm:presLayoutVars>
          <dgm:chMax val="0"/>
          <dgm:bulletEnabled val="1"/>
        </dgm:presLayoutVars>
      </dgm:prSet>
      <dgm:spPr/>
      <dgm:t>
        <a:bodyPr/>
        <a:lstStyle/>
        <a:p>
          <a:endParaRPr lang="zh-CN" altLang="en-US"/>
        </a:p>
      </dgm:t>
    </dgm:pt>
    <dgm:pt modelId="{03C4636A-A9C8-4BC5-8DC0-561A9B32BFBC}" type="pres">
      <dgm:prSet presAssocID="{121D7550-09DD-49AD-8816-FD4757E1E3DB}" presName="negativeSpace" presStyleCnt="0"/>
      <dgm:spPr/>
    </dgm:pt>
    <dgm:pt modelId="{37BB7134-56D5-4458-95DF-7F81AA9BF157}" type="pres">
      <dgm:prSet presAssocID="{121D7550-09DD-49AD-8816-FD4757E1E3DB}" presName="childText" presStyleLbl="conFgAcc1" presStyleIdx="1" presStyleCnt="2">
        <dgm:presLayoutVars>
          <dgm:bulletEnabled val="1"/>
        </dgm:presLayoutVars>
        <dgm:style>
          <a:lnRef idx="0">
            <a:schemeClr val="accent3"/>
          </a:lnRef>
          <a:fillRef idx="3">
            <a:schemeClr val="accent3"/>
          </a:fillRef>
          <a:effectRef idx="3">
            <a:schemeClr val="accent3"/>
          </a:effectRef>
          <a:fontRef idx="minor">
            <a:schemeClr val="lt1"/>
          </a:fontRef>
        </dgm:style>
      </dgm:prSet>
      <dgm:spPr/>
    </dgm:pt>
  </dgm:ptLst>
  <dgm:cxnLst>
    <dgm:cxn modelId="{883E58C7-8933-4ADC-9C8B-EAF9209726A5}" type="presOf" srcId="{18E3B5DD-4AC1-4292-AD28-49BB0B6BDB73}" destId="{55CE7F3B-ECCB-4D95-9456-C0B58B3D5A38}" srcOrd="0" destOrd="0" presId="urn:microsoft.com/office/officeart/2005/8/layout/list1#3"/>
    <dgm:cxn modelId="{3C4F9222-DB94-42EC-ACF1-D8241B1F842A}" srcId="{18E3B5DD-4AC1-4292-AD28-49BB0B6BDB73}" destId="{8ADF4415-ED6B-4FA0-9FF1-75F4EE14747C}" srcOrd="0" destOrd="0" parTransId="{89CB5B67-544E-4FAA-8DCC-2B48F6507A81}" sibTransId="{4CBDB129-94DF-42C5-BC22-0BC38CCB348E}"/>
    <dgm:cxn modelId="{DE843CB3-D141-4AC6-AD48-E99E98160409}" type="presOf" srcId="{8ADF4415-ED6B-4FA0-9FF1-75F4EE14747C}" destId="{F00D01CA-178B-49B0-A1D0-01E72DBBFE98}" srcOrd="1" destOrd="0" presId="urn:microsoft.com/office/officeart/2005/8/layout/list1#3"/>
    <dgm:cxn modelId="{7086BD9B-CADC-42D4-B8C9-F647BF3642B9}" type="presOf" srcId="{121D7550-09DD-49AD-8816-FD4757E1E3DB}" destId="{85A8A9F8-26C4-4CCB-9F8C-FBA3898FDB84}" srcOrd="1" destOrd="0" presId="urn:microsoft.com/office/officeart/2005/8/layout/list1#3"/>
    <dgm:cxn modelId="{BC64BA50-2D83-4E88-97ED-86A226C62354}" type="presOf" srcId="{8ADF4415-ED6B-4FA0-9FF1-75F4EE14747C}" destId="{A5E6980B-7EEC-4465-B913-ADD3F654EB6E}" srcOrd="0" destOrd="0" presId="urn:microsoft.com/office/officeart/2005/8/layout/list1#3"/>
    <dgm:cxn modelId="{4FB51AC7-4AF1-4535-8F42-4225A05209AD}" srcId="{18E3B5DD-4AC1-4292-AD28-49BB0B6BDB73}" destId="{121D7550-09DD-49AD-8816-FD4757E1E3DB}" srcOrd="1" destOrd="0" parTransId="{BBBA6158-C832-45EC-A274-BC106EA360E2}" sibTransId="{D31B7456-3AE2-4F18-B6D2-120965C40AD5}"/>
    <dgm:cxn modelId="{FB03DDE3-CB18-4A5C-89AF-A8F2D0D524DD}" type="presOf" srcId="{121D7550-09DD-49AD-8816-FD4757E1E3DB}" destId="{E2003534-4600-4094-8CA7-45F74E0C5BCC}" srcOrd="0" destOrd="0" presId="urn:microsoft.com/office/officeart/2005/8/layout/list1#3"/>
    <dgm:cxn modelId="{DA845C79-E805-4B15-8E88-AE13C8C3B851}" type="presParOf" srcId="{55CE7F3B-ECCB-4D95-9456-C0B58B3D5A38}" destId="{65B74003-A3C9-4A97-A7A2-3C5F9961A214}" srcOrd="0" destOrd="0" presId="urn:microsoft.com/office/officeart/2005/8/layout/list1#3"/>
    <dgm:cxn modelId="{B9A72E9D-0E9B-4372-AB26-D11670F984B9}" type="presParOf" srcId="{65B74003-A3C9-4A97-A7A2-3C5F9961A214}" destId="{A5E6980B-7EEC-4465-B913-ADD3F654EB6E}" srcOrd="0" destOrd="0" presId="urn:microsoft.com/office/officeart/2005/8/layout/list1#3"/>
    <dgm:cxn modelId="{4A3D9434-9F3A-4DD8-BA7A-1E21A0D87ADD}" type="presParOf" srcId="{65B74003-A3C9-4A97-A7A2-3C5F9961A214}" destId="{F00D01CA-178B-49B0-A1D0-01E72DBBFE98}" srcOrd="1" destOrd="0" presId="urn:microsoft.com/office/officeart/2005/8/layout/list1#3"/>
    <dgm:cxn modelId="{9F0433C6-2952-4C9C-9225-BE1C1DF9F24F}" type="presParOf" srcId="{55CE7F3B-ECCB-4D95-9456-C0B58B3D5A38}" destId="{F6926514-F32F-46DD-A305-2C94A54D552B}" srcOrd="1" destOrd="0" presId="urn:microsoft.com/office/officeart/2005/8/layout/list1#3"/>
    <dgm:cxn modelId="{F0924C8B-52F3-450B-BC08-141B86DC19BA}" type="presParOf" srcId="{55CE7F3B-ECCB-4D95-9456-C0B58B3D5A38}" destId="{57F39604-53A4-4C3E-817A-2973D62C7697}" srcOrd="2" destOrd="0" presId="urn:microsoft.com/office/officeart/2005/8/layout/list1#3"/>
    <dgm:cxn modelId="{8D539A8E-F9BF-4A6E-92AA-E98EC40F4424}" type="presParOf" srcId="{55CE7F3B-ECCB-4D95-9456-C0B58B3D5A38}" destId="{6E4560F8-0997-4053-B73B-F54FC2BC7DD4}" srcOrd="3" destOrd="0" presId="urn:microsoft.com/office/officeart/2005/8/layout/list1#3"/>
    <dgm:cxn modelId="{43045FA0-C13E-4759-82F7-5494EFE1F3F2}" type="presParOf" srcId="{55CE7F3B-ECCB-4D95-9456-C0B58B3D5A38}" destId="{71C9205D-2042-4937-9460-EE4C172C2C75}" srcOrd="4" destOrd="0" presId="urn:microsoft.com/office/officeart/2005/8/layout/list1#3"/>
    <dgm:cxn modelId="{DB0A53B1-EB15-4C34-82D2-245A2E038465}" type="presParOf" srcId="{71C9205D-2042-4937-9460-EE4C172C2C75}" destId="{E2003534-4600-4094-8CA7-45F74E0C5BCC}" srcOrd="0" destOrd="0" presId="urn:microsoft.com/office/officeart/2005/8/layout/list1#3"/>
    <dgm:cxn modelId="{F54471FB-3D41-4C47-AEB6-AC62C01B897C}" type="presParOf" srcId="{71C9205D-2042-4937-9460-EE4C172C2C75}" destId="{85A8A9F8-26C4-4CCB-9F8C-FBA3898FDB84}" srcOrd="1" destOrd="0" presId="urn:microsoft.com/office/officeart/2005/8/layout/list1#3"/>
    <dgm:cxn modelId="{AEE0D19F-C5AB-47DC-BD22-19431D3477F5}" type="presParOf" srcId="{55CE7F3B-ECCB-4D95-9456-C0B58B3D5A38}" destId="{03C4636A-A9C8-4BC5-8DC0-561A9B32BFBC}" srcOrd="5" destOrd="0" presId="urn:microsoft.com/office/officeart/2005/8/layout/list1#3"/>
    <dgm:cxn modelId="{1B38058F-A514-41A7-B9DB-573EEA9AF8DD}" type="presParOf" srcId="{55CE7F3B-ECCB-4D95-9456-C0B58B3D5A38}" destId="{37BB7134-56D5-4458-95DF-7F81AA9BF157}" srcOrd="6" destOrd="0" presId="urn:microsoft.com/office/officeart/2005/8/layout/list1#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C593E48-034E-4336-960E-B6DDBEA7B9F9}" type="doc">
      <dgm:prSet loTypeId="urn:microsoft.com/office/officeart/2005/8/layout/hProcess9#2" loCatId="process" qsTypeId="urn:microsoft.com/office/officeart/2005/8/quickstyle/simple3#2" qsCatId="simple" csTypeId="urn:microsoft.com/office/officeart/2005/8/colors/colorful2#2" csCatId="colorful" phldr="1"/>
      <dgm:spPr/>
    </dgm:pt>
    <dgm:pt modelId="{62EE8DC5-D99A-4C4C-833B-5D3479BEADC8}">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客户质量及过程性能需求收集</a:t>
          </a:r>
          <a:endParaRPr lang="en-US" altLang="zh-CN" sz="1400" b="1" cap="none" spc="0" dirty="0">
            <a:ln w="18415" cmpd="sng">
              <a:prstDash val="solid"/>
            </a:ln>
            <a:effectLst>
              <a:outerShdw blurRad="38100" dist="38100" dir="2700000" algn="tl">
                <a:srgbClr val="000000">
                  <a:alpha val="43137"/>
                </a:srgbClr>
              </a:outerShdw>
            </a:effectLst>
          </a:endParaRPr>
        </a:p>
      </dgm:t>
    </dgm:pt>
    <dgm:pt modelId="{D2B82392-A3E5-4012-AF6F-2A7290746620}" type="parTrans" cxnId="{0535601D-228C-4BBD-9D32-3FE4CCB9B258}">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4EFCB409-0502-4A1F-AD18-2EA580E5789E}" type="sibTrans" cxnId="{0535601D-228C-4BBD-9D32-3FE4CCB9B258}">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0598ABEB-8009-48A4-8B57-7E572FDA0760}">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设定项目质量与过程性能目标</a:t>
          </a:r>
        </a:p>
      </dgm:t>
    </dgm:pt>
    <dgm:pt modelId="{8C24ECA5-F97E-4DF2-843E-09277F2811A5}" type="parTrans" cxnId="{2DF1F860-4678-4C1C-9741-9E42919A1F08}">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65BF9A05-69FD-4BD6-9EE7-0D139F8730D5}" type="sibTrans" cxnId="{2DF1F860-4678-4C1C-9741-9E42919A1F08}">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C160F210-B4BE-4771-96F9-A30EA1747EED}">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项目目标</a:t>
          </a:r>
          <a:endParaRPr lang="en-US" altLang="zh-CN" sz="1400" b="1" cap="none" spc="0" dirty="0">
            <a:ln w="18415" cmpd="sng">
              <a:prstDash val="solid"/>
            </a:ln>
            <a:effectLst>
              <a:outerShdw blurRad="38100" dist="38100" dir="2700000" algn="tl">
                <a:srgbClr val="000000">
                  <a:alpha val="43137"/>
                </a:srgbClr>
              </a:outerShdw>
            </a:effectLst>
          </a:endParaRPr>
        </a:p>
        <a:p>
          <a:r>
            <a:rPr lang="zh-CN" altLang="en-US" sz="1400" b="1" cap="none" spc="0" dirty="0">
              <a:ln w="18415" cmpd="sng">
                <a:prstDash val="solid"/>
              </a:ln>
              <a:effectLst>
                <a:outerShdw blurRad="38100" dist="38100" dir="2700000" algn="tl">
                  <a:srgbClr val="000000">
                    <a:alpha val="43137"/>
                  </a:srgbClr>
                </a:outerShdw>
              </a:effectLst>
            </a:rPr>
            <a:t>分析</a:t>
          </a:r>
        </a:p>
      </dgm:t>
    </dgm:pt>
    <dgm:pt modelId="{B34AF5B1-38F8-4D89-ACF5-63D317BC51C8}" type="parTrans" cxnId="{53B32F75-F471-4E83-9F7A-2BA39932E742}">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EAADA983-C52A-4176-9238-E47E7D75E25D}" type="sibTrans" cxnId="{53B32F75-F471-4E83-9F7A-2BA39932E742}">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C814892D-97F4-441F-A834-EF43AA968815}">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推衍项目阶段</a:t>
          </a:r>
          <a:endParaRPr lang="en-US" altLang="zh-CN" sz="1400" b="1" cap="none" spc="0" dirty="0">
            <a:ln w="18415" cmpd="sng">
              <a:prstDash val="solid"/>
            </a:ln>
            <a:effectLst>
              <a:outerShdw blurRad="38100" dist="38100" dir="2700000" algn="tl">
                <a:srgbClr val="000000">
                  <a:alpha val="43137"/>
                </a:srgbClr>
              </a:outerShdw>
            </a:effectLst>
          </a:endParaRPr>
        </a:p>
        <a:p>
          <a:r>
            <a:rPr lang="zh-CN" altLang="en-US" sz="1400" b="1" cap="none" spc="0" dirty="0">
              <a:ln w="18415" cmpd="sng">
                <a:prstDash val="solid"/>
              </a:ln>
              <a:effectLst>
                <a:outerShdw blurRad="38100" dist="38100" dir="2700000" algn="tl">
                  <a:srgbClr val="000000">
                    <a:alpha val="43137"/>
                  </a:srgbClr>
                </a:outerShdw>
              </a:effectLst>
            </a:rPr>
            <a:t>目标</a:t>
          </a:r>
        </a:p>
      </dgm:t>
    </dgm:pt>
    <dgm:pt modelId="{AE2F7FC9-28FE-48AF-BDCB-E6D96D9492DA}" type="parTrans" cxnId="{E47CE245-ACA9-4802-8C2A-475D39D9554D}">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2835C6A6-8AE5-4422-ABB4-C293A051ECB7}" type="sibTrans" cxnId="{E47CE245-ACA9-4802-8C2A-475D39D9554D}">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75F74529-5967-4C5E-946E-8F092F35446A}">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建立项目质量与过程性能目标</a:t>
          </a:r>
        </a:p>
      </dgm:t>
    </dgm:pt>
    <dgm:pt modelId="{59BD4E86-340B-49BF-A21C-332405DDF898}" type="parTrans" cxnId="{C9FC1E43-8889-4DB1-81BE-010481EA0F31}">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5988D417-9178-4038-8CC0-8D7950960BC8}" type="sibTrans" cxnId="{C9FC1E43-8889-4DB1-81BE-010481EA0F31}">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07B2D4C5-F885-43CE-A09D-BF3FF7638152}" type="pres">
      <dgm:prSet presAssocID="{2C593E48-034E-4336-960E-B6DDBEA7B9F9}" presName="CompostProcess" presStyleCnt="0">
        <dgm:presLayoutVars>
          <dgm:dir/>
          <dgm:resizeHandles val="exact"/>
        </dgm:presLayoutVars>
      </dgm:prSet>
      <dgm:spPr/>
    </dgm:pt>
    <dgm:pt modelId="{DA9EF737-7303-4E60-89D1-01385B5D2DCA}" type="pres">
      <dgm:prSet presAssocID="{2C593E48-034E-4336-960E-B6DDBEA7B9F9}" presName="arrow" presStyleLbl="bgShp" presStyleIdx="0" presStyleCnt="1" custLinFactNeighborY="-3422"/>
      <dgm:spPr>
        <a:gradFill flip="none" rotWithShape="1">
          <a:gsLst>
            <a:gs pos="0">
              <a:schemeClr val="accent2">
                <a:lumMod val="7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dgm:spPr>
    </dgm:pt>
    <dgm:pt modelId="{E86E95B3-7EA3-4CDD-A44A-EE9067795DDC}" type="pres">
      <dgm:prSet presAssocID="{2C593E48-034E-4336-960E-B6DDBEA7B9F9}" presName="linearProcess" presStyleCnt="0"/>
      <dgm:spPr/>
    </dgm:pt>
    <dgm:pt modelId="{0E474BE4-12D9-4FD5-B01E-1B8149C19484}" type="pres">
      <dgm:prSet presAssocID="{62EE8DC5-D99A-4C4C-833B-5D3479BEADC8}" presName="textNode" presStyleLbl="node1" presStyleIdx="0" presStyleCnt="5">
        <dgm:presLayoutVars>
          <dgm:bulletEnabled val="1"/>
        </dgm:presLayoutVars>
      </dgm:prSet>
      <dgm:spPr/>
      <dgm:t>
        <a:bodyPr/>
        <a:lstStyle/>
        <a:p>
          <a:endParaRPr lang="zh-CN" altLang="en-US"/>
        </a:p>
      </dgm:t>
    </dgm:pt>
    <dgm:pt modelId="{6C1E3994-C31B-4934-8BAA-6726A1378CBA}" type="pres">
      <dgm:prSet presAssocID="{4EFCB409-0502-4A1F-AD18-2EA580E5789E}" presName="sibTrans" presStyleCnt="0"/>
      <dgm:spPr/>
    </dgm:pt>
    <dgm:pt modelId="{1BB785A9-22F5-4950-AE06-6F5A0EF14B4C}" type="pres">
      <dgm:prSet presAssocID="{0598ABEB-8009-48A4-8B57-7E572FDA0760}" presName="textNode" presStyleLbl="node1" presStyleIdx="1" presStyleCnt="5">
        <dgm:presLayoutVars>
          <dgm:bulletEnabled val="1"/>
        </dgm:presLayoutVars>
      </dgm:prSet>
      <dgm:spPr/>
      <dgm:t>
        <a:bodyPr/>
        <a:lstStyle/>
        <a:p>
          <a:endParaRPr lang="zh-CN" altLang="en-US"/>
        </a:p>
      </dgm:t>
    </dgm:pt>
    <dgm:pt modelId="{7D46626E-F12A-46B7-9972-123E6AB6EF74}" type="pres">
      <dgm:prSet presAssocID="{65BF9A05-69FD-4BD6-9EE7-0D139F8730D5}" presName="sibTrans" presStyleCnt="0"/>
      <dgm:spPr/>
    </dgm:pt>
    <dgm:pt modelId="{68B55B93-AE6D-47DA-B0E1-06A5EA96DE92}" type="pres">
      <dgm:prSet presAssocID="{C160F210-B4BE-4771-96F9-A30EA1747EED}" presName="textNode" presStyleLbl="node1" presStyleIdx="2" presStyleCnt="5">
        <dgm:presLayoutVars>
          <dgm:bulletEnabled val="1"/>
        </dgm:presLayoutVars>
      </dgm:prSet>
      <dgm:spPr/>
      <dgm:t>
        <a:bodyPr/>
        <a:lstStyle/>
        <a:p>
          <a:endParaRPr lang="zh-CN" altLang="en-US"/>
        </a:p>
      </dgm:t>
    </dgm:pt>
    <dgm:pt modelId="{A1C24259-15CF-438B-A347-58BDE23F1162}" type="pres">
      <dgm:prSet presAssocID="{EAADA983-C52A-4176-9238-E47E7D75E25D}" presName="sibTrans" presStyleCnt="0"/>
      <dgm:spPr/>
    </dgm:pt>
    <dgm:pt modelId="{FD5EF7E1-7A4B-4649-9D41-8F2C199D0B5C}" type="pres">
      <dgm:prSet presAssocID="{C814892D-97F4-441F-A834-EF43AA968815}" presName="textNode" presStyleLbl="node1" presStyleIdx="3" presStyleCnt="5">
        <dgm:presLayoutVars>
          <dgm:bulletEnabled val="1"/>
        </dgm:presLayoutVars>
      </dgm:prSet>
      <dgm:spPr/>
      <dgm:t>
        <a:bodyPr/>
        <a:lstStyle/>
        <a:p>
          <a:endParaRPr lang="zh-CN" altLang="en-US"/>
        </a:p>
      </dgm:t>
    </dgm:pt>
    <dgm:pt modelId="{C1B2DEF9-F514-4C61-885E-92EB888ADCEC}" type="pres">
      <dgm:prSet presAssocID="{2835C6A6-8AE5-4422-ABB4-C293A051ECB7}" presName="sibTrans" presStyleCnt="0"/>
      <dgm:spPr/>
    </dgm:pt>
    <dgm:pt modelId="{31820EF5-3906-4AD7-9F70-2630E2CC3B26}" type="pres">
      <dgm:prSet presAssocID="{75F74529-5967-4C5E-946E-8F092F35446A}" presName="textNode" presStyleLbl="node1" presStyleIdx="4" presStyleCnt="5">
        <dgm:presLayoutVars>
          <dgm:bulletEnabled val="1"/>
        </dgm:presLayoutVars>
      </dgm:prSet>
      <dgm:spPr/>
      <dgm:t>
        <a:bodyPr/>
        <a:lstStyle/>
        <a:p>
          <a:endParaRPr lang="zh-CN" altLang="en-US"/>
        </a:p>
      </dgm:t>
    </dgm:pt>
  </dgm:ptLst>
  <dgm:cxnLst>
    <dgm:cxn modelId="{A76EB0B1-8C82-4D4E-A74F-3C45BE8A7DF2}" type="presOf" srcId="{2C593E48-034E-4336-960E-B6DDBEA7B9F9}" destId="{07B2D4C5-F885-43CE-A09D-BF3FF7638152}" srcOrd="0" destOrd="0" presId="urn:microsoft.com/office/officeart/2005/8/layout/hProcess9#2"/>
    <dgm:cxn modelId="{C9FC1E43-8889-4DB1-81BE-010481EA0F31}" srcId="{2C593E48-034E-4336-960E-B6DDBEA7B9F9}" destId="{75F74529-5967-4C5E-946E-8F092F35446A}" srcOrd="4" destOrd="0" parTransId="{59BD4E86-340B-49BF-A21C-332405DDF898}" sibTransId="{5988D417-9178-4038-8CC0-8D7950960BC8}"/>
    <dgm:cxn modelId="{0535601D-228C-4BBD-9D32-3FE4CCB9B258}" srcId="{2C593E48-034E-4336-960E-B6DDBEA7B9F9}" destId="{62EE8DC5-D99A-4C4C-833B-5D3479BEADC8}" srcOrd="0" destOrd="0" parTransId="{D2B82392-A3E5-4012-AF6F-2A7290746620}" sibTransId="{4EFCB409-0502-4A1F-AD18-2EA580E5789E}"/>
    <dgm:cxn modelId="{E47CE245-ACA9-4802-8C2A-475D39D9554D}" srcId="{2C593E48-034E-4336-960E-B6DDBEA7B9F9}" destId="{C814892D-97F4-441F-A834-EF43AA968815}" srcOrd="3" destOrd="0" parTransId="{AE2F7FC9-28FE-48AF-BDCB-E6D96D9492DA}" sibTransId="{2835C6A6-8AE5-4422-ABB4-C293A051ECB7}"/>
    <dgm:cxn modelId="{BFE9D5E3-747A-4096-899E-6506BF6FAA8B}" type="presOf" srcId="{62EE8DC5-D99A-4C4C-833B-5D3479BEADC8}" destId="{0E474BE4-12D9-4FD5-B01E-1B8149C19484}" srcOrd="0" destOrd="0" presId="urn:microsoft.com/office/officeart/2005/8/layout/hProcess9#2"/>
    <dgm:cxn modelId="{443C5747-187D-4338-BA78-2D3A28AC129D}" type="presOf" srcId="{0598ABEB-8009-48A4-8B57-7E572FDA0760}" destId="{1BB785A9-22F5-4950-AE06-6F5A0EF14B4C}" srcOrd="0" destOrd="0" presId="urn:microsoft.com/office/officeart/2005/8/layout/hProcess9#2"/>
    <dgm:cxn modelId="{2DF1F860-4678-4C1C-9741-9E42919A1F08}" srcId="{2C593E48-034E-4336-960E-B6DDBEA7B9F9}" destId="{0598ABEB-8009-48A4-8B57-7E572FDA0760}" srcOrd="1" destOrd="0" parTransId="{8C24ECA5-F97E-4DF2-843E-09277F2811A5}" sibTransId="{65BF9A05-69FD-4BD6-9EE7-0D139F8730D5}"/>
    <dgm:cxn modelId="{A3FA7C9A-069D-458A-9D99-F2B5C723B071}" type="presOf" srcId="{75F74529-5967-4C5E-946E-8F092F35446A}" destId="{31820EF5-3906-4AD7-9F70-2630E2CC3B26}" srcOrd="0" destOrd="0" presId="urn:microsoft.com/office/officeart/2005/8/layout/hProcess9#2"/>
    <dgm:cxn modelId="{53B32F75-F471-4E83-9F7A-2BA39932E742}" srcId="{2C593E48-034E-4336-960E-B6DDBEA7B9F9}" destId="{C160F210-B4BE-4771-96F9-A30EA1747EED}" srcOrd="2" destOrd="0" parTransId="{B34AF5B1-38F8-4D89-ACF5-63D317BC51C8}" sibTransId="{EAADA983-C52A-4176-9238-E47E7D75E25D}"/>
    <dgm:cxn modelId="{6B877E02-4380-4292-ADFF-014EB92DE897}" type="presOf" srcId="{C814892D-97F4-441F-A834-EF43AA968815}" destId="{FD5EF7E1-7A4B-4649-9D41-8F2C199D0B5C}" srcOrd="0" destOrd="0" presId="urn:microsoft.com/office/officeart/2005/8/layout/hProcess9#2"/>
    <dgm:cxn modelId="{915FCF45-D98A-40BE-8FE8-D21785DEB53C}" type="presOf" srcId="{C160F210-B4BE-4771-96F9-A30EA1747EED}" destId="{68B55B93-AE6D-47DA-B0E1-06A5EA96DE92}" srcOrd="0" destOrd="0" presId="urn:microsoft.com/office/officeart/2005/8/layout/hProcess9#2"/>
    <dgm:cxn modelId="{6AF68635-3524-44B1-B1D0-745E4739C630}" type="presParOf" srcId="{07B2D4C5-F885-43CE-A09D-BF3FF7638152}" destId="{DA9EF737-7303-4E60-89D1-01385B5D2DCA}" srcOrd="0" destOrd="0" presId="urn:microsoft.com/office/officeart/2005/8/layout/hProcess9#2"/>
    <dgm:cxn modelId="{4A4E7E28-9317-43C5-A61F-D504DA2CB046}" type="presParOf" srcId="{07B2D4C5-F885-43CE-A09D-BF3FF7638152}" destId="{E86E95B3-7EA3-4CDD-A44A-EE9067795DDC}" srcOrd="1" destOrd="0" presId="urn:microsoft.com/office/officeart/2005/8/layout/hProcess9#2"/>
    <dgm:cxn modelId="{26CDEF87-3C5B-4EEF-9FB9-61D000C7FA9E}" type="presParOf" srcId="{E86E95B3-7EA3-4CDD-A44A-EE9067795DDC}" destId="{0E474BE4-12D9-4FD5-B01E-1B8149C19484}" srcOrd="0" destOrd="0" presId="urn:microsoft.com/office/officeart/2005/8/layout/hProcess9#2"/>
    <dgm:cxn modelId="{F58DCBD7-2024-4AF5-BBFD-BEC2912BDD8F}" type="presParOf" srcId="{E86E95B3-7EA3-4CDD-A44A-EE9067795DDC}" destId="{6C1E3994-C31B-4934-8BAA-6726A1378CBA}" srcOrd="1" destOrd="0" presId="urn:microsoft.com/office/officeart/2005/8/layout/hProcess9#2"/>
    <dgm:cxn modelId="{BCA4D048-D9F3-4370-AC78-BE4F6C996468}" type="presParOf" srcId="{E86E95B3-7EA3-4CDD-A44A-EE9067795DDC}" destId="{1BB785A9-22F5-4950-AE06-6F5A0EF14B4C}" srcOrd="2" destOrd="0" presId="urn:microsoft.com/office/officeart/2005/8/layout/hProcess9#2"/>
    <dgm:cxn modelId="{2A437580-2C76-44A7-8AC0-7F856869E620}" type="presParOf" srcId="{E86E95B3-7EA3-4CDD-A44A-EE9067795DDC}" destId="{7D46626E-F12A-46B7-9972-123E6AB6EF74}" srcOrd="3" destOrd="0" presId="urn:microsoft.com/office/officeart/2005/8/layout/hProcess9#2"/>
    <dgm:cxn modelId="{989123BA-E084-426D-8C94-73E43B391E8F}" type="presParOf" srcId="{E86E95B3-7EA3-4CDD-A44A-EE9067795DDC}" destId="{68B55B93-AE6D-47DA-B0E1-06A5EA96DE92}" srcOrd="4" destOrd="0" presId="urn:microsoft.com/office/officeart/2005/8/layout/hProcess9#2"/>
    <dgm:cxn modelId="{40EE142B-3148-4DA6-B3E4-4415BCF5B3B9}" type="presParOf" srcId="{E86E95B3-7EA3-4CDD-A44A-EE9067795DDC}" destId="{A1C24259-15CF-438B-A347-58BDE23F1162}" srcOrd="5" destOrd="0" presId="urn:microsoft.com/office/officeart/2005/8/layout/hProcess9#2"/>
    <dgm:cxn modelId="{2FEEC56C-02DD-41A3-84C9-AB9B5E2A32B4}" type="presParOf" srcId="{E86E95B3-7EA3-4CDD-A44A-EE9067795DDC}" destId="{FD5EF7E1-7A4B-4649-9D41-8F2C199D0B5C}" srcOrd="6" destOrd="0" presId="urn:microsoft.com/office/officeart/2005/8/layout/hProcess9#2"/>
    <dgm:cxn modelId="{F8B3F80F-E2E6-4613-9DD4-B342F7E07CC6}" type="presParOf" srcId="{E86E95B3-7EA3-4CDD-A44A-EE9067795DDC}" destId="{C1B2DEF9-F514-4C61-885E-92EB888ADCEC}" srcOrd="7" destOrd="0" presId="urn:microsoft.com/office/officeart/2005/8/layout/hProcess9#2"/>
    <dgm:cxn modelId="{8CD418BC-85E3-4DFD-A7F5-B227006D0944}" type="presParOf" srcId="{E86E95B3-7EA3-4CDD-A44A-EE9067795DDC}" destId="{31820EF5-3906-4AD7-9F70-2630E2CC3B26}" srcOrd="8" destOrd="0" presId="urn:microsoft.com/office/officeart/2005/8/layout/hProcess9#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 qsCatId="simple" csTypeId="urn:microsoft.com/office/officeart/2005/8/colors/accent2_2#3"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SP1.2</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effectLst>
                <a:outerShdw blurRad="63500" dir="3600000" algn="tl" rotWithShape="0">
                  <a:srgbClr val="000000">
                    <a:alpha val="70000"/>
                  </a:srgbClr>
                </a:outerShdw>
              </a:effectLst>
            </a:rPr>
            <a:t>SP1.3</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SP1.4</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SP1.5</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CDAFF8DB-AD18-46D3-8D16-A6E739EFF879}" type="presOf" srcId="{CA414D1C-B622-4437-9BB4-D1A16278A284}" destId="{48393460-9878-46D3-97C4-27E868F3B7B3}"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C6C3FD81-96F0-45DC-87EE-A4672A49BA99}" type="presOf" srcId="{C82A237C-155C-4B2F-A796-7C1AC0DD1AF8}" destId="{60D9F768-98DF-4B38-A4F3-89323E9BC574}"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0C061CAD-81D9-4250-B9DB-DB3F60EA0EB1}" type="presOf" srcId="{1BE92019-24BF-4D68-9FDE-803D49C27E58}" destId="{2A699E96-BD76-4716-80DA-3757E59AA215}" srcOrd="0" destOrd="0" presId="urn:microsoft.com/office/officeart/2005/8/layout/hChevron3"/>
    <dgm:cxn modelId="{AEC42CD5-4CA6-4E2C-82B9-6C918176DF8B}" type="presOf" srcId="{5F9D0B8C-17B9-45A1-A55D-925C80A831FA}" destId="{8B487464-A351-4B16-972D-154407BAAFFD}" srcOrd="0" destOrd="0" presId="urn:microsoft.com/office/officeart/2005/8/layout/hChevron3"/>
    <dgm:cxn modelId="{A8FC2F71-A1C2-4AF7-AFF3-AFFDA419A4B3}" type="presOf" srcId="{69DB6E0A-AF07-41CE-B6B2-02FADB61D45E}" destId="{4B1043FD-D8AD-45B3-B8F8-94593542FC2D}" srcOrd="0" destOrd="0" presId="urn:microsoft.com/office/officeart/2005/8/layout/hChevron3"/>
    <dgm:cxn modelId="{7A9882D0-E575-41B5-A831-EEFB7A25A477}" type="presOf" srcId="{58D3E6E9-5E1D-44E2-AF32-AA49E0F95FCA}" destId="{C689B8C9-DB9E-4B91-BD2F-803FB77F5900}" srcOrd="0" destOrd="0" presId="urn:microsoft.com/office/officeart/2005/8/layout/hChevron3"/>
    <dgm:cxn modelId="{B86EBAA3-5DD8-4CAA-B2D6-9434E888FA97}" type="presParOf" srcId="{4B1043FD-D8AD-45B3-B8F8-94593542FC2D}" destId="{60D9F768-98DF-4B38-A4F3-89323E9BC574}" srcOrd="0" destOrd="0" presId="urn:microsoft.com/office/officeart/2005/8/layout/hChevron3"/>
    <dgm:cxn modelId="{47006A0C-9174-4177-9B10-AB5E712E8186}" type="presParOf" srcId="{4B1043FD-D8AD-45B3-B8F8-94593542FC2D}" destId="{8937BC0B-1E8E-4D9B-BF1B-DDFBD1AE2062}" srcOrd="1" destOrd="0" presId="urn:microsoft.com/office/officeart/2005/8/layout/hChevron3"/>
    <dgm:cxn modelId="{8E36F202-FFD3-44C3-868D-29C82A59A193}" type="presParOf" srcId="{4B1043FD-D8AD-45B3-B8F8-94593542FC2D}" destId="{8B487464-A351-4B16-972D-154407BAAFFD}" srcOrd="2" destOrd="0" presId="urn:microsoft.com/office/officeart/2005/8/layout/hChevron3"/>
    <dgm:cxn modelId="{C40F623D-15FF-49AE-8493-5F6FA66D837D}" type="presParOf" srcId="{4B1043FD-D8AD-45B3-B8F8-94593542FC2D}" destId="{97D83271-6A50-4CE5-953C-506E4E852A69}" srcOrd="3" destOrd="0" presId="urn:microsoft.com/office/officeart/2005/8/layout/hChevron3"/>
    <dgm:cxn modelId="{0435406A-B446-4BA5-81F3-9C6F39BAF508}" type="presParOf" srcId="{4B1043FD-D8AD-45B3-B8F8-94593542FC2D}" destId="{C689B8C9-DB9E-4B91-BD2F-803FB77F5900}" srcOrd="4" destOrd="0" presId="urn:microsoft.com/office/officeart/2005/8/layout/hChevron3"/>
    <dgm:cxn modelId="{AB1E70B0-D75F-4CFD-8EEB-AAF010038A45}" type="presParOf" srcId="{4B1043FD-D8AD-45B3-B8F8-94593542FC2D}" destId="{1881BE1E-934B-43DF-8360-E407742688D5}" srcOrd="5" destOrd="0" presId="urn:microsoft.com/office/officeart/2005/8/layout/hChevron3"/>
    <dgm:cxn modelId="{6F7FFE8F-921A-418F-BD45-6DB0CCFC77FC}" type="presParOf" srcId="{4B1043FD-D8AD-45B3-B8F8-94593542FC2D}" destId="{2A699E96-BD76-4716-80DA-3757E59AA215}" srcOrd="6" destOrd="0" presId="urn:microsoft.com/office/officeart/2005/8/layout/hChevron3"/>
    <dgm:cxn modelId="{418DD970-CABD-41EB-8FB9-E83101C1CE15}" type="presParOf" srcId="{4B1043FD-D8AD-45B3-B8F8-94593542FC2D}" destId="{A7035B35-2167-4A5E-8007-7D22A1BBE173}" srcOrd="7" destOrd="0" presId="urn:microsoft.com/office/officeart/2005/8/layout/hChevron3"/>
    <dgm:cxn modelId="{C55155B1-BCCE-43EE-AC9A-9D5013A39392}"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2" qsCatId="simple" csTypeId="urn:microsoft.com/office/officeart/2005/8/colors/accent2_2#4"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SP1.2</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effectLst>
                <a:outerShdw blurRad="63500" dir="3600000" algn="tl" rotWithShape="0">
                  <a:srgbClr val="000000">
                    <a:alpha val="70000"/>
                  </a:srgbClr>
                </a:outerShdw>
              </a:effectLst>
            </a:rPr>
            <a:t>SP1.3</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SP1.4</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SP1.5</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CDAFF8DB-AD18-46D3-8D16-A6E739EFF879}" type="presOf" srcId="{CA414D1C-B622-4437-9BB4-D1A16278A284}" destId="{48393460-9878-46D3-97C4-27E868F3B7B3}"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C6C3FD81-96F0-45DC-87EE-A4672A49BA99}" type="presOf" srcId="{C82A237C-155C-4B2F-A796-7C1AC0DD1AF8}" destId="{60D9F768-98DF-4B38-A4F3-89323E9BC574}"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0C061CAD-81D9-4250-B9DB-DB3F60EA0EB1}" type="presOf" srcId="{1BE92019-24BF-4D68-9FDE-803D49C27E58}" destId="{2A699E96-BD76-4716-80DA-3757E59AA215}" srcOrd="0" destOrd="0" presId="urn:microsoft.com/office/officeart/2005/8/layout/hChevron3"/>
    <dgm:cxn modelId="{AEC42CD5-4CA6-4E2C-82B9-6C918176DF8B}" type="presOf" srcId="{5F9D0B8C-17B9-45A1-A55D-925C80A831FA}" destId="{8B487464-A351-4B16-972D-154407BAAFFD}" srcOrd="0" destOrd="0" presId="urn:microsoft.com/office/officeart/2005/8/layout/hChevron3"/>
    <dgm:cxn modelId="{A8FC2F71-A1C2-4AF7-AFF3-AFFDA419A4B3}" type="presOf" srcId="{69DB6E0A-AF07-41CE-B6B2-02FADB61D45E}" destId="{4B1043FD-D8AD-45B3-B8F8-94593542FC2D}" srcOrd="0" destOrd="0" presId="urn:microsoft.com/office/officeart/2005/8/layout/hChevron3"/>
    <dgm:cxn modelId="{7A9882D0-E575-41B5-A831-EEFB7A25A477}" type="presOf" srcId="{58D3E6E9-5E1D-44E2-AF32-AA49E0F95FCA}" destId="{C689B8C9-DB9E-4B91-BD2F-803FB77F5900}" srcOrd="0" destOrd="0" presId="urn:microsoft.com/office/officeart/2005/8/layout/hChevron3"/>
    <dgm:cxn modelId="{B86EBAA3-5DD8-4CAA-B2D6-9434E888FA97}" type="presParOf" srcId="{4B1043FD-D8AD-45B3-B8F8-94593542FC2D}" destId="{60D9F768-98DF-4B38-A4F3-89323E9BC574}" srcOrd="0" destOrd="0" presId="urn:microsoft.com/office/officeart/2005/8/layout/hChevron3"/>
    <dgm:cxn modelId="{47006A0C-9174-4177-9B10-AB5E712E8186}" type="presParOf" srcId="{4B1043FD-D8AD-45B3-B8F8-94593542FC2D}" destId="{8937BC0B-1E8E-4D9B-BF1B-DDFBD1AE2062}" srcOrd="1" destOrd="0" presId="urn:microsoft.com/office/officeart/2005/8/layout/hChevron3"/>
    <dgm:cxn modelId="{8E36F202-FFD3-44C3-868D-29C82A59A193}" type="presParOf" srcId="{4B1043FD-D8AD-45B3-B8F8-94593542FC2D}" destId="{8B487464-A351-4B16-972D-154407BAAFFD}" srcOrd="2" destOrd="0" presId="urn:microsoft.com/office/officeart/2005/8/layout/hChevron3"/>
    <dgm:cxn modelId="{C40F623D-15FF-49AE-8493-5F6FA66D837D}" type="presParOf" srcId="{4B1043FD-D8AD-45B3-B8F8-94593542FC2D}" destId="{97D83271-6A50-4CE5-953C-506E4E852A69}" srcOrd="3" destOrd="0" presId="urn:microsoft.com/office/officeart/2005/8/layout/hChevron3"/>
    <dgm:cxn modelId="{0435406A-B446-4BA5-81F3-9C6F39BAF508}" type="presParOf" srcId="{4B1043FD-D8AD-45B3-B8F8-94593542FC2D}" destId="{C689B8C9-DB9E-4B91-BD2F-803FB77F5900}" srcOrd="4" destOrd="0" presId="urn:microsoft.com/office/officeart/2005/8/layout/hChevron3"/>
    <dgm:cxn modelId="{AB1E70B0-D75F-4CFD-8EEB-AAF010038A45}" type="presParOf" srcId="{4B1043FD-D8AD-45B3-B8F8-94593542FC2D}" destId="{1881BE1E-934B-43DF-8360-E407742688D5}" srcOrd="5" destOrd="0" presId="urn:microsoft.com/office/officeart/2005/8/layout/hChevron3"/>
    <dgm:cxn modelId="{6F7FFE8F-921A-418F-BD45-6DB0CCFC77FC}" type="presParOf" srcId="{4B1043FD-D8AD-45B3-B8F8-94593542FC2D}" destId="{2A699E96-BD76-4716-80DA-3757E59AA215}" srcOrd="6" destOrd="0" presId="urn:microsoft.com/office/officeart/2005/8/layout/hChevron3"/>
    <dgm:cxn modelId="{418DD970-CABD-41EB-8FB9-E83101C1CE15}" type="presParOf" srcId="{4B1043FD-D8AD-45B3-B8F8-94593542FC2D}" destId="{A7035B35-2167-4A5E-8007-7D22A1BBE173}" srcOrd="7" destOrd="0" presId="urn:microsoft.com/office/officeart/2005/8/layout/hChevron3"/>
    <dgm:cxn modelId="{C55155B1-BCCE-43EE-AC9A-9D5013A39392}"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4" qsCatId="simple" csTypeId="urn:microsoft.com/office/officeart/2005/8/colors/accent2_2#5"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SP1.2</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effectLst>
                <a:outerShdw blurRad="63500" dir="3600000" algn="tl" rotWithShape="0">
                  <a:srgbClr val="000000">
                    <a:alpha val="70000"/>
                  </a:srgbClr>
                </a:outerShdw>
              </a:effectLst>
            </a:rPr>
            <a:t>SP1.3</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SP1.4</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effectLst>
                <a:outerShdw blurRad="63500" dir="3600000" algn="tl" rotWithShape="0">
                  <a:srgbClr val="000000">
                    <a:alpha val="70000"/>
                  </a:srgbClr>
                </a:outerShdw>
              </a:effectLst>
            </a:rPr>
            <a:t>SP1.5</a:t>
          </a:r>
          <a:endParaRPr lang="zh-CN" altLang="en-US" sz="1600" b="1" cap="none" spc="0" dirty="0">
            <a:ln w="18415" cmpd="sng">
              <a:prstDash val="solid"/>
            </a:ln>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DC23F1A4-0AD5-4FCA-BBF8-145D836AC62B}" type="presOf" srcId="{C82A237C-155C-4B2F-A796-7C1AC0DD1AF8}" destId="{60D9F768-98DF-4B38-A4F3-89323E9BC574}" srcOrd="0" destOrd="0" presId="urn:microsoft.com/office/officeart/2005/8/layout/hChevron3"/>
    <dgm:cxn modelId="{E9BFAF8C-4CEF-4659-8585-BADA73C6C572}" type="presOf" srcId="{69DB6E0A-AF07-41CE-B6B2-02FADB61D45E}" destId="{4B1043FD-D8AD-45B3-B8F8-94593542FC2D}" srcOrd="0" destOrd="0" presId="urn:microsoft.com/office/officeart/2005/8/layout/hChevron3"/>
    <dgm:cxn modelId="{0400FA46-2794-447B-A952-59324489454E}" type="presOf" srcId="{1BE92019-24BF-4D68-9FDE-803D49C27E58}" destId="{2A699E96-BD76-4716-80DA-3757E59AA215}"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D3B0F3B0-430E-4CA7-9C2A-ED9F50FB706E}" srcId="{69DB6E0A-AF07-41CE-B6B2-02FADB61D45E}" destId="{CA414D1C-B622-4437-9BB4-D1A16278A284}" srcOrd="4" destOrd="0" parTransId="{ACF776BB-542D-45D3-8257-2DA4B379A8FF}" sibTransId="{22EB643D-57A5-44E7-A6D3-ED4DF45323DA}"/>
    <dgm:cxn modelId="{F0D6F483-27D5-478A-8A85-9BEFF59C5847}"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2163FC25-7435-4A25-873E-9ACB0C9B3ED6}" type="presOf" srcId="{CA414D1C-B622-4437-9BB4-D1A16278A284}" destId="{48393460-9878-46D3-97C4-27E868F3B7B3}" srcOrd="0" destOrd="0" presId="urn:microsoft.com/office/officeart/2005/8/layout/hChevron3"/>
    <dgm:cxn modelId="{88652A43-3596-4ECC-85C4-680C3AB09CAE}" type="presOf" srcId="{5F9D0B8C-17B9-45A1-A55D-925C80A831FA}" destId="{8B487464-A351-4B16-972D-154407BAAFFD}" srcOrd="0" destOrd="0" presId="urn:microsoft.com/office/officeart/2005/8/layout/hChevron3"/>
    <dgm:cxn modelId="{35F8EFCA-B5F1-4293-BB75-31514DA82A6F}" type="presParOf" srcId="{4B1043FD-D8AD-45B3-B8F8-94593542FC2D}" destId="{60D9F768-98DF-4B38-A4F3-89323E9BC574}" srcOrd="0" destOrd="0" presId="urn:microsoft.com/office/officeart/2005/8/layout/hChevron3"/>
    <dgm:cxn modelId="{EF16AF8D-C666-4044-927C-4FC6BDB1FF7B}" type="presParOf" srcId="{4B1043FD-D8AD-45B3-B8F8-94593542FC2D}" destId="{8937BC0B-1E8E-4D9B-BF1B-DDFBD1AE2062}" srcOrd="1" destOrd="0" presId="urn:microsoft.com/office/officeart/2005/8/layout/hChevron3"/>
    <dgm:cxn modelId="{ED754387-2CCD-4D00-95FC-A8852FDF69A2}" type="presParOf" srcId="{4B1043FD-D8AD-45B3-B8F8-94593542FC2D}" destId="{8B487464-A351-4B16-972D-154407BAAFFD}" srcOrd="2" destOrd="0" presId="urn:microsoft.com/office/officeart/2005/8/layout/hChevron3"/>
    <dgm:cxn modelId="{FE488F39-7F3F-454F-98BD-CB36929FFDD4}" type="presParOf" srcId="{4B1043FD-D8AD-45B3-B8F8-94593542FC2D}" destId="{97D83271-6A50-4CE5-953C-506E4E852A69}" srcOrd="3" destOrd="0" presId="urn:microsoft.com/office/officeart/2005/8/layout/hChevron3"/>
    <dgm:cxn modelId="{16BA271C-DE8F-4BDB-A43D-373514B08F83}" type="presParOf" srcId="{4B1043FD-D8AD-45B3-B8F8-94593542FC2D}" destId="{C689B8C9-DB9E-4B91-BD2F-803FB77F5900}" srcOrd="4" destOrd="0" presId="urn:microsoft.com/office/officeart/2005/8/layout/hChevron3"/>
    <dgm:cxn modelId="{5AECDE0D-8EFD-430C-BE98-0BCEBBF176AD}" type="presParOf" srcId="{4B1043FD-D8AD-45B3-B8F8-94593542FC2D}" destId="{1881BE1E-934B-43DF-8360-E407742688D5}" srcOrd="5" destOrd="0" presId="urn:microsoft.com/office/officeart/2005/8/layout/hChevron3"/>
    <dgm:cxn modelId="{77C7F14F-2CC3-417A-A444-21E9DD91C604}" type="presParOf" srcId="{4B1043FD-D8AD-45B3-B8F8-94593542FC2D}" destId="{2A699E96-BD76-4716-80DA-3757E59AA215}" srcOrd="6" destOrd="0" presId="urn:microsoft.com/office/officeart/2005/8/layout/hChevron3"/>
    <dgm:cxn modelId="{F6F6A050-C755-429F-8976-E9EB94A3D168}" type="presParOf" srcId="{4B1043FD-D8AD-45B3-B8F8-94593542FC2D}" destId="{A7035B35-2167-4A5E-8007-7D22A1BBE173}" srcOrd="7" destOrd="0" presId="urn:microsoft.com/office/officeart/2005/8/layout/hChevron3"/>
    <dgm:cxn modelId="{AACFDE16-520E-423F-9E7C-502BD3635521}"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5" qsCatId="simple" csTypeId="urn:microsoft.com/office/officeart/2005/8/colors/accent2_2#6"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E91551BA-55E0-4707-8CC0-CA2880F96CED}" srcId="{69DB6E0A-AF07-41CE-B6B2-02FADB61D45E}" destId="{C82A237C-155C-4B2F-A796-7C1AC0DD1AF8}" srcOrd="0" destOrd="0" parTransId="{26D4BB10-3019-4932-98CB-7595C6BFBFCD}" sibTransId="{A133D350-BC07-4ED9-808D-00DC58372BEE}"/>
    <dgm:cxn modelId="{5BAF7467-C533-4755-BD9E-3255BF3AB341}" type="presOf" srcId="{5F9D0B8C-17B9-45A1-A55D-925C80A831FA}" destId="{8B487464-A351-4B16-972D-154407BAAFFD}" srcOrd="0" destOrd="0" presId="urn:microsoft.com/office/officeart/2005/8/layout/hChevron3"/>
    <dgm:cxn modelId="{36E6E436-84C2-420F-A27F-A43BF6A72F05}" type="presOf" srcId="{C82A237C-155C-4B2F-A796-7C1AC0DD1AF8}" destId="{60D9F768-98DF-4B38-A4F3-89323E9BC574}" srcOrd="0" destOrd="0" presId="urn:microsoft.com/office/officeart/2005/8/layout/hChevron3"/>
    <dgm:cxn modelId="{A9708252-A0CF-420F-95CE-F6320EE0CB64}" srcId="{69DB6E0A-AF07-41CE-B6B2-02FADB61D45E}" destId="{5F9D0B8C-17B9-45A1-A55D-925C80A831FA}" srcOrd="1" destOrd="0" parTransId="{672C45AE-8385-47C9-B09E-6482C8D52B02}" sibTransId="{F0D0CDF5-8453-4609-AF5D-CA83A27085D8}"/>
    <dgm:cxn modelId="{6752E0FC-303A-466F-9847-3B75A551B1DC}" type="presOf" srcId="{1BE92019-24BF-4D68-9FDE-803D49C27E58}" destId="{2A699E96-BD76-4716-80DA-3757E59AA215}" srcOrd="0" destOrd="0" presId="urn:microsoft.com/office/officeart/2005/8/layout/hChevron3"/>
    <dgm:cxn modelId="{13458D76-5B12-4561-8C44-B0A7B783F045}" type="presOf" srcId="{CA414D1C-B622-4437-9BB4-D1A16278A284}" destId="{48393460-9878-46D3-97C4-27E868F3B7B3}" srcOrd="0" destOrd="0" presId="urn:microsoft.com/office/officeart/2005/8/layout/hChevron3"/>
    <dgm:cxn modelId="{89FDA7F2-72C0-45A0-B834-398A00060CBA}" srcId="{69DB6E0A-AF07-41CE-B6B2-02FADB61D45E}" destId="{1BE92019-24BF-4D68-9FDE-803D49C27E58}" srcOrd="3" destOrd="0" parTransId="{762A0A44-1731-4970-A265-397E1BC0B552}" sibTransId="{9FD1B591-976E-4214-843A-F7AD5A589B72}"/>
    <dgm:cxn modelId="{F26032D4-D220-4459-B110-78B1C95F519F}" type="presOf" srcId="{58D3E6E9-5E1D-44E2-AF32-AA49E0F95FCA}" destId="{C689B8C9-DB9E-4B91-BD2F-803FB77F5900}"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0CC770C8-44B6-4971-A5F3-92B355157834}" type="presOf" srcId="{69DB6E0A-AF07-41CE-B6B2-02FADB61D45E}" destId="{4B1043FD-D8AD-45B3-B8F8-94593542FC2D}"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D153DE21-0306-465A-AB96-33DF558F180E}" type="presParOf" srcId="{4B1043FD-D8AD-45B3-B8F8-94593542FC2D}" destId="{60D9F768-98DF-4B38-A4F3-89323E9BC574}" srcOrd="0" destOrd="0" presId="urn:microsoft.com/office/officeart/2005/8/layout/hChevron3"/>
    <dgm:cxn modelId="{1132D670-E7DD-44DC-991E-C27F17D8C461}" type="presParOf" srcId="{4B1043FD-D8AD-45B3-B8F8-94593542FC2D}" destId="{8937BC0B-1E8E-4D9B-BF1B-DDFBD1AE2062}" srcOrd="1" destOrd="0" presId="urn:microsoft.com/office/officeart/2005/8/layout/hChevron3"/>
    <dgm:cxn modelId="{1ACA3A6C-282C-4EDB-835D-62756D990609}" type="presParOf" srcId="{4B1043FD-D8AD-45B3-B8F8-94593542FC2D}" destId="{8B487464-A351-4B16-972D-154407BAAFFD}" srcOrd="2" destOrd="0" presId="urn:microsoft.com/office/officeart/2005/8/layout/hChevron3"/>
    <dgm:cxn modelId="{C9963ED6-6A47-40F1-9B29-C4F70CBC8B4A}" type="presParOf" srcId="{4B1043FD-D8AD-45B3-B8F8-94593542FC2D}" destId="{97D83271-6A50-4CE5-953C-506E4E852A69}" srcOrd="3" destOrd="0" presId="urn:microsoft.com/office/officeart/2005/8/layout/hChevron3"/>
    <dgm:cxn modelId="{0D19A9BD-03F3-41FC-8D6E-BD8A67EFE437}" type="presParOf" srcId="{4B1043FD-D8AD-45B3-B8F8-94593542FC2D}" destId="{C689B8C9-DB9E-4B91-BD2F-803FB77F5900}" srcOrd="4" destOrd="0" presId="urn:microsoft.com/office/officeart/2005/8/layout/hChevron3"/>
    <dgm:cxn modelId="{FD861514-802E-4E92-8C91-03395322CC23}" type="presParOf" srcId="{4B1043FD-D8AD-45B3-B8F8-94593542FC2D}" destId="{1881BE1E-934B-43DF-8360-E407742688D5}" srcOrd="5" destOrd="0" presId="urn:microsoft.com/office/officeart/2005/8/layout/hChevron3"/>
    <dgm:cxn modelId="{D8475EA5-7152-4007-9858-763382398045}" type="presParOf" srcId="{4B1043FD-D8AD-45B3-B8F8-94593542FC2D}" destId="{2A699E96-BD76-4716-80DA-3757E59AA215}" srcOrd="6" destOrd="0" presId="urn:microsoft.com/office/officeart/2005/8/layout/hChevron3"/>
    <dgm:cxn modelId="{DB67DB2D-0CA7-48D3-8DD4-0622C53FBB00}" type="presParOf" srcId="{4B1043FD-D8AD-45B3-B8F8-94593542FC2D}" destId="{A7035B35-2167-4A5E-8007-7D22A1BBE173}" srcOrd="7" destOrd="0" presId="urn:microsoft.com/office/officeart/2005/8/layout/hChevron3"/>
    <dgm:cxn modelId="{FB7147C8-C71B-4CD8-B70E-6CF85F8F5CBB}"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593E48-034E-4336-960E-B6DDBEA7B9F9}" type="doc">
      <dgm:prSet loTypeId="urn:microsoft.com/office/officeart/2005/8/layout/hProcess9#1" loCatId="process" qsTypeId="urn:microsoft.com/office/officeart/2005/8/quickstyle/simple3#1" qsCatId="simple" csTypeId="urn:microsoft.com/office/officeart/2005/8/colors/colorful2#1" csCatId="colorful" phldr="1"/>
      <dgm:spPr/>
    </dgm:pt>
    <dgm:pt modelId="{62EE8DC5-D99A-4C4C-833B-5D3479BEADC8}">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公司商业</a:t>
          </a:r>
          <a:endParaRPr lang="en-US" altLang="zh-CN" sz="1400" b="1" cap="none" spc="0" dirty="0">
            <a:ln w="18415" cmpd="sng">
              <a:prstDash val="solid"/>
            </a:ln>
            <a:effectLst>
              <a:outerShdw blurRad="38100" dist="38100" dir="2700000" algn="tl">
                <a:srgbClr val="000000">
                  <a:alpha val="43137"/>
                </a:srgbClr>
              </a:outerShdw>
            </a:effectLst>
          </a:endParaRPr>
        </a:p>
        <a:p>
          <a:r>
            <a:rPr lang="zh-CN" altLang="en-US" sz="1400" b="1" cap="none" spc="0" dirty="0">
              <a:ln w="18415" cmpd="sng">
                <a:prstDash val="solid"/>
              </a:ln>
              <a:effectLst>
                <a:outerShdw blurRad="38100" dist="38100" dir="2700000" algn="tl">
                  <a:srgbClr val="000000">
                    <a:alpha val="43137"/>
                  </a:srgbClr>
                </a:outerShdw>
              </a:effectLst>
            </a:rPr>
            <a:t>目标</a:t>
          </a:r>
        </a:p>
      </dgm:t>
    </dgm:pt>
    <dgm:pt modelId="{D2B82392-A3E5-4012-AF6F-2A7290746620}" type="parTrans" cxnId="{0535601D-228C-4BBD-9D32-3FE4CCB9B258}">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4EFCB409-0502-4A1F-AD18-2EA580E5789E}" type="sibTrans" cxnId="{0535601D-228C-4BBD-9D32-3FE4CCB9B258}">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0598ABEB-8009-48A4-8B57-7E572FDA0760}">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研发商业</a:t>
          </a:r>
          <a:endParaRPr lang="en-US" altLang="zh-CN" sz="1400" b="1" cap="none" spc="0" dirty="0">
            <a:ln w="18415" cmpd="sng">
              <a:prstDash val="solid"/>
            </a:ln>
            <a:effectLst>
              <a:outerShdw blurRad="38100" dist="38100" dir="2700000" algn="tl">
                <a:srgbClr val="000000">
                  <a:alpha val="43137"/>
                </a:srgbClr>
              </a:outerShdw>
            </a:effectLst>
          </a:endParaRPr>
        </a:p>
        <a:p>
          <a:r>
            <a:rPr lang="zh-CN" altLang="en-US" sz="1400" b="1" cap="none" spc="0" dirty="0">
              <a:ln w="18415" cmpd="sng">
                <a:prstDash val="solid"/>
              </a:ln>
              <a:effectLst>
                <a:outerShdw blurRad="38100" dist="38100" dir="2700000" algn="tl">
                  <a:srgbClr val="000000">
                    <a:alpha val="43137"/>
                  </a:srgbClr>
                </a:outerShdw>
              </a:effectLst>
            </a:rPr>
            <a:t>目标</a:t>
          </a:r>
        </a:p>
      </dgm:t>
    </dgm:pt>
    <dgm:pt modelId="{8C24ECA5-F97E-4DF2-843E-09277F2811A5}" type="parTrans" cxnId="{2DF1F860-4678-4C1C-9741-9E42919A1F08}">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65BF9A05-69FD-4BD6-9EE7-0D139F8730D5}" type="sibTrans" cxnId="{2DF1F860-4678-4C1C-9741-9E42919A1F08}">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C160F210-B4BE-4771-96F9-A30EA1747EED}">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分析研发商业目标影响因素</a:t>
          </a:r>
        </a:p>
      </dgm:t>
    </dgm:pt>
    <dgm:pt modelId="{B34AF5B1-38F8-4D89-ACF5-63D317BC51C8}" type="parTrans" cxnId="{53B32F75-F471-4E83-9F7A-2BA39932E742}">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EAADA983-C52A-4176-9238-E47E7D75E25D}" type="sibTrans" cxnId="{53B32F75-F471-4E83-9F7A-2BA39932E742}">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C814892D-97F4-441F-A834-EF43AA968815}">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历史项目度量项分析</a:t>
          </a:r>
        </a:p>
      </dgm:t>
    </dgm:pt>
    <dgm:pt modelId="{AE2F7FC9-28FE-48AF-BDCB-E6D96D9492DA}" type="parTrans" cxnId="{E47CE245-ACA9-4802-8C2A-475D39D9554D}">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2835C6A6-8AE5-4422-ABB4-C293A051ECB7}" type="sibTrans" cxnId="{E47CE245-ACA9-4802-8C2A-475D39D9554D}">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75F74529-5967-4C5E-946E-8F092F35446A}">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分析选定强相关因素</a:t>
          </a:r>
        </a:p>
      </dgm:t>
    </dgm:pt>
    <dgm:pt modelId="{59BD4E86-340B-49BF-A21C-332405DDF898}" type="parTrans" cxnId="{C9FC1E43-8889-4DB1-81BE-010481EA0F31}">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5988D417-9178-4038-8CC0-8D7950960BC8}" type="sibTrans" cxnId="{C9FC1E43-8889-4DB1-81BE-010481EA0F31}">
      <dgm:prSet custT="1"/>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32DD250E-2536-4BEB-80B6-D1C340C7C682}">
      <dgm:prSet phldrT="[文本]" custT="1"/>
      <dgm:spPr/>
      <dgm:t>
        <a:bodyPr/>
        <a:lstStyle/>
        <a:p>
          <a:r>
            <a:rPr lang="zh-CN" altLang="en-US" sz="1400" b="1" cap="none" spc="0" dirty="0">
              <a:ln w="18415" cmpd="sng">
                <a:prstDash val="solid"/>
              </a:ln>
              <a:effectLst>
                <a:outerShdw blurRad="38100" dist="38100" dir="2700000" algn="tl">
                  <a:srgbClr val="000000">
                    <a:alpha val="43137"/>
                  </a:srgbClr>
                </a:outerShdw>
              </a:effectLst>
            </a:rPr>
            <a:t>选定过程或子过程</a:t>
          </a:r>
        </a:p>
      </dgm:t>
    </dgm:pt>
    <dgm:pt modelId="{F6742DD3-C3D2-45DE-A2A5-18F94CE90B60}" type="parTrans" cxnId="{095EDE22-3D56-4AC8-9B72-7D42437FF606}">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D090BCD2-09CB-4EAE-A357-2DEE31EAE4A6}" type="sibTrans" cxnId="{095EDE22-3D56-4AC8-9B72-7D42437FF606}">
      <dgm:prSet/>
      <dgm:spPr/>
      <dgm:t>
        <a:bodyPr/>
        <a:lstStyle/>
        <a:p>
          <a:endParaRPr lang="zh-CN" altLang="en-US" sz="1400" b="1" cap="none" spc="0">
            <a:ln w="18415" cmpd="sng">
              <a:solidFill>
                <a:srgbClr val="FFFFFF"/>
              </a:solidFill>
              <a:prstDash val="solid"/>
            </a:ln>
            <a:solidFill>
              <a:srgbClr val="FFFFFF"/>
            </a:solidFill>
            <a:effectLst>
              <a:outerShdw blurRad="38100" dist="38100" dir="2700000" algn="tl">
                <a:srgbClr val="000000">
                  <a:alpha val="43137"/>
                </a:srgbClr>
              </a:outerShdw>
            </a:effectLst>
          </a:endParaRPr>
        </a:p>
      </dgm:t>
    </dgm:pt>
    <dgm:pt modelId="{07B2D4C5-F885-43CE-A09D-BF3FF7638152}" type="pres">
      <dgm:prSet presAssocID="{2C593E48-034E-4336-960E-B6DDBEA7B9F9}" presName="CompostProcess" presStyleCnt="0">
        <dgm:presLayoutVars>
          <dgm:dir/>
          <dgm:resizeHandles val="exact"/>
        </dgm:presLayoutVars>
      </dgm:prSet>
      <dgm:spPr/>
    </dgm:pt>
    <dgm:pt modelId="{DA9EF737-7303-4E60-89D1-01385B5D2DCA}" type="pres">
      <dgm:prSet presAssocID="{2C593E48-034E-4336-960E-B6DDBEA7B9F9}" presName="arrow" presStyleLbl="bgShp" presStyleIdx="0" presStyleCnt="1" custLinFactNeighborY="-3422"/>
      <dgm:spPr>
        <a:gradFill flip="none" rotWithShape="1">
          <a:gsLst>
            <a:gs pos="0">
              <a:schemeClr val="accent2">
                <a:lumMod val="7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dgm:spPr>
    </dgm:pt>
    <dgm:pt modelId="{E86E95B3-7EA3-4CDD-A44A-EE9067795DDC}" type="pres">
      <dgm:prSet presAssocID="{2C593E48-034E-4336-960E-B6DDBEA7B9F9}" presName="linearProcess" presStyleCnt="0"/>
      <dgm:spPr/>
    </dgm:pt>
    <dgm:pt modelId="{0E474BE4-12D9-4FD5-B01E-1B8149C19484}" type="pres">
      <dgm:prSet presAssocID="{62EE8DC5-D99A-4C4C-833B-5D3479BEADC8}" presName="textNode" presStyleLbl="node1" presStyleIdx="0" presStyleCnt="6">
        <dgm:presLayoutVars>
          <dgm:bulletEnabled val="1"/>
        </dgm:presLayoutVars>
      </dgm:prSet>
      <dgm:spPr/>
      <dgm:t>
        <a:bodyPr/>
        <a:lstStyle/>
        <a:p>
          <a:endParaRPr lang="zh-CN" altLang="en-US"/>
        </a:p>
      </dgm:t>
    </dgm:pt>
    <dgm:pt modelId="{6C1E3994-C31B-4934-8BAA-6726A1378CBA}" type="pres">
      <dgm:prSet presAssocID="{4EFCB409-0502-4A1F-AD18-2EA580E5789E}" presName="sibTrans" presStyleCnt="0"/>
      <dgm:spPr/>
    </dgm:pt>
    <dgm:pt modelId="{1BB785A9-22F5-4950-AE06-6F5A0EF14B4C}" type="pres">
      <dgm:prSet presAssocID="{0598ABEB-8009-48A4-8B57-7E572FDA0760}" presName="textNode" presStyleLbl="node1" presStyleIdx="1" presStyleCnt="6">
        <dgm:presLayoutVars>
          <dgm:bulletEnabled val="1"/>
        </dgm:presLayoutVars>
      </dgm:prSet>
      <dgm:spPr/>
      <dgm:t>
        <a:bodyPr/>
        <a:lstStyle/>
        <a:p>
          <a:endParaRPr lang="zh-CN" altLang="en-US"/>
        </a:p>
      </dgm:t>
    </dgm:pt>
    <dgm:pt modelId="{7D46626E-F12A-46B7-9972-123E6AB6EF74}" type="pres">
      <dgm:prSet presAssocID="{65BF9A05-69FD-4BD6-9EE7-0D139F8730D5}" presName="sibTrans" presStyleCnt="0"/>
      <dgm:spPr/>
    </dgm:pt>
    <dgm:pt modelId="{68B55B93-AE6D-47DA-B0E1-06A5EA96DE92}" type="pres">
      <dgm:prSet presAssocID="{C160F210-B4BE-4771-96F9-A30EA1747EED}" presName="textNode" presStyleLbl="node1" presStyleIdx="2" presStyleCnt="6">
        <dgm:presLayoutVars>
          <dgm:bulletEnabled val="1"/>
        </dgm:presLayoutVars>
      </dgm:prSet>
      <dgm:spPr/>
      <dgm:t>
        <a:bodyPr/>
        <a:lstStyle/>
        <a:p>
          <a:endParaRPr lang="zh-CN" altLang="en-US"/>
        </a:p>
      </dgm:t>
    </dgm:pt>
    <dgm:pt modelId="{A1C24259-15CF-438B-A347-58BDE23F1162}" type="pres">
      <dgm:prSet presAssocID="{EAADA983-C52A-4176-9238-E47E7D75E25D}" presName="sibTrans" presStyleCnt="0"/>
      <dgm:spPr/>
    </dgm:pt>
    <dgm:pt modelId="{FD5EF7E1-7A4B-4649-9D41-8F2C199D0B5C}" type="pres">
      <dgm:prSet presAssocID="{C814892D-97F4-441F-A834-EF43AA968815}" presName="textNode" presStyleLbl="node1" presStyleIdx="3" presStyleCnt="6">
        <dgm:presLayoutVars>
          <dgm:bulletEnabled val="1"/>
        </dgm:presLayoutVars>
      </dgm:prSet>
      <dgm:spPr/>
      <dgm:t>
        <a:bodyPr/>
        <a:lstStyle/>
        <a:p>
          <a:endParaRPr lang="zh-CN" altLang="en-US"/>
        </a:p>
      </dgm:t>
    </dgm:pt>
    <dgm:pt modelId="{C1B2DEF9-F514-4C61-885E-92EB888ADCEC}" type="pres">
      <dgm:prSet presAssocID="{2835C6A6-8AE5-4422-ABB4-C293A051ECB7}" presName="sibTrans" presStyleCnt="0"/>
      <dgm:spPr/>
    </dgm:pt>
    <dgm:pt modelId="{31820EF5-3906-4AD7-9F70-2630E2CC3B26}" type="pres">
      <dgm:prSet presAssocID="{75F74529-5967-4C5E-946E-8F092F35446A}" presName="textNode" presStyleLbl="node1" presStyleIdx="4" presStyleCnt="6">
        <dgm:presLayoutVars>
          <dgm:bulletEnabled val="1"/>
        </dgm:presLayoutVars>
      </dgm:prSet>
      <dgm:spPr/>
      <dgm:t>
        <a:bodyPr/>
        <a:lstStyle/>
        <a:p>
          <a:endParaRPr lang="zh-CN" altLang="en-US"/>
        </a:p>
      </dgm:t>
    </dgm:pt>
    <dgm:pt modelId="{D4CBC44B-B6B4-4C3F-ACBF-A015F11D63E5}" type="pres">
      <dgm:prSet presAssocID="{5988D417-9178-4038-8CC0-8D7950960BC8}" presName="sibTrans" presStyleCnt="0"/>
      <dgm:spPr/>
    </dgm:pt>
    <dgm:pt modelId="{F9B0059A-ECDB-4EBA-A140-225F6B798E32}" type="pres">
      <dgm:prSet presAssocID="{32DD250E-2536-4BEB-80B6-D1C340C7C682}" presName="textNode" presStyleLbl="node1" presStyleIdx="5" presStyleCnt="6">
        <dgm:presLayoutVars>
          <dgm:bulletEnabled val="1"/>
        </dgm:presLayoutVars>
      </dgm:prSet>
      <dgm:spPr/>
      <dgm:t>
        <a:bodyPr/>
        <a:lstStyle/>
        <a:p>
          <a:endParaRPr lang="zh-CN" altLang="en-US"/>
        </a:p>
      </dgm:t>
    </dgm:pt>
  </dgm:ptLst>
  <dgm:cxnLst>
    <dgm:cxn modelId="{FF25517D-4D18-4913-8C86-8D44CC7D782F}" type="presOf" srcId="{C160F210-B4BE-4771-96F9-A30EA1747EED}" destId="{68B55B93-AE6D-47DA-B0E1-06A5EA96DE92}" srcOrd="0" destOrd="0" presId="urn:microsoft.com/office/officeart/2005/8/layout/hProcess9#1"/>
    <dgm:cxn modelId="{F1342903-E085-4385-A3D9-CEF5D1A6CBD0}" type="presOf" srcId="{75F74529-5967-4C5E-946E-8F092F35446A}" destId="{31820EF5-3906-4AD7-9F70-2630E2CC3B26}" srcOrd="0" destOrd="0" presId="urn:microsoft.com/office/officeart/2005/8/layout/hProcess9#1"/>
    <dgm:cxn modelId="{9B9238D9-E76C-478E-B4CB-6F28243E7B3B}" type="presOf" srcId="{62EE8DC5-D99A-4C4C-833B-5D3479BEADC8}" destId="{0E474BE4-12D9-4FD5-B01E-1B8149C19484}" srcOrd="0" destOrd="0" presId="urn:microsoft.com/office/officeart/2005/8/layout/hProcess9#1"/>
    <dgm:cxn modelId="{D282A320-A1C2-4C0B-A4CC-B03FD474216A}" type="presOf" srcId="{2C593E48-034E-4336-960E-B6DDBEA7B9F9}" destId="{07B2D4C5-F885-43CE-A09D-BF3FF7638152}" srcOrd="0" destOrd="0" presId="urn:microsoft.com/office/officeart/2005/8/layout/hProcess9#1"/>
    <dgm:cxn modelId="{C9FC1E43-8889-4DB1-81BE-010481EA0F31}" srcId="{2C593E48-034E-4336-960E-B6DDBEA7B9F9}" destId="{75F74529-5967-4C5E-946E-8F092F35446A}" srcOrd="4" destOrd="0" parTransId="{59BD4E86-340B-49BF-A21C-332405DDF898}" sibTransId="{5988D417-9178-4038-8CC0-8D7950960BC8}"/>
    <dgm:cxn modelId="{0535601D-228C-4BBD-9D32-3FE4CCB9B258}" srcId="{2C593E48-034E-4336-960E-B6DDBEA7B9F9}" destId="{62EE8DC5-D99A-4C4C-833B-5D3479BEADC8}" srcOrd="0" destOrd="0" parTransId="{D2B82392-A3E5-4012-AF6F-2A7290746620}" sibTransId="{4EFCB409-0502-4A1F-AD18-2EA580E5789E}"/>
    <dgm:cxn modelId="{E47CE245-ACA9-4802-8C2A-475D39D9554D}" srcId="{2C593E48-034E-4336-960E-B6DDBEA7B9F9}" destId="{C814892D-97F4-441F-A834-EF43AA968815}" srcOrd="3" destOrd="0" parTransId="{AE2F7FC9-28FE-48AF-BDCB-E6D96D9492DA}" sibTransId="{2835C6A6-8AE5-4422-ABB4-C293A051ECB7}"/>
    <dgm:cxn modelId="{AB61FB50-B7FC-473D-B8C1-8EB45E12646F}" type="presOf" srcId="{0598ABEB-8009-48A4-8B57-7E572FDA0760}" destId="{1BB785A9-22F5-4950-AE06-6F5A0EF14B4C}" srcOrd="0" destOrd="0" presId="urn:microsoft.com/office/officeart/2005/8/layout/hProcess9#1"/>
    <dgm:cxn modelId="{095EDE22-3D56-4AC8-9B72-7D42437FF606}" srcId="{2C593E48-034E-4336-960E-B6DDBEA7B9F9}" destId="{32DD250E-2536-4BEB-80B6-D1C340C7C682}" srcOrd="5" destOrd="0" parTransId="{F6742DD3-C3D2-45DE-A2A5-18F94CE90B60}" sibTransId="{D090BCD2-09CB-4EAE-A357-2DEE31EAE4A6}"/>
    <dgm:cxn modelId="{4422932A-6EA5-4210-9AC7-5B74ADAE0C9A}" type="presOf" srcId="{32DD250E-2536-4BEB-80B6-D1C340C7C682}" destId="{F9B0059A-ECDB-4EBA-A140-225F6B798E32}" srcOrd="0" destOrd="0" presId="urn:microsoft.com/office/officeart/2005/8/layout/hProcess9#1"/>
    <dgm:cxn modelId="{2DF1F860-4678-4C1C-9741-9E42919A1F08}" srcId="{2C593E48-034E-4336-960E-B6DDBEA7B9F9}" destId="{0598ABEB-8009-48A4-8B57-7E572FDA0760}" srcOrd="1" destOrd="0" parTransId="{8C24ECA5-F97E-4DF2-843E-09277F2811A5}" sibTransId="{65BF9A05-69FD-4BD6-9EE7-0D139F8730D5}"/>
    <dgm:cxn modelId="{53B32F75-F471-4E83-9F7A-2BA39932E742}" srcId="{2C593E48-034E-4336-960E-B6DDBEA7B9F9}" destId="{C160F210-B4BE-4771-96F9-A30EA1747EED}" srcOrd="2" destOrd="0" parTransId="{B34AF5B1-38F8-4D89-ACF5-63D317BC51C8}" sibTransId="{EAADA983-C52A-4176-9238-E47E7D75E25D}"/>
    <dgm:cxn modelId="{66931709-23FF-43F9-BAFF-0D0BA6F14CD8}" type="presOf" srcId="{C814892D-97F4-441F-A834-EF43AA968815}" destId="{FD5EF7E1-7A4B-4649-9D41-8F2C199D0B5C}" srcOrd="0" destOrd="0" presId="urn:microsoft.com/office/officeart/2005/8/layout/hProcess9#1"/>
    <dgm:cxn modelId="{014BBC4F-3432-42DE-B199-C11A856E0F22}" type="presParOf" srcId="{07B2D4C5-F885-43CE-A09D-BF3FF7638152}" destId="{DA9EF737-7303-4E60-89D1-01385B5D2DCA}" srcOrd="0" destOrd="0" presId="urn:microsoft.com/office/officeart/2005/8/layout/hProcess9#1"/>
    <dgm:cxn modelId="{A5A12701-F328-4419-B3AA-30F2AC005BB9}" type="presParOf" srcId="{07B2D4C5-F885-43CE-A09D-BF3FF7638152}" destId="{E86E95B3-7EA3-4CDD-A44A-EE9067795DDC}" srcOrd="1" destOrd="0" presId="urn:microsoft.com/office/officeart/2005/8/layout/hProcess9#1"/>
    <dgm:cxn modelId="{BA21FE1E-A528-43AF-8A02-F124BDE26230}" type="presParOf" srcId="{E86E95B3-7EA3-4CDD-A44A-EE9067795DDC}" destId="{0E474BE4-12D9-4FD5-B01E-1B8149C19484}" srcOrd="0" destOrd="0" presId="urn:microsoft.com/office/officeart/2005/8/layout/hProcess9#1"/>
    <dgm:cxn modelId="{ACB358E1-544A-4EFC-AA67-DB84388BD7A1}" type="presParOf" srcId="{E86E95B3-7EA3-4CDD-A44A-EE9067795DDC}" destId="{6C1E3994-C31B-4934-8BAA-6726A1378CBA}" srcOrd="1" destOrd="0" presId="urn:microsoft.com/office/officeart/2005/8/layout/hProcess9#1"/>
    <dgm:cxn modelId="{0BF37633-8BB5-4EF1-BD59-61671308167A}" type="presParOf" srcId="{E86E95B3-7EA3-4CDD-A44A-EE9067795DDC}" destId="{1BB785A9-22F5-4950-AE06-6F5A0EF14B4C}" srcOrd="2" destOrd="0" presId="urn:microsoft.com/office/officeart/2005/8/layout/hProcess9#1"/>
    <dgm:cxn modelId="{4A19D312-00DA-4E04-B8AD-6F9AC002D541}" type="presParOf" srcId="{E86E95B3-7EA3-4CDD-A44A-EE9067795DDC}" destId="{7D46626E-F12A-46B7-9972-123E6AB6EF74}" srcOrd="3" destOrd="0" presId="urn:microsoft.com/office/officeart/2005/8/layout/hProcess9#1"/>
    <dgm:cxn modelId="{A2A6D035-D2CF-4D85-8EAD-551FADD4167C}" type="presParOf" srcId="{E86E95B3-7EA3-4CDD-A44A-EE9067795DDC}" destId="{68B55B93-AE6D-47DA-B0E1-06A5EA96DE92}" srcOrd="4" destOrd="0" presId="urn:microsoft.com/office/officeart/2005/8/layout/hProcess9#1"/>
    <dgm:cxn modelId="{1D52B4CE-46BE-4440-A1D1-5D957DA9186C}" type="presParOf" srcId="{E86E95B3-7EA3-4CDD-A44A-EE9067795DDC}" destId="{A1C24259-15CF-438B-A347-58BDE23F1162}" srcOrd="5" destOrd="0" presId="urn:microsoft.com/office/officeart/2005/8/layout/hProcess9#1"/>
    <dgm:cxn modelId="{1BCAD704-9143-4FBF-BACD-23BE0921FB7C}" type="presParOf" srcId="{E86E95B3-7EA3-4CDD-A44A-EE9067795DDC}" destId="{FD5EF7E1-7A4B-4649-9D41-8F2C199D0B5C}" srcOrd="6" destOrd="0" presId="urn:microsoft.com/office/officeart/2005/8/layout/hProcess9#1"/>
    <dgm:cxn modelId="{D49C9446-9261-4377-B6E6-16E74D68AACB}" type="presParOf" srcId="{E86E95B3-7EA3-4CDD-A44A-EE9067795DDC}" destId="{C1B2DEF9-F514-4C61-885E-92EB888ADCEC}" srcOrd="7" destOrd="0" presId="urn:microsoft.com/office/officeart/2005/8/layout/hProcess9#1"/>
    <dgm:cxn modelId="{13EE77DB-9A8A-47D4-9D6C-3F5A040B955C}" type="presParOf" srcId="{E86E95B3-7EA3-4CDD-A44A-EE9067795DDC}" destId="{31820EF5-3906-4AD7-9F70-2630E2CC3B26}" srcOrd="8" destOrd="0" presId="urn:microsoft.com/office/officeart/2005/8/layout/hProcess9#1"/>
    <dgm:cxn modelId="{F7AA51BB-B227-4587-B4B4-7D908AE1ABAD}" type="presParOf" srcId="{E86E95B3-7EA3-4CDD-A44A-EE9067795DDC}" destId="{D4CBC44B-B6B4-4C3F-ACBF-A015F11D63E5}" srcOrd="9" destOrd="0" presId="urn:microsoft.com/office/officeart/2005/8/layout/hProcess9#1"/>
    <dgm:cxn modelId="{69223A90-B851-4681-A06E-EB5E1B7C886F}" type="presParOf" srcId="{E86E95B3-7EA3-4CDD-A44A-EE9067795DDC}" destId="{F9B0059A-ECDB-4EBA-A140-225F6B798E32}" srcOrd="10" destOrd="0" presId="urn:microsoft.com/office/officeart/2005/8/layout/hProcess9#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DB6E0A-AF07-41CE-B6B2-02FADB61D45E}" type="doc">
      <dgm:prSet loTypeId="urn:microsoft.com/office/officeart/2005/8/layout/hChevron3" loCatId="process" qsTypeId="urn:microsoft.com/office/officeart/2005/8/quickstyle/simple1#6" qsCatId="simple" csTypeId="urn:microsoft.com/office/officeart/2005/8/colors/accent2_2#7" csCatId="accent2" phldr="1"/>
      <dgm:spPr/>
      <dgm:t>
        <a:bodyPr/>
        <a:lstStyle/>
        <a:p>
          <a:endParaRPr lang="zh-CN" altLang="en-US"/>
        </a:p>
      </dgm:t>
    </dgm:pt>
    <dgm:pt modelId="{C82A237C-155C-4B2F-A796-7C1AC0DD1AF8}">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26D4BB10-3019-4932-98CB-7595C6BFBFCD}" type="par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A133D350-BC07-4ED9-808D-00DC58372BEE}" type="sibTrans" cxnId="{E91551BA-55E0-4707-8CC0-CA2880F96CED}">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F9D0B8C-17B9-45A1-A55D-925C80A831FA}">
      <dgm:prSet phldrT="[文本]" custT="1"/>
      <dgm:spPr/>
      <dgm:t>
        <a:bodyPr/>
        <a:lstStyle/>
        <a:p>
          <a:r>
            <a:rPr lang="en-US" altLang="zh-CN" sz="1600" b="1" cap="none" spc="0" dirty="0">
              <a:ln w="18415" cmpd="sng">
                <a:prstDash val="solid"/>
              </a:ln>
              <a:solidFill>
                <a:srgbClr val="C00000"/>
              </a:solidFill>
              <a:effectLst>
                <a:outerShdw blurRad="63500" dir="3600000" algn="tl" rotWithShape="0">
                  <a:srgbClr val="000000">
                    <a:alpha val="70000"/>
                  </a:srgbClr>
                </a:outerShdw>
              </a:effectLst>
            </a:rPr>
            <a:t>SP1.2</a:t>
          </a:r>
          <a:endParaRPr lang="zh-CN" altLang="en-US" sz="1600" b="1" cap="none" spc="0" dirty="0">
            <a:ln w="18415" cmpd="sng">
              <a:prstDash val="solid"/>
            </a:ln>
            <a:solidFill>
              <a:srgbClr val="C00000"/>
            </a:solidFill>
            <a:effectLst>
              <a:outerShdw blurRad="63500" dir="3600000" algn="tl" rotWithShape="0">
                <a:srgbClr val="000000">
                  <a:alpha val="70000"/>
                </a:srgbClr>
              </a:outerShdw>
            </a:effectLst>
          </a:endParaRPr>
        </a:p>
      </dgm:t>
    </dgm:pt>
    <dgm:pt modelId="{672C45AE-8385-47C9-B09E-6482C8D52B02}" type="par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F0D0CDF5-8453-4609-AF5D-CA83A27085D8}" type="sibTrans" cxnId="{A9708252-A0CF-420F-95CE-F6320EE0CB64}">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58D3E6E9-5E1D-44E2-AF32-AA49E0F95FCA}">
      <dgm:prSet phldrT="[文本]" custT="1"/>
      <dgm:spPr/>
      <dgm:t>
        <a:bodyPr/>
        <a:lstStyle/>
        <a:p>
          <a:r>
            <a:rPr lang="en-US" altLang="zh-CN" sz="1600" b="1"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3E7F870F-B3A6-4722-9ED1-BCFBCDE72921}" type="par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09BFFAA6-3C2B-4475-87A9-6D21158C9B52}" type="sibTrans" cxnId="{65FE8195-1D4D-4737-8F41-6A93466F5E0F}">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1BE92019-24BF-4D68-9FDE-803D49C27E58}">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762A0A44-1731-4970-A265-397E1BC0B552}" type="par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9FD1B591-976E-4214-843A-F7AD5A589B72}" type="sibTrans" cxnId="{89FDA7F2-72C0-45A0-B834-398A00060CBA}">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CA414D1C-B622-4437-9BB4-D1A16278A284}">
      <dgm:prSet phldrT="[文本]" custT="1"/>
      <dgm:spPr/>
      <dgm:t>
        <a:bodyPr/>
        <a:lstStyle/>
        <a:p>
          <a:r>
            <a:rPr lang="en-US" altLang="zh-CN" sz="1600" b="1"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cap="none" spc="0" dirty="0">
            <a:ln w="18415" cmpd="sng">
              <a:prstDash val="solid"/>
            </a:ln>
            <a:solidFill>
              <a:schemeClr val="bg1"/>
            </a:solidFill>
            <a:effectLst>
              <a:outerShdw blurRad="63500" dir="3600000" algn="tl" rotWithShape="0">
                <a:srgbClr val="000000">
                  <a:alpha val="70000"/>
                </a:srgbClr>
              </a:outerShdw>
            </a:effectLst>
          </a:endParaRPr>
        </a:p>
      </dgm:t>
    </dgm:pt>
    <dgm:pt modelId="{ACF776BB-542D-45D3-8257-2DA4B379A8FF}" type="par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22EB643D-57A5-44E7-A6D3-ED4DF45323DA}" type="sibTrans" cxnId="{D3B0F3B0-430E-4CA7-9C2A-ED9F50FB706E}">
      <dgm:prSet/>
      <dgm:spPr/>
      <dgm:t>
        <a:bodyPr/>
        <a:lstStyle/>
        <a:p>
          <a:endParaRPr lang="zh-CN" altLang="en-US" sz="1600" b="1" cap="none" spc="0">
            <a:ln w="18415" cmpd="sng">
              <a:solidFill>
                <a:srgbClr val="FFFFFF"/>
              </a:solidFill>
              <a:prstDash val="solid"/>
            </a:ln>
            <a:solidFill>
              <a:schemeClr val="bg1"/>
            </a:solidFill>
            <a:effectLst>
              <a:outerShdw blurRad="63500" dir="3600000" algn="tl" rotWithShape="0">
                <a:srgbClr val="000000">
                  <a:alpha val="70000"/>
                </a:srgbClr>
              </a:outerShdw>
            </a:effectLst>
          </a:endParaRPr>
        </a:p>
      </dgm:t>
    </dgm:pt>
    <dgm:pt modelId="{4B1043FD-D8AD-45B3-B8F8-94593542FC2D}" type="pres">
      <dgm:prSet presAssocID="{69DB6E0A-AF07-41CE-B6B2-02FADB61D45E}" presName="Name0" presStyleCnt="0">
        <dgm:presLayoutVars>
          <dgm:dir/>
          <dgm:resizeHandles val="exact"/>
        </dgm:presLayoutVars>
      </dgm:prSet>
      <dgm:spPr/>
      <dgm:t>
        <a:bodyPr/>
        <a:lstStyle/>
        <a:p>
          <a:endParaRPr lang="zh-CN" altLang="en-US"/>
        </a:p>
      </dgm:t>
    </dgm:pt>
    <dgm:pt modelId="{60D9F768-98DF-4B38-A4F3-89323E9BC574}" type="pres">
      <dgm:prSet presAssocID="{C82A237C-155C-4B2F-A796-7C1AC0DD1AF8}" presName="parTxOnly" presStyleLbl="node1" presStyleIdx="0" presStyleCnt="5">
        <dgm:presLayoutVars>
          <dgm:bulletEnabled val="1"/>
        </dgm:presLayoutVars>
      </dgm:prSet>
      <dgm:spPr/>
      <dgm:t>
        <a:bodyPr/>
        <a:lstStyle/>
        <a:p>
          <a:endParaRPr lang="zh-CN" altLang="en-US"/>
        </a:p>
      </dgm:t>
    </dgm:pt>
    <dgm:pt modelId="{8937BC0B-1E8E-4D9B-BF1B-DDFBD1AE2062}" type="pres">
      <dgm:prSet presAssocID="{A133D350-BC07-4ED9-808D-00DC58372BEE}" presName="parSpace" presStyleCnt="0"/>
      <dgm:spPr/>
    </dgm:pt>
    <dgm:pt modelId="{8B487464-A351-4B16-972D-154407BAAFFD}" type="pres">
      <dgm:prSet presAssocID="{5F9D0B8C-17B9-45A1-A55D-925C80A831FA}" presName="parTxOnly" presStyleLbl="node1" presStyleIdx="1" presStyleCnt="5">
        <dgm:presLayoutVars>
          <dgm:bulletEnabled val="1"/>
        </dgm:presLayoutVars>
      </dgm:prSet>
      <dgm:spPr/>
      <dgm:t>
        <a:bodyPr/>
        <a:lstStyle/>
        <a:p>
          <a:endParaRPr lang="zh-CN" altLang="en-US"/>
        </a:p>
      </dgm:t>
    </dgm:pt>
    <dgm:pt modelId="{97D83271-6A50-4CE5-953C-506E4E852A69}" type="pres">
      <dgm:prSet presAssocID="{F0D0CDF5-8453-4609-AF5D-CA83A27085D8}" presName="parSpace" presStyleCnt="0"/>
      <dgm:spPr/>
    </dgm:pt>
    <dgm:pt modelId="{C689B8C9-DB9E-4B91-BD2F-803FB77F5900}" type="pres">
      <dgm:prSet presAssocID="{58D3E6E9-5E1D-44E2-AF32-AA49E0F95FCA}" presName="parTxOnly" presStyleLbl="node1" presStyleIdx="2" presStyleCnt="5">
        <dgm:presLayoutVars>
          <dgm:bulletEnabled val="1"/>
        </dgm:presLayoutVars>
      </dgm:prSet>
      <dgm:spPr/>
      <dgm:t>
        <a:bodyPr/>
        <a:lstStyle/>
        <a:p>
          <a:endParaRPr lang="zh-CN" altLang="en-US"/>
        </a:p>
      </dgm:t>
    </dgm:pt>
    <dgm:pt modelId="{1881BE1E-934B-43DF-8360-E407742688D5}" type="pres">
      <dgm:prSet presAssocID="{09BFFAA6-3C2B-4475-87A9-6D21158C9B52}" presName="parSpace" presStyleCnt="0"/>
      <dgm:spPr/>
    </dgm:pt>
    <dgm:pt modelId="{2A699E96-BD76-4716-80DA-3757E59AA215}" type="pres">
      <dgm:prSet presAssocID="{1BE92019-24BF-4D68-9FDE-803D49C27E58}" presName="parTxOnly" presStyleLbl="node1" presStyleIdx="3" presStyleCnt="5">
        <dgm:presLayoutVars>
          <dgm:bulletEnabled val="1"/>
        </dgm:presLayoutVars>
      </dgm:prSet>
      <dgm:spPr/>
      <dgm:t>
        <a:bodyPr/>
        <a:lstStyle/>
        <a:p>
          <a:endParaRPr lang="zh-CN" altLang="en-US"/>
        </a:p>
      </dgm:t>
    </dgm:pt>
    <dgm:pt modelId="{A7035B35-2167-4A5E-8007-7D22A1BBE173}" type="pres">
      <dgm:prSet presAssocID="{9FD1B591-976E-4214-843A-F7AD5A589B72}" presName="parSpace" presStyleCnt="0"/>
      <dgm:spPr/>
    </dgm:pt>
    <dgm:pt modelId="{48393460-9878-46D3-97C4-27E868F3B7B3}" type="pres">
      <dgm:prSet presAssocID="{CA414D1C-B622-4437-9BB4-D1A16278A284}" presName="parTxOnly" presStyleLbl="node1" presStyleIdx="4" presStyleCnt="5" custLinFactX="290216" custLinFactY="-800000" custLinFactNeighborX="300000" custLinFactNeighborY="-900000">
        <dgm:presLayoutVars>
          <dgm:bulletEnabled val="1"/>
        </dgm:presLayoutVars>
      </dgm:prSet>
      <dgm:spPr/>
      <dgm:t>
        <a:bodyPr/>
        <a:lstStyle/>
        <a:p>
          <a:endParaRPr lang="zh-CN" altLang="en-US"/>
        </a:p>
      </dgm:t>
    </dgm:pt>
  </dgm:ptLst>
  <dgm:cxnLst>
    <dgm:cxn modelId="{89FDA7F2-72C0-45A0-B834-398A00060CBA}" srcId="{69DB6E0A-AF07-41CE-B6B2-02FADB61D45E}" destId="{1BE92019-24BF-4D68-9FDE-803D49C27E58}" srcOrd="3" destOrd="0" parTransId="{762A0A44-1731-4970-A265-397E1BC0B552}" sibTransId="{9FD1B591-976E-4214-843A-F7AD5A589B72}"/>
    <dgm:cxn modelId="{E91551BA-55E0-4707-8CC0-CA2880F96CED}" srcId="{69DB6E0A-AF07-41CE-B6B2-02FADB61D45E}" destId="{C82A237C-155C-4B2F-A796-7C1AC0DD1AF8}" srcOrd="0" destOrd="0" parTransId="{26D4BB10-3019-4932-98CB-7595C6BFBFCD}" sibTransId="{A133D350-BC07-4ED9-808D-00DC58372BEE}"/>
    <dgm:cxn modelId="{4E0B695D-2CDA-480A-8DB9-C88F743136EF}" type="presOf" srcId="{5F9D0B8C-17B9-45A1-A55D-925C80A831FA}" destId="{8B487464-A351-4B16-972D-154407BAAFFD}" srcOrd="0" destOrd="0" presId="urn:microsoft.com/office/officeart/2005/8/layout/hChevron3"/>
    <dgm:cxn modelId="{D3B0F3B0-430E-4CA7-9C2A-ED9F50FB706E}" srcId="{69DB6E0A-AF07-41CE-B6B2-02FADB61D45E}" destId="{CA414D1C-B622-4437-9BB4-D1A16278A284}" srcOrd="4" destOrd="0" parTransId="{ACF776BB-542D-45D3-8257-2DA4B379A8FF}" sibTransId="{22EB643D-57A5-44E7-A6D3-ED4DF45323DA}"/>
    <dgm:cxn modelId="{999FF98C-6261-4AD7-AD6B-D6DAF8D48A14}" type="presOf" srcId="{58D3E6E9-5E1D-44E2-AF32-AA49E0F95FCA}" destId="{C689B8C9-DB9E-4B91-BD2F-803FB77F5900}" srcOrd="0" destOrd="0" presId="urn:microsoft.com/office/officeart/2005/8/layout/hChevron3"/>
    <dgm:cxn modelId="{65FE8195-1D4D-4737-8F41-6A93466F5E0F}" srcId="{69DB6E0A-AF07-41CE-B6B2-02FADB61D45E}" destId="{58D3E6E9-5E1D-44E2-AF32-AA49E0F95FCA}" srcOrd="2" destOrd="0" parTransId="{3E7F870F-B3A6-4722-9ED1-BCFBCDE72921}" sibTransId="{09BFFAA6-3C2B-4475-87A9-6D21158C9B52}"/>
    <dgm:cxn modelId="{A9708252-A0CF-420F-95CE-F6320EE0CB64}" srcId="{69DB6E0A-AF07-41CE-B6B2-02FADB61D45E}" destId="{5F9D0B8C-17B9-45A1-A55D-925C80A831FA}" srcOrd="1" destOrd="0" parTransId="{672C45AE-8385-47C9-B09E-6482C8D52B02}" sibTransId="{F0D0CDF5-8453-4609-AF5D-CA83A27085D8}"/>
    <dgm:cxn modelId="{2B9635AD-07A4-46E6-9C42-62DF1A60F8CC}" type="presOf" srcId="{C82A237C-155C-4B2F-A796-7C1AC0DD1AF8}" destId="{60D9F768-98DF-4B38-A4F3-89323E9BC574}" srcOrd="0" destOrd="0" presId="urn:microsoft.com/office/officeart/2005/8/layout/hChevron3"/>
    <dgm:cxn modelId="{97433DD9-2475-4519-8F34-D20618DF92EA}" type="presOf" srcId="{1BE92019-24BF-4D68-9FDE-803D49C27E58}" destId="{2A699E96-BD76-4716-80DA-3757E59AA215}" srcOrd="0" destOrd="0" presId="urn:microsoft.com/office/officeart/2005/8/layout/hChevron3"/>
    <dgm:cxn modelId="{036ACA7C-48F2-48BD-8EF6-034E46D8FC62}" type="presOf" srcId="{69DB6E0A-AF07-41CE-B6B2-02FADB61D45E}" destId="{4B1043FD-D8AD-45B3-B8F8-94593542FC2D}" srcOrd="0" destOrd="0" presId="urn:microsoft.com/office/officeart/2005/8/layout/hChevron3"/>
    <dgm:cxn modelId="{C7AC0250-019C-4D3C-B3A8-171F1D2F6C3F}" type="presOf" srcId="{CA414D1C-B622-4437-9BB4-D1A16278A284}" destId="{48393460-9878-46D3-97C4-27E868F3B7B3}" srcOrd="0" destOrd="0" presId="urn:microsoft.com/office/officeart/2005/8/layout/hChevron3"/>
    <dgm:cxn modelId="{ABFCC8E4-6717-4CDF-BA30-2CD2F80F8CAC}" type="presParOf" srcId="{4B1043FD-D8AD-45B3-B8F8-94593542FC2D}" destId="{60D9F768-98DF-4B38-A4F3-89323E9BC574}" srcOrd="0" destOrd="0" presId="urn:microsoft.com/office/officeart/2005/8/layout/hChevron3"/>
    <dgm:cxn modelId="{B8C21304-46B4-43DA-AD1E-AC0B87D37718}" type="presParOf" srcId="{4B1043FD-D8AD-45B3-B8F8-94593542FC2D}" destId="{8937BC0B-1E8E-4D9B-BF1B-DDFBD1AE2062}" srcOrd="1" destOrd="0" presId="urn:microsoft.com/office/officeart/2005/8/layout/hChevron3"/>
    <dgm:cxn modelId="{47F1E61D-CD8C-41CE-B185-C0D585BAF743}" type="presParOf" srcId="{4B1043FD-D8AD-45B3-B8F8-94593542FC2D}" destId="{8B487464-A351-4B16-972D-154407BAAFFD}" srcOrd="2" destOrd="0" presId="urn:microsoft.com/office/officeart/2005/8/layout/hChevron3"/>
    <dgm:cxn modelId="{7F495E64-FB34-4449-B945-024D9641A869}" type="presParOf" srcId="{4B1043FD-D8AD-45B3-B8F8-94593542FC2D}" destId="{97D83271-6A50-4CE5-953C-506E4E852A69}" srcOrd="3" destOrd="0" presId="urn:microsoft.com/office/officeart/2005/8/layout/hChevron3"/>
    <dgm:cxn modelId="{F1C45F19-B959-40B2-930F-9A2E4EC1540A}" type="presParOf" srcId="{4B1043FD-D8AD-45B3-B8F8-94593542FC2D}" destId="{C689B8C9-DB9E-4B91-BD2F-803FB77F5900}" srcOrd="4" destOrd="0" presId="urn:microsoft.com/office/officeart/2005/8/layout/hChevron3"/>
    <dgm:cxn modelId="{30202F65-7A0D-4F44-B7B5-C82E13E7B44B}" type="presParOf" srcId="{4B1043FD-D8AD-45B3-B8F8-94593542FC2D}" destId="{1881BE1E-934B-43DF-8360-E407742688D5}" srcOrd="5" destOrd="0" presId="urn:microsoft.com/office/officeart/2005/8/layout/hChevron3"/>
    <dgm:cxn modelId="{49DCDDFC-E454-4004-910A-77FD2D733438}" type="presParOf" srcId="{4B1043FD-D8AD-45B3-B8F8-94593542FC2D}" destId="{2A699E96-BD76-4716-80DA-3757E59AA215}" srcOrd="6" destOrd="0" presId="urn:microsoft.com/office/officeart/2005/8/layout/hChevron3"/>
    <dgm:cxn modelId="{120FA2E5-0B26-484F-8946-8A13EC35DB77}" type="presParOf" srcId="{4B1043FD-D8AD-45B3-B8F8-94593542FC2D}" destId="{A7035B35-2167-4A5E-8007-7D22A1BBE173}" srcOrd="7" destOrd="0" presId="urn:microsoft.com/office/officeart/2005/8/layout/hChevron3"/>
    <dgm:cxn modelId="{E5662DB5-C45A-4067-BA71-AE940F86DA5D}" type="presParOf" srcId="{4B1043FD-D8AD-45B3-B8F8-94593542FC2D}" destId="{48393460-9878-46D3-97C4-27E868F3B7B3}"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9604-53A4-4C3E-817A-2973D62C7697}">
      <dsp:nvSpPr>
        <dsp:cNvPr id="0" name=""/>
        <dsp:cNvSpPr/>
      </dsp:nvSpPr>
      <dsp:spPr>
        <a:xfrm>
          <a:off x="0" y="346567"/>
          <a:ext cx="4678240" cy="5796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F00D01CA-178B-49B0-A1D0-01E72DBBFE98}">
      <dsp:nvSpPr>
        <dsp:cNvPr id="0" name=""/>
        <dsp:cNvSpPr/>
      </dsp:nvSpPr>
      <dsp:spPr>
        <a:xfrm>
          <a:off x="233912" y="7086"/>
          <a:ext cx="3274768" cy="678960"/>
        </a:xfrm>
        <a:prstGeom prst="round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dsp:spPr>
      <dsp:style>
        <a:lnRef idx="0">
          <a:scrgbClr r="0" g="0" b="0"/>
        </a:lnRef>
        <a:fillRef idx="3">
          <a:scrgbClr r="0" g="0" b="0"/>
        </a:fillRef>
        <a:effectRef idx="3">
          <a:scrgbClr r="0" g="0" b="0"/>
        </a:effectRef>
        <a:fontRef idx="minor">
          <a:schemeClr val="lt1"/>
        </a:fontRef>
      </dsp:style>
      <dsp:txBody>
        <a:bodyPr spcFirstLastPara="0" vert="horz" wrap="square" lIns="123778" tIns="0" rIns="123778" bIns="0" numCol="1" spcCol="1270" anchor="ctr" anchorCtr="0">
          <a:noAutofit/>
        </a:bodyPr>
        <a:lstStyle/>
        <a:p>
          <a:pPr lvl="0" algn="l" defTabSz="800100">
            <a:lnSpc>
              <a:spcPct val="100000"/>
            </a:lnSpc>
            <a:spcBef>
              <a:spcPct val="0"/>
            </a:spcBef>
            <a:spcAft>
              <a:spcPct val="35000"/>
            </a:spcAft>
          </a:pPr>
          <a:r>
            <a:rPr lang="zh-CN" altLang="en-US" sz="1800" b="1" kern="1200" baseline="0" dirty="0">
              <a:latin typeface="Tahoma" panose="020B0604030504040204" pitchFamily="34" charset="0"/>
            </a:rPr>
            <a:t>公司简介</a:t>
          </a:r>
        </a:p>
      </dsp:txBody>
      <dsp:txXfrm>
        <a:off x="267056" y="40230"/>
        <a:ext cx="3208480"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9604-53A4-4C3E-817A-2973D62C7697}">
      <dsp:nvSpPr>
        <dsp:cNvPr id="0" name=""/>
        <dsp:cNvSpPr/>
      </dsp:nvSpPr>
      <dsp:spPr>
        <a:xfrm>
          <a:off x="0" y="348778"/>
          <a:ext cx="4678240" cy="5292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sp>
    <dsp:sp modelId="{F00D01CA-178B-49B0-A1D0-01E72DBBFE98}">
      <dsp:nvSpPr>
        <dsp:cNvPr id="0" name=""/>
        <dsp:cNvSpPr/>
      </dsp:nvSpPr>
      <dsp:spPr>
        <a:xfrm>
          <a:off x="233912" y="38818"/>
          <a:ext cx="3274768" cy="619920"/>
        </a:xfrm>
        <a:prstGeom prst="round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dsp:spPr>
      <dsp:style>
        <a:lnRef idx="0">
          <a:scrgbClr r="0" g="0" b="0"/>
        </a:lnRef>
        <a:fillRef idx="3">
          <a:scrgbClr r="0" g="0" b="0"/>
        </a:fillRef>
        <a:effectRef idx="3">
          <a:scrgbClr r="0" g="0" b="0"/>
        </a:effectRef>
        <a:fontRef idx="minor">
          <a:schemeClr val="lt1"/>
        </a:fontRef>
      </dsp:style>
      <dsp:txBody>
        <a:bodyPr spcFirstLastPara="0" vert="horz" wrap="square" lIns="123778" tIns="0" rIns="123778" bIns="0" numCol="1" spcCol="1270" anchor="ctr" anchorCtr="0">
          <a:noAutofit/>
        </a:bodyPr>
        <a:lstStyle/>
        <a:p>
          <a:pPr lvl="0" algn="l" defTabSz="800100">
            <a:lnSpc>
              <a:spcPct val="100000"/>
            </a:lnSpc>
            <a:spcBef>
              <a:spcPct val="0"/>
            </a:spcBef>
            <a:spcAft>
              <a:spcPct val="35000"/>
            </a:spcAft>
          </a:pPr>
          <a:r>
            <a:rPr lang="zh-CN" altLang="en-US" sz="1800" kern="1200" dirty="0">
              <a:solidFill>
                <a:schemeClr val="bg1"/>
              </a:solidFill>
            </a:rPr>
            <a:t>组织过程性能</a:t>
          </a:r>
          <a:r>
            <a:rPr lang="zh-CN" altLang="en-US" sz="1800" b="1" kern="1200" baseline="0" dirty="0">
              <a:latin typeface="Tahoma" panose="020B0604030504040204" pitchFamily="34" charset="0"/>
            </a:rPr>
            <a:t>（</a:t>
          </a:r>
          <a:r>
            <a:rPr lang="en-US" altLang="zh-CN" sz="1800" b="1" kern="1200" baseline="0" dirty="0">
              <a:latin typeface="Tahoma" panose="020B0604030504040204" pitchFamily="34" charset="0"/>
            </a:rPr>
            <a:t>OPP</a:t>
          </a:r>
          <a:r>
            <a:rPr lang="zh-CN" altLang="en-US" sz="1800" b="1" kern="1200" baseline="0" dirty="0">
              <a:latin typeface="Tahoma" panose="020B0604030504040204" pitchFamily="34" charset="0"/>
            </a:rPr>
            <a:t>）</a:t>
          </a:r>
          <a:endParaRPr sz="1800" kern="1200"/>
        </a:p>
      </dsp:txBody>
      <dsp:txXfrm>
        <a:off x="264174" y="69080"/>
        <a:ext cx="3214244" cy="559396"/>
      </dsp:txXfrm>
    </dsp:sp>
    <dsp:sp modelId="{37BB7134-56D5-4458-95DF-7F81AA9BF157}">
      <dsp:nvSpPr>
        <dsp:cNvPr id="0" name=""/>
        <dsp:cNvSpPr/>
      </dsp:nvSpPr>
      <dsp:spPr>
        <a:xfrm>
          <a:off x="0" y="1301339"/>
          <a:ext cx="4678240" cy="529200"/>
        </a:xfrm>
        <a:prstGeom prst="rect">
          <a:avLst/>
        </a:prstGeom>
        <a:solidFill>
          <a:schemeClr val="accent3"/>
        </a:solidFill>
        <a:ln w="3175"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sp>
    <dsp:sp modelId="{85A8A9F8-26C4-4CCB-9F8C-FBA3898FDB84}">
      <dsp:nvSpPr>
        <dsp:cNvPr id="0" name=""/>
        <dsp:cNvSpPr/>
      </dsp:nvSpPr>
      <dsp:spPr>
        <a:xfrm>
          <a:off x="233912" y="991378"/>
          <a:ext cx="3274768" cy="619920"/>
        </a:xfrm>
        <a:prstGeom prst="roundRect">
          <a:avLst/>
        </a:prstGeom>
        <a:solidFill>
          <a:schemeClr val="accent2">
            <a:lumMod val="60000"/>
            <a:lumOff val="40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23778" tIns="0" rIns="123778" bIns="0" numCol="1" spcCol="1270" anchor="ctr" anchorCtr="0">
          <a:noAutofit/>
        </a:bodyPr>
        <a:lstStyle/>
        <a:p>
          <a:pPr lvl="0" algn="l" defTabSz="800100">
            <a:lnSpc>
              <a:spcPct val="100000"/>
            </a:lnSpc>
            <a:spcBef>
              <a:spcPct val="0"/>
            </a:spcBef>
            <a:spcAft>
              <a:spcPct val="35000"/>
            </a:spcAft>
          </a:pPr>
          <a:r>
            <a:rPr lang="zh-CN" altLang="en-US" sz="1800" kern="1200" dirty="0">
              <a:solidFill>
                <a:schemeClr val="bg1"/>
              </a:solidFill>
            </a:rPr>
            <a:t>量化项目管理</a:t>
          </a:r>
          <a:r>
            <a:rPr lang="zh-CN" altLang="en-US" sz="1800" b="1" kern="1200" baseline="0" dirty="0">
              <a:latin typeface="Tahoma" panose="020B0604030504040204" pitchFamily="34" charset="0"/>
            </a:rPr>
            <a:t>（</a:t>
          </a:r>
          <a:r>
            <a:rPr lang="en-US" altLang="zh-CN" sz="1800" b="1" kern="1200" baseline="0" dirty="0">
              <a:latin typeface="Tahoma" panose="020B0604030504040204" pitchFamily="34" charset="0"/>
            </a:rPr>
            <a:t>QPM</a:t>
          </a:r>
          <a:r>
            <a:rPr lang="zh-CN" altLang="en-US" sz="1800" b="1" kern="1200" baseline="0" dirty="0">
              <a:latin typeface="Tahoma" panose="020B0604030504040204" pitchFamily="34" charset="0"/>
            </a:rPr>
            <a:t>）</a:t>
          </a:r>
          <a:endParaRPr sz="1800" kern="1200"/>
        </a:p>
      </dsp:txBody>
      <dsp:txXfrm>
        <a:off x="264174" y="1021640"/>
        <a:ext cx="3214244" cy="55939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SP1.2</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effectLst>
                <a:outerShdw blurRad="63500" dir="3600000" algn="tl" rotWithShape="0">
                  <a:srgbClr val="000000">
                    <a:alpha val="70000"/>
                  </a:srgbClr>
                </a:outerShdw>
              </a:effectLst>
            </a:rPr>
            <a:t>SP1.3</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SP1.4</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SP1.5</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3392130" y="0"/>
        <a:ext cx="643422" cy="36004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SP1.2</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effectLst>
                <a:outerShdw blurRad="63500" dir="3600000" algn="tl" rotWithShape="0">
                  <a:srgbClr val="000000">
                    <a:alpha val="70000"/>
                  </a:srgbClr>
                </a:outerShdw>
              </a:effectLst>
            </a:rPr>
            <a:t>SP1.3</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SP1.4</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SP1.5</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3392130" y="0"/>
        <a:ext cx="643422" cy="360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SP1.2</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effectLst>
                <a:outerShdw blurRad="63500" dir="3600000" algn="tl" rotWithShape="0">
                  <a:srgbClr val="000000">
                    <a:alpha val="70000"/>
                  </a:srgbClr>
                </a:outerShdw>
              </a:effectLst>
            </a:rPr>
            <a:t>SP1.3</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SP1.4</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SP1.5</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3392130" y="0"/>
        <a:ext cx="643422" cy="3600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SP1.2</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effectLst>
                <a:outerShdw blurRad="63500" dir="3600000" algn="tl" rotWithShape="0">
                  <a:srgbClr val="000000">
                    <a:alpha val="70000"/>
                  </a:srgbClr>
                </a:outerShdw>
              </a:effectLst>
            </a:rPr>
            <a:t>SP1.3</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SP1.4</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effectLst>
                <a:outerShdw blurRad="63500" dir="3600000" algn="tl" rotWithShape="0">
                  <a:srgbClr val="000000">
                    <a:alpha val="70000"/>
                  </a:srgbClr>
                </a:outerShdw>
              </a:effectLst>
            </a:rPr>
            <a:t>SP1.5</a:t>
          </a:r>
          <a:endParaRPr lang="zh-CN" altLang="en-US" sz="1600" b="1" kern="1200" cap="none" spc="0" dirty="0">
            <a:ln w="18415" cmpd="sng">
              <a:prstDash val="solid"/>
            </a:ln>
            <a:effectLst>
              <a:outerShdw blurRad="63500" dir="3600000" algn="tl" rotWithShape="0">
                <a:srgbClr val="000000">
                  <a:alpha val="70000"/>
                </a:srgbClr>
              </a:outerShdw>
            </a:effectLst>
          </a:endParaRPr>
        </a:p>
      </dsp:txBody>
      <dsp:txXfrm>
        <a:off x="3392130" y="0"/>
        <a:ext cx="643422" cy="360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EF737-7303-4E60-89D1-01385B5D2DCA}">
      <dsp:nvSpPr>
        <dsp:cNvPr id="0" name=""/>
        <dsp:cNvSpPr/>
      </dsp:nvSpPr>
      <dsp:spPr>
        <a:xfrm>
          <a:off x="653472" y="0"/>
          <a:ext cx="7406022" cy="2104008"/>
        </a:xfrm>
        <a:prstGeom prst="rightArrow">
          <a:avLst/>
        </a:prstGeom>
        <a:gradFill flip="none" rotWithShape="1">
          <a:gsLst>
            <a:gs pos="0">
              <a:schemeClr val="accent2">
                <a:lumMod val="7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a:noFill/>
        </a:ln>
        <a:effectLst/>
      </dsp:spPr>
      <dsp:style>
        <a:lnRef idx="0">
          <a:scrgbClr r="0" g="0" b="0"/>
        </a:lnRef>
        <a:fillRef idx="1">
          <a:scrgbClr r="0" g="0" b="0"/>
        </a:fillRef>
        <a:effectRef idx="1">
          <a:scrgbClr r="0" g="0" b="0"/>
        </a:effectRef>
        <a:fontRef idx="minor"/>
      </dsp:style>
    </dsp:sp>
    <dsp:sp modelId="{0E474BE4-12D9-4FD5-B01E-1B8149C19484}">
      <dsp:nvSpPr>
        <dsp:cNvPr id="0" name=""/>
        <dsp:cNvSpPr/>
      </dsp:nvSpPr>
      <dsp:spPr>
        <a:xfrm>
          <a:off x="106" y="631202"/>
          <a:ext cx="1275037" cy="84160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公司商业</a:t>
          </a:r>
          <a:endParaRPr lang="en-US" altLang="zh-CN" sz="1400" b="1" kern="1200" cap="none" spc="0" dirty="0">
            <a:ln w="18415" cmpd="sng">
              <a:prstDash val="solid"/>
            </a:ln>
            <a:effectLst>
              <a:outerShdw blurRad="38100" dist="38100" dir="2700000" algn="tl">
                <a:srgbClr val="000000">
                  <a:alpha val="43137"/>
                </a:srgbClr>
              </a:outerShdw>
            </a:effectLst>
          </a:endParaRPr>
        </a:p>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目标</a:t>
          </a:r>
        </a:p>
      </dsp:txBody>
      <dsp:txXfrm>
        <a:off x="41190" y="672286"/>
        <a:ext cx="1192869" cy="759435"/>
      </dsp:txXfrm>
    </dsp:sp>
    <dsp:sp modelId="{1BB785A9-22F5-4950-AE06-6F5A0EF14B4C}">
      <dsp:nvSpPr>
        <dsp:cNvPr id="0" name=""/>
        <dsp:cNvSpPr/>
      </dsp:nvSpPr>
      <dsp:spPr>
        <a:xfrm>
          <a:off x="1487649" y="631202"/>
          <a:ext cx="1275037" cy="841603"/>
        </a:xfrm>
        <a:prstGeom prst="roundRect">
          <a:avLst/>
        </a:prstGeom>
        <a:gradFill rotWithShape="0">
          <a:gsLst>
            <a:gs pos="0">
              <a:schemeClr val="accent2">
                <a:hueOff val="1273292"/>
                <a:satOff val="2160"/>
                <a:lumOff val="-78"/>
                <a:alphaOff val="0"/>
                <a:lumMod val="110000"/>
                <a:satMod val="105000"/>
                <a:tint val="67000"/>
              </a:schemeClr>
            </a:gs>
            <a:gs pos="50000">
              <a:schemeClr val="accent2">
                <a:hueOff val="1273292"/>
                <a:satOff val="2160"/>
                <a:lumOff val="-78"/>
                <a:alphaOff val="0"/>
                <a:lumMod val="105000"/>
                <a:satMod val="103000"/>
                <a:tint val="73000"/>
              </a:schemeClr>
            </a:gs>
            <a:gs pos="100000">
              <a:schemeClr val="accent2">
                <a:hueOff val="1273292"/>
                <a:satOff val="2160"/>
                <a:lumOff val="-7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研发商业</a:t>
          </a:r>
          <a:endParaRPr lang="en-US" altLang="zh-CN" sz="1400" b="1" kern="1200" cap="none" spc="0" dirty="0">
            <a:ln w="18415" cmpd="sng">
              <a:prstDash val="solid"/>
            </a:ln>
            <a:effectLst>
              <a:outerShdw blurRad="38100" dist="38100" dir="2700000" algn="tl">
                <a:srgbClr val="000000">
                  <a:alpha val="43137"/>
                </a:srgbClr>
              </a:outerShdw>
            </a:effectLst>
          </a:endParaRPr>
        </a:p>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目标</a:t>
          </a:r>
        </a:p>
      </dsp:txBody>
      <dsp:txXfrm>
        <a:off x="1528733" y="672286"/>
        <a:ext cx="1192869" cy="759435"/>
      </dsp:txXfrm>
    </dsp:sp>
    <dsp:sp modelId="{68B55B93-AE6D-47DA-B0E1-06A5EA96DE92}">
      <dsp:nvSpPr>
        <dsp:cNvPr id="0" name=""/>
        <dsp:cNvSpPr/>
      </dsp:nvSpPr>
      <dsp:spPr>
        <a:xfrm>
          <a:off x="2975193" y="631202"/>
          <a:ext cx="1275037" cy="841603"/>
        </a:xfrm>
        <a:prstGeom prst="roundRect">
          <a:avLst/>
        </a:prstGeom>
        <a:gradFill rotWithShape="0">
          <a:gsLst>
            <a:gs pos="0">
              <a:schemeClr val="accent2">
                <a:hueOff val="2546585"/>
                <a:satOff val="4320"/>
                <a:lumOff val="-157"/>
                <a:alphaOff val="0"/>
                <a:lumMod val="110000"/>
                <a:satMod val="105000"/>
                <a:tint val="67000"/>
              </a:schemeClr>
            </a:gs>
            <a:gs pos="50000">
              <a:schemeClr val="accent2">
                <a:hueOff val="2546585"/>
                <a:satOff val="4320"/>
                <a:lumOff val="-157"/>
                <a:alphaOff val="0"/>
                <a:lumMod val="105000"/>
                <a:satMod val="103000"/>
                <a:tint val="73000"/>
              </a:schemeClr>
            </a:gs>
            <a:gs pos="100000">
              <a:schemeClr val="accent2">
                <a:hueOff val="2546585"/>
                <a:satOff val="4320"/>
                <a:lumOff val="-15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分析研发商业目标影响因素</a:t>
          </a:r>
        </a:p>
      </dsp:txBody>
      <dsp:txXfrm>
        <a:off x="3016277" y="672286"/>
        <a:ext cx="1192869" cy="759435"/>
      </dsp:txXfrm>
    </dsp:sp>
    <dsp:sp modelId="{FD5EF7E1-7A4B-4649-9D41-8F2C199D0B5C}">
      <dsp:nvSpPr>
        <dsp:cNvPr id="0" name=""/>
        <dsp:cNvSpPr/>
      </dsp:nvSpPr>
      <dsp:spPr>
        <a:xfrm>
          <a:off x="4462737" y="631202"/>
          <a:ext cx="1275037" cy="841603"/>
        </a:xfrm>
        <a:prstGeom prst="roundRect">
          <a:avLst/>
        </a:prstGeom>
        <a:gradFill rotWithShape="0">
          <a:gsLst>
            <a:gs pos="0">
              <a:schemeClr val="accent2">
                <a:hueOff val="3819877"/>
                <a:satOff val="6480"/>
                <a:lumOff val="-235"/>
                <a:alphaOff val="0"/>
                <a:lumMod val="110000"/>
                <a:satMod val="105000"/>
                <a:tint val="67000"/>
              </a:schemeClr>
            </a:gs>
            <a:gs pos="50000">
              <a:schemeClr val="accent2">
                <a:hueOff val="3819877"/>
                <a:satOff val="6480"/>
                <a:lumOff val="-235"/>
                <a:alphaOff val="0"/>
                <a:lumMod val="105000"/>
                <a:satMod val="103000"/>
                <a:tint val="73000"/>
              </a:schemeClr>
            </a:gs>
            <a:gs pos="100000">
              <a:schemeClr val="accent2">
                <a:hueOff val="3819877"/>
                <a:satOff val="6480"/>
                <a:lumOff val="-23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历史项目度量项分析</a:t>
          </a:r>
        </a:p>
      </dsp:txBody>
      <dsp:txXfrm>
        <a:off x="4503821" y="672286"/>
        <a:ext cx="1192869" cy="759435"/>
      </dsp:txXfrm>
    </dsp:sp>
    <dsp:sp modelId="{31820EF5-3906-4AD7-9F70-2630E2CC3B26}">
      <dsp:nvSpPr>
        <dsp:cNvPr id="0" name=""/>
        <dsp:cNvSpPr/>
      </dsp:nvSpPr>
      <dsp:spPr>
        <a:xfrm>
          <a:off x="5950280" y="631202"/>
          <a:ext cx="1275037" cy="841603"/>
        </a:xfrm>
        <a:prstGeom prst="roundRect">
          <a:avLst/>
        </a:prstGeom>
        <a:gradFill rotWithShape="0">
          <a:gsLst>
            <a:gs pos="0">
              <a:schemeClr val="accent2">
                <a:hueOff val="5093169"/>
                <a:satOff val="8640"/>
                <a:lumOff val="-314"/>
                <a:alphaOff val="0"/>
                <a:lumMod val="110000"/>
                <a:satMod val="105000"/>
                <a:tint val="67000"/>
              </a:schemeClr>
            </a:gs>
            <a:gs pos="50000">
              <a:schemeClr val="accent2">
                <a:hueOff val="5093169"/>
                <a:satOff val="8640"/>
                <a:lumOff val="-314"/>
                <a:alphaOff val="0"/>
                <a:lumMod val="105000"/>
                <a:satMod val="103000"/>
                <a:tint val="73000"/>
              </a:schemeClr>
            </a:gs>
            <a:gs pos="100000">
              <a:schemeClr val="accent2">
                <a:hueOff val="5093169"/>
                <a:satOff val="8640"/>
                <a:lumOff val="-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分析选定强相关因素</a:t>
          </a:r>
        </a:p>
      </dsp:txBody>
      <dsp:txXfrm>
        <a:off x="5991364" y="672286"/>
        <a:ext cx="1192869" cy="759435"/>
      </dsp:txXfrm>
    </dsp:sp>
    <dsp:sp modelId="{F9B0059A-ECDB-4EBA-A140-225F6B798E32}">
      <dsp:nvSpPr>
        <dsp:cNvPr id="0" name=""/>
        <dsp:cNvSpPr/>
      </dsp:nvSpPr>
      <dsp:spPr>
        <a:xfrm>
          <a:off x="7437824" y="631202"/>
          <a:ext cx="1275037" cy="841603"/>
        </a:xfrm>
        <a:prstGeom prst="roundRect">
          <a:avLst/>
        </a:prstGeom>
        <a:gradFill rotWithShape="0">
          <a:gsLst>
            <a:gs pos="0">
              <a:schemeClr val="accent2">
                <a:hueOff val="6366461"/>
                <a:satOff val="10800"/>
                <a:lumOff val="-392"/>
                <a:alphaOff val="0"/>
                <a:lumMod val="110000"/>
                <a:satMod val="105000"/>
                <a:tint val="67000"/>
              </a:schemeClr>
            </a:gs>
            <a:gs pos="50000">
              <a:schemeClr val="accent2">
                <a:hueOff val="6366461"/>
                <a:satOff val="10800"/>
                <a:lumOff val="-392"/>
                <a:alphaOff val="0"/>
                <a:lumMod val="105000"/>
                <a:satMod val="103000"/>
                <a:tint val="73000"/>
              </a:schemeClr>
            </a:gs>
            <a:gs pos="100000">
              <a:schemeClr val="accent2">
                <a:hueOff val="6366461"/>
                <a:satOff val="10800"/>
                <a:lumOff val="-3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cap="none" spc="0" dirty="0">
              <a:ln w="18415" cmpd="sng">
                <a:prstDash val="solid"/>
              </a:ln>
              <a:effectLst>
                <a:outerShdw blurRad="38100" dist="38100" dir="2700000" algn="tl">
                  <a:srgbClr val="000000">
                    <a:alpha val="43137"/>
                  </a:srgbClr>
                </a:outerShdw>
              </a:effectLst>
            </a:rPr>
            <a:t>选定过程或子过程</a:t>
          </a:r>
        </a:p>
      </dsp:txBody>
      <dsp:txXfrm>
        <a:off x="7478908" y="672286"/>
        <a:ext cx="1192869" cy="7594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F768-98DF-4B38-A4F3-89323E9BC574}">
      <dsp:nvSpPr>
        <dsp:cNvPr id="0" name=""/>
        <dsp:cNvSpPr/>
      </dsp:nvSpPr>
      <dsp:spPr>
        <a:xfrm>
          <a:off x="514" y="0"/>
          <a:ext cx="1003462" cy="36004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SP1.1</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514" y="0"/>
        <a:ext cx="913452" cy="360040"/>
      </dsp:txXfrm>
    </dsp:sp>
    <dsp:sp modelId="{8B487464-A351-4B16-972D-154407BAAFFD}">
      <dsp:nvSpPr>
        <dsp:cNvPr id="0" name=""/>
        <dsp:cNvSpPr/>
      </dsp:nvSpPr>
      <dsp:spPr>
        <a:xfrm>
          <a:off x="803284"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rgbClr val="C00000"/>
              </a:solidFill>
              <a:effectLst>
                <a:outerShdw blurRad="63500" dir="3600000" algn="tl" rotWithShape="0">
                  <a:srgbClr val="000000">
                    <a:alpha val="70000"/>
                  </a:srgbClr>
                </a:outerShdw>
              </a:effectLst>
            </a:rPr>
            <a:t>SP1.2</a:t>
          </a:r>
          <a:endParaRPr lang="zh-CN" altLang="en-US" sz="1600" b="1" kern="1200" cap="none" spc="0" dirty="0">
            <a:ln w="18415" cmpd="sng">
              <a:prstDash val="solid"/>
            </a:ln>
            <a:solidFill>
              <a:srgbClr val="C00000"/>
            </a:solidFill>
            <a:effectLst>
              <a:outerShdw blurRad="63500" dir="3600000" algn="tl" rotWithShape="0">
                <a:srgbClr val="000000">
                  <a:alpha val="70000"/>
                </a:srgbClr>
              </a:outerShdw>
            </a:effectLst>
          </a:endParaRPr>
        </a:p>
      </dsp:txBody>
      <dsp:txXfrm>
        <a:off x="983304" y="0"/>
        <a:ext cx="643422" cy="360040"/>
      </dsp:txXfrm>
    </dsp:sp>
    <dsp:sp modelId="{C689B8C9-DB9E-4B91-BD2F-803FB77F5900}">
      <dsp:nvSpPr>
        <dsp:cNvPr id="0" name=""/>
        <dsp:cNvSpPr/>
      </dsp:nvSpPr>
      <dsp:spPr>
        <a:xfrm>
          <a:off x="160605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dirty="0">
              <a:ln w="18415" cmpd="sng">
                <a:prstDash val="solid"/>
              </a:ln>
              <a:solidFill>
                <a:schemeClr val="bg1"/>
              </a:solidFill>
              <a:effectLst>
                <a:outerShdw blurRad="63500" dir="3600000" algn="tl" rotWithShape="0">
                  <a:srgbClr val="000000">
                    <a:alpha val="70000"/>
                  </a:srgbClr>
                </a:outerShdw>
              </a:effectLst>
            </a:rPr>
            <a:t>SP1.3</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1786075" y="0"/>
        <a:ext cx="643422" cy="360040"/>
      </dsp:txXfrm>
    </dsp:sp>
    <dsp:sp modelId="{2A699E96-BD76-4716-80DA-3757E59AA215}">
      <dsp:nvSpPr>
        <dsp:cNvPr id="0" name=""/>
        <dsp:cNvSpPr/>
      </dsp:nvSpPr>
      <dsp:spPr>
        <a:xfrm>
          <a:off x="2408825"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SP1.4</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2588845" y="0"/>
        <a:ext cx="643422" cy="360040"/>
      </dsp:txXfrm>
    </dsp:sp>
    <dsp:sp modelId="{48393460-9878-46D3-97C4-27E868F3B7B3}">
      <dsp:nvSpPr>
        <dsp:cNvPr id="0" name=""/>
        <dsp:cNvSpPr/>
      </dsp:nvSpPr>
      <dsp:spPr>
        <a:xfrm>
          <a:off x="3212110" y="0"/>
          <a:ext cx="1003462" cy="36004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altLang="zh-CN" sz="1600" b="1" kern="1200" cap="none" spc="0">
              <a:ln w="18415" cmpd="sng">
                <a:prstDash val="solid"/>
              </a:ln>
              <a:solidFill>
                <a:schemeClr val="bg1"/>
              </a:solidFill>
              <a:effectLst>
                <a:outerShdw blurRad="63500" dir="3600000" algn="tl" rotWithShape="0">
                  <a:srgbClr val="000000">
                    <a:alpha val="70000"/>
                  </a:srgbClr>
                </a:outerShdw>
              </a:effectLst>
            </a:rPr>
            <a:t>SP1.5</a:t>
          </a:r>
          <a:endParaRPr lang="zh-CN" altLang="en-US" sz="1600" b="1" kern="1200" cap="none" spc="0" dirty="0">
            <a:ln w="18415" cmpd="sng">
              <a:prstDash val="solid"/>
            </a:ln>
            <a:solidFill>
              <a:schemeClr val="bg1"/>
            </a:solidFill>
            <a:effectLst>
              <a:outerShdw blurRad="63500" dir="3600000" algn="tl" rotWithShape="0">
                <a:srgbClr val="000000">
                  <a:alpha val="70000"/>
                </a:srgbClr>
              </a:outerShdw>
            </a:effectLst>
          </a:endParaRPr>
        </a:p>
      </dsp:txBody>
      <dsp:txXfrm>
        <a:off x="3392130" y="0"/>
        <a:ext cx="643422" cy="360040"/>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764147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a:latin typeface="Arial" panose="020B0604020202020204" pitchFamily="34" charset="0"/>
                <a:ea typeface="宋体" panose="02010600030101010101" pitchFamily="2" charset="-122"/>
              </a:defRPr>
            </a:lvl1pPr>
          </a:lstStyle>
          <a:p>
            <a:pPr>
              <a:defRPr/>
            </a:pPr>
            <a:fld id="{A5F397B5-8881-4DAA-A142-7F03E9A9CCBC}" type="datetimeFigureOut">
              <a:rPr lang="zh-CN" altLang="en-US"/>
              <a:t>2018/11/16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b="0"/>
            </a:lvl1pPr>
          </a:lstStyle>
          <a:p>
            <a:fld id="{D9BC4355-1E22-4D64-A0E5-D34FC9935FBF}" type="slidenum">
              <a:rPr lang="zh-CN" altLang="en-US"/>
              <a:t>‹#›</a:t>
            </a:fld>
            <a:endParaRPr lang="zh-CN" altLang="en-US"/>
          </a:p>
        </p:txBody>
      </p:sp>
    </p:spTree>
    <p:extLst>
      <p:ext uri="{BB962C8B-B14F-4D97-AF65-F5344CB8AC3E}">
        <p14:creationId xmlns:p14="http://schemas.microsoft.com/office/powerpoint/2010/main" val="32995807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fld id="{DACEEED6-FFFA-494F-AA77-9A846E405988}" type="slidenum">
              <a:rPr lang="zh-CN" altLang="en-US" b="0"/>
              <a:t>1</a:t>
            </a:fld>
            <a:endParaRPr lang="en-US" altLang="zh-CN"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850C1B6F-7240-42B5-9E09-935933E96411}" type="slidenum">
              <a:rPr lang="zh-CN" altLang="en-US" smtClean="0"/>
              <a:t>26</a:t>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fld id="{0A63FEEF-BC27-4565-BB0D-4209D3EBE541}" type="slidenum">
              <a:rPr lang="zh-CN" altLang="en-US" b="0"/>
              <a:t>27</a:t>
            </a:fld>
            <a:endParaRPr lang="en-US" altLang="zh-CN"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保证数据的准确性</a:t>
            </a:r>
          </a:p>
          <a:p>
            <a:r>
              <a:rPr lang="zh-CN" altLang="en-US"/>
              <a:t>保证稳定的一致的过程</a:t>
            </a:r>
          </a:p>
          <a:p>
            <a:r>
              <a:rPr lang="zh-CN" altLang="en-US"/>
              <a:t>度量的可操作性定义</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lnSpc>
                <a:spcPct val="150000"/>
              </a:lnSpc>
              <a:buFontTx/>
              <a:buAutoNum type="arabicPeriod"/>
            </a:pPr>
            <a:r>
              <a:rPr lang="en-US" altLang="zh-CN">
                <a:ea typeface="楷体" panose="02010609060101010101" pitchFamily="49" charset="-122"/>
                <a:sym typeface="+mn-ea"/>
              </a:rPr>
              <a:t>根据相关性分析结果，迭代测试单位规模工期与迭代测试单位规模工作量呈现强相关，相关系数为0.757，P值为0.000，依据现有的估算方式，迭代测试单位规模工作量的增加会使得迭代测试单位规模工期增加，在过程中只需要控制前者即可有效控制后者，所以回归只选择测试阶段单位规模工作量。 </a:t>
            </a:r>
            <a:endParaRPr lang="en-US" altLang="zh-CN" b="0" baseline="0">
              <a:ea typeface="楷体" panose="02010609060101010101" pitchFamily="49" charset="-122"/>
            </a:endParaRPr>
          </a:p>
          <a:p>
            <a:pPr eaLnBrk="1" hangingPunct="1">
              <a:lnSpc>
                <a:spcPct val="150000"/>
              </a:lnSpc>
            </a:pPr>
            <a:endParaRPr lang="zh-CN" altLang="en-US" b="0" baseline="0">
              <a:ea typeface="楷体" panose="02010609060101010101" pitchFamily="49" charset="-122"/>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fld id="{271F3D42-AECC-4E2C-B29D-46B8FD8C4770}" type="slidenum">
              <a:rPr lang="zh-CN" altLang="en-US" b="0"/>
              <a:t>58</a:t>
            </a:fld>
            <a:endParaRPr lang="en-US" altLang="zh-CN"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（1）目标的设置优先考虑内外部客户的要求，若无相关要求，则在组织级QPPO的范围内进行设定，组织级QPPO见《度量表》中“项目度量分析计划”页；</a:t>
            </a:r>
          </a:p>
          <a:p>
            <a:r>
              <a:rPr lang="zh-CN" altLang="en-US"/>
              <a:t>（2）计划工期和计划工作量以预估算值进行设定，在确定性估算完成后，依据确定性估算的结果对目标进行调整；</a:t>
            </a:r>
          </a:p>
          <a:p>
            <a:r>
              <a:rPr lang="zh-CN" altLang="en-US"/>
              <a:t>（3）得到内外部客户同意以及经过CCB审批通过的变更发生后，可以根据变更的结果对目标进行调整。</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9728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r" eaLnBrk="1" hangingPunct="1"/>
            <a:fld id="{209583AC-23EF-4E63-9F1B-763EB86749E9}" type="slidenum">
              <a:rPr lang="zh-CN" altLang="en-US" sz="1200" b="0"/>
              <a:t>77</a:t>
            </a:fld>
            <a:endParaRPr lang="en-US" altLang="zh-CN"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fld id="{DACEEED6-FFFA-494F-AA77-9A846E405988}" type="slidenum">
              <a:rPr lang="zh-CN" altLang="en-US" b="0"/>
              <a:t>2</a:t>
            </a:fld>
            <a:endParaRPr lang="en-US" altLang="zh-CN"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983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r" eaLnBrk="1" hangingPunct="1"/>
            <a:fld id="{200E4910-E9D0-4253-B725-1FF3DAD5E331}" type="slidenum">
              <a:rPr lang="zh-CN" altLang="en-US" sz="1200" b="0"/>
              <a:t>78</a:t>
            </a:fld>
            <a:endParaRPr lang="en-US" altLang="zh-CN"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9933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r" eaLnBrk="1" hangingPunct="1"/>
            <a:fld id="{29ADF971-9EA7-4215-8EF6-DB05D0261AD8}" type="slidenum">
              <a:rPr lang="zh-CN" altLang="en-US" sz="1200" b="0"/>
              <a:t>81</a:t>
            </a:fld>
            <a:endParaRPr lang="en-US" altLang="zh-CN"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0035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r" eaLnBrk="1" hangingPunct="1"/>
            <a:fld id="{59FEB0F2-F229-4B68-8FED-891975D78EC1}" type="slidenum">
              <a:rPr lang="zh-CN" altLang="en-US" sz="1200" b="0"/>
              <a:t>84</a:t>
            </a:fld>
            <a:endParaRPr lang="en-US" altLang="zh-CN"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13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r" eaLnBrk="1" hangingPunct="1"/>
            <a:fld id="{BB04333B-A1F7-45B8-BB88-B2DD2188DF54}" type="slidenum">
              <a:rPr lang="zh-CN" altLang="en-US" sz="1200" b="0"/>
              <a:t>85</a:t>
            </a:fld>
            <a:endParaRPr lang="en-US" altLang="zh-CN"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深圳国泰安教育技术股份有限公司是以推动教育改革创新、促进教育回归人性本质为宗旨，集顶层设计、教育信息化、教学实训仿真模拟软件、现代教育装备、教学资源、创新增值服务为一体的智慧教育综合服务供应商，致力于为高等教育、职业教育、基础教育、幼儿教育等各大教育领域提供智慧教育综合解决方案，以及向社会提供以职业技能培训为核心的O2O互联网教育服务。 与此同时，国泰安还为金融投资领域提供数据运用、金融研究与交易等综合解决方案。</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ECF726-45DA-431A-A348-56451126E3E6}"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chemeClr val="bg1"/>
                </a:solidFill>
                <a:latin typeface="微软雅黑" panose="020B0503020204020204" pitchFamily="34" charset="-122"/>
                <a:ea typeface="微软雅黑" panose="020B0503020204020204" pitchFamily="34" charset="-122"/>
                <a:sym typeface="+mn-ea"/>
              </a:rPr>
              <a:t>智慧校园产品用于学校日常管理及教学活动的方方面面，实现信息化管理与教学。</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en-US" altLang="zh-CN" dirty="0" smtClean="0">
                <a:latin typeface="微软雅黑" panose="020B0503020204020204" pitchFamily="34" charset="-122"/>
                <a:ea typeface="微软雅黑" panose="020B0503020204020204" pitchFamily="34" charset="-122"/>
                <a:sym typeface="+mn-ea"/>
              </a:rPr>
              <a:t>1</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2010.1</a:t>
            </a:r>
            <a:r>
              <a:rPr lang="zh-CN" altLang="en-US" dirty="0" smtClean="0">
                <a:latin typeface="微软雅黑" panose="020B0503020204020204" pitchFamily="34" charset="-122"/>
                <a:ea typeface="微软雅黑" panose="020B0503020204020204" pitchFamily="34" charset="-122"/>
                <a:sym typeface="+mn-ea"/>
              </a:rPr>
              <a:t>组建团队，启动规范制定第一版标准规范；</a:t>
            </a:r>
            <a:endParaRPr lang="en-US" altLang="zh-CN" dirty="0" smtClean="0">
              <a:latin typeface="微软雅黑" panose="020B0503020204020204" pitchFamily="34" charset="-122"/>
              <a:ea typeface="微软雅黑" panose="020B0503020204020204" pitchFamily="34" charset="-122"/>
            </a:endParaRPr>
          </a:p>
          <a:p>
            <a:pPr algn="just"/>
            <a:r>
              <a:rPr lang="en-US" altLang="zh-CN" dirty="0" smtClean="0">
                <a:latin typeface="微软雅黑" panose="020B0503020204020204" pitchFamily="34" charset="-122"/>
                <a:ea typeface="微软雅黑" panose="020B0503020204020204" pitchFamily="34" charset="-122"/>
                <a:sym typeface="+mn-ea"/>
              </a:rPr>
              <a:t>2</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2011</a:t>
            </a:r>
            <a:r>
              <a:rPr lang="zh-CN" altLang="en-US" dirty="0" smtClean="0">
                <a:latin typeface="微软雅黑" panose="020B0503020204020204" pitchFamily="34" charset="-122"/>
                <a:ea typeface="微软雅黑" panose="020B0503020204020204" pitchFamily="34" charset="-122"/>
                <a:sym typeface="+mn-ea"/>
              </a:rPr>
              <a:t>年</a:t>
            </a:r>
            <a:r>
              <a:rPr lang="en-US" altLang="zh-CN" dirty="0" smtClean="0">
                <a:latin typeface="微软雅黑" panose="020B0503020204020204" pitchFamily="34" charset="-122"/>
                <a:ea typeface="微软雅黑" panose="020B0503020204020204" pitchFamily="34" charset="-122"/>
                <a:sym typeface="+mn-ea"/>
              </a:rPr>
              <a:t>5</a:t>
            </a:r>
            <a:r>
              <a:rPr lang="zh-CN" altLang="en-US" dirty="0" smtClean="0">
                <a:latin typeface="微软雅黑" panose="020B0503020204020204" pitchFamily="34" charset="-122"/>
                <a:ea typeface="微软雅黑" panose="020B0503020204020204" pitchFamily="34" charset="-122"/>
                <a:sym typeface="+mn-ea"/>
              </a:rPr>
              <a:t>月引入</a:t>
            </a:r>
            <a:r>
              <a:rPr lang="en-US" altLang="zh-CN" dirty="0" smtClean="0">
                <a:latin typeface="微软雅黑" panose="020B0503020204020204" pitchFamily="34" charset="-122"/>
                <a:ea typeface="微软雅黑" panose="020B0503020204020204" pitchFamily="34" charset="-122"/>
                <a:sym typeface="+mn-ea"/>
              </a:rPr>
              <a:t>CMMI3</a:t>
            </a:r>
            <a:r>
              <a:rPr lang="zh-CN" altLang="en-US" dirty="0" smtClean="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sym typeface="+mn-ea"/>
              </a:rPr>
              <a:t>3) 2012.3</a:t>
            </a:r>
            <a:r>
              <a:rPr lang="zh-CN" altLang="en-US" dirty="0">
                <a:latin typeface="微软雅黑" panose="020B0503020204020204" pitchFamily="34" charset="-122"/>
                <a:ea typeface="微软雅黑" panose="020B0503020204020204" pitchFamily="34" charset="-122"/>
                <a:sym typeface="+mn-ea"/>
              </a:rPr>
              <a:t>通过</a:t>
            </a:r>
            <a:r>
              <a:rPr lang="en-US" altLang="zh-CN" dirty="0">
                <a:latin typeface="微软雅黑" panose="020B0503020204020204" pitchFamily="34" charset="-122"/>
                <a:ea typeface="微软雅黑" panose="020B0503020204020204" pitchFamily="34" charset="-122"/>
                <a:sym typeface="+mn-ea"/>
              </a:rPr>
              <a:t>SEI</a:t>
            </a:r>
            <a:r>
              <a:rPr lang="zh-CN" altLang="en-US" dirty="0">
                <a:latin typeface="微软雅黑" panose="020B0503020204020204" pitchFamily="34" charset="-122"/>
                <a:ea typeface="微软雅黑" panose="020B0503020204020204" pitchFamily="34" charset="-122"/>
                <a:sym typeface="+mn-ea"/>
              </a:rPr>
              <a:t>的评估</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获得</a:t>
            </a:r>
            <a:r>
              <a:rPr lang="en-US" altLang="zh-CN" dirty="0">
                <a:latin typeface="微软雅黑" panose="020B0503020204020204" pitchFamily="34" charset="-122"/>
                <a:ea typeface="微软雅黑" panose="020B0503020204020204" pitchFamily="34" charset="-122"/>
                <a:sym typeface="+mn-ea"/>
              </a:rPr>
              <a:t>CMMI ML3</a:t>
            </a:r>
            <a:r>
              <a:rPr lang="zh-CN" altLang="en-US" dirty="0">
                <a:latin typeface="微软雅黑" panose="020B0503020204020204" pitchFamily="34" charset="-122"/>
                <a:ea typeface="微软雅黑" panose="020B0503020204020204" pitchFamily="34" charset="-122"/>
                <a:sym typeface="+mn-ea"/>
              </a:rPr>
              <a:t>级国际</a:t>
            </a:r>
            <a:r>
              <a:rPr lang="zh-CN" altLang="en-US" dirty="0" smtClean="0">
                <a:latin typeface="微软雅黑" panose="020B0503020204020204" pitchFamily="34" charset="-122"/>
                <a:ea typeface="微软雅黑" panose="020B0503020204020204" pitchFamily="34" charset="-122"/>
                <a:sym typeface="+mn-ea"/>
              </a:rPr>
              <a:t>认证</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同年</a:t>
            </a:r>
            <a:r>
              <a:rPr lang="en-US" altLang="zh-CN" dirty="0" smtClean="0">
                <a:latin typeface="微软雅黑" panose="020B0503020204020204" pitchFamily="34" charset="-122"/>
                <a:ea typeface="微软雅黑" panose="020B0503020204020204" pitchFamily="34" charset="-122"/>
                <a:sym typeface="+mn-ea"/>
              </a:rPr>
              <a:t>3</a:t>
            </a:r>
            <a:r>
              <a:rPr lang="zh-CN" altLang="en-US" dirty="0" smtClean="0">
                <a:latin typeface="微软雅黑" panose="020B0503020204020204" pitchFamily="34" charset="-122"/>
                <a:ea typeface="微软雅黑" panose="020B0503020204020204" pitchFamily="34" charset="-122"/>
                <a:sym typeface="+mn-ea"/>
              </a:rPr>
              <a:t>月成立</a:t>
            </a:r>
            <a:r>
              <a:rPr lang="en-US" altLang="zh-CN" dirty="0" smtClean="0">
                <a:latin typeface="微软雅黑" panose="020B0503020204020204" pitchFamily="34" charset="-122"/>
                <a:ea typeface="微软雅黑" panose="020B0503020204020204" pitchFamily="34" charset="-122"/>
                <a:sym typeface="+mn-ea"/>
              </a:rPr>
              <a:t>PMO</a:t>
            </a:r>
            <a:r>
              <a:rPr lang="zh-CN" altLang="en-US" dirty="0" smtClean="0">
                <a:latin typeface="微软雅黑" panose="020B0503020204020204" pitchFamily="34" charset="-122"/>
                <a:ea typeface="微软雅黑" panose="020B0503020204020204" pitchFamily="34" charset="-122"/>
                <a:sym typeface="+mn-ea"/>
              </a:rPr>
              <a:t>办公室，并于同年</a:t>
            </a:r>
            <a:r>
              <a:rPr lang="en-US" altLang="zh-CN" dirty="0" smtClean="0">
                <a:latin typeface="微软雅黑" panose="020B0503020204020204" pitchFamily="34" charset="-122"/>
                <a:ea typeface="微软雅黑" panose="020B0503020204020204" pitchFamily="34" charset="-122"/>
                <a:sym typeface="+mn-ea"/>
              </a:rPr>
              <a:t>5</a:t>
            </a:r>
            <a:r>
              <a:rPr lang="zh-CN" altLang="en-US" dirty="0" smtClean="0">
                <a:latin typeface="微软雅黑" panose="020B0503020204020204" pitchFamily="34" charset="-122"/>
                <a:ea typeface="微软雅黑" panose="020B0503020204020204" pitchFamily="34" charset="-122"/>
                <a:sym typeface="+mn-ea"/>
              </a:rPr>
              <a:t>月份引入</a:t>
            </a:r>
            <a:r>
              <a:rPr lang="en-US" altLang="zh-CN" dirty="0" err="1" smtClean="0">
                <a:latin typeface="微软雅黑" panose="020B0503020204020204" pitchFamily="34" charset="-122"/>
                <a:ea typeface="微软雅黑" panose="020B0503020204020204" pitchFamily="34" charset="-122"/>
                <a:sym typeface="+mn-ea"/>
              </a:rPr>
              <a:t>DevSuite</a:t>
            </a:r>
            <a:r>
              <a:rPr lang="en-US" altLang="zh-CN" dirty="0" smtClean="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标志着国泰安</a:t>
            </a:r>
            <a:r>
              <a:rPr lang="zh-CN" altLang="en-US" dirty="0" smtClean="0">
                <a:latin typeface="微软雅黑" panose="020B0503020204020204" pitchFamily="34" charset="-122"/>
                <a:ea typeface="微软雅黑" panose="020B0503020204020204" pitchFamily="34" charset="-122"/>
                <a:sym typeface="+mn-ea"/>
              </a:rPr>
              <a:t>进入</a:t>
            </a:r>
            <a:r>
              <a:rPr lang="zh-CN" altLang="en-US" dirty="0">
                <a:latin typeface="微软雅黑" panose="020B0503020204020204" pitchFamily="34" charset="-122"/>
                <a:ea typeface="微软雅黑" panose="020B0503020204020204" pitchFamily="34" charset="-122"/>
                <a:sym typeface="+mn-ea"/>
              </a:rPr>
              <a:t>项目</a:t>
            </a:r>
            <a:r>
              <a:rPr lang="zh-CN" altLang="en-US" dirty="0" smtClean="0">
                <a:latin typeface="微软雅黑" panose="020B0503020204020204" pitchFamily="34" charset="-122"/>
                <a:ea typeface="微软雅黑" panose="020B0503020204020204" pitchFamily="34" charset="-122"/>
                <a:sym typeface="+mn-ea"/>
              </a:rPr>
              <a:t>信息化</a:t>
            </a:r>
            <a:r>
              <a:rPr lang="zh-CN" altLang="en-US" dirty="0">
                <a:latin typeface="微软雅黑" panose="020B0503020204020204" pitchFamily="34" charset="-122"/>
                <a:ea typeface="微软雅黑" panose="020B0503020204020204" pitchFamily="34" charset="-122"/>
                <a:sym typeface="+mn-ea"/>
              </a:rPr>
              <a:t>管理</a:t>
            </a:r>
            <a:r>
              <a:rPr lang="zh-CN" altLang="en-US" dirty="0" smtClean="0">
                <a:latin typeface="微软雅黑" panose="020B0503020204020204" pitchFamily="34" charset="-122"/>
                <a:ea typeface="微软雅黑" panose="020B0503020204020204" pitchFamily="34" charset="-122"/>
                <a:sym typeface="+mn-ea"/>
              </a:rPr>
              <a:t>时代</a:t>
            </a:r>
            <a:r>
              <a:rPr lang="en-US" altLang="zh-CN" dirty="0" smtClean="0">
                <a:latin typeface="微软雅黑" panose="020B0503020204020204" pitchFamily="34" charset="-122"/>
                <a:ea typeface="微软雅黑" panose="020B0503020204020204" pitchFamily="34" charset="-122"/>
                <a:sym typeface="+mn-ea"/>
              </a:rPr>
              <a:t>.</a:t>
            </a:r>
          </a:p>
          <a:p>
            <a:pPr algn="just"/>
            <a:endParaRPr lang="en-US" altLang="zh-CN" dirty="0" smtClean="0">
              <a:latin typeface="微软雅黑" panose="020B0503020204020204" pitchFamily="34" charset="-122"/>
              <a:ea typeface="微软雅黑" panose="020B0503020204020204" pitchFamily="34" charset="-122"/>
              <a:sym typeface="+mn-ea"/>
            </a:endParaRPr>
          </a:p>
          <a:p>
            <a:pPr algn="just"/>
            <a:endParaRPr lang="en-US" altLang="zh-CN" dirty="0" smtClean="0">
              <a:latin typeface="微软雅黑" panose="020B0503020204020204" pitchFamily="34" charset="-122"/>
              <a:ea typeface="微软雅黑" panose="020B0503020204020204" pitchFamily="34" charset="-122"/>
              <a:sym typeface="+mn-ea"/>
            </a:endParaRPr>
          </a:p>
          <a:p>
            <a:pPr algn="just"/>
            <a:endParaRPr lang="en-US" altLang="zh-CN" dirty="0" smtClean="0">
              <a:latin typeface="微软雅黑" panose="020B0503020204020204" pitchFamily="34" charset="-122"/>
              <a:ea typeface="微软雅黑" panose="020B0503020204020204" pitchFamily="34" charset="-122"/>
              <a:sym typeface="+mn-ea"/>
            </a:endParaRPr>
          </a:p>
          <a:p>
            <a:pPr algn="just"/>
            <a:r>
              <a:rPr lang="en-US" altLang="zh-CN" dirty="0" smtClean="0">
                <a:latin typeface="微软雅黑" panose="020B0503020204020204" pitchFamily="34" charset="-122"/>
                <a:ea typeface="微软雅黑" panose="020B0503020204020204" pitchFamily="34" charset="-122"/>
                <a:sym typeface="+mn-ea"/>
              </a:rPr>
              <a:t>1)2013.1</a:t>
            </a:r>
            <a:r>
              <a:rPr lang="zh-CN" altLang="en-US" dirty="0" smtClean="0">
                <a:latin typeface="微软雅黑" panose="020B0503020204020204" pitchFamily="34" charset="-122"/>
                <a:ea typeface="微软雅黑" panose="020B0503020204020204" pitchFamily="34" charset="-122"/>
                <a:sym typeface="+mn-ea"/>
              </a:rPr>
              <a:t>在全公司推行</a:t>
            </a:r>
            <a:r>
              <a:rPr lang="en-US" altLang="zh-CN" dirty="0" smtClean="0">
                <a:latin typeface="微软雅黑" panose="020B0503020204020204" pitchFamily="34" charset="-122"/>
                <a:ea typeface="微软雅黑" panose="020B0503020204020204" pitchFamily="34" charset="-122"/>
                <a:sym typeface="+mn-ea"/>
              </a:rPr>
              <a:t>CMMI</a:t>
            </a:r>
            <a:r>
              <a:rPr lang="zh-CN" altLang="en-US" dirty="0">
                <a:latin typeface="微软雅黑" panose="020B0503020204020204" pitchFamily="34" charset="-122"/>
                <a:ea typeface="微软雅黑" panose="020B0503020204020204" pitchFamily="34" charset="-122"/>
                <a:sym typeface="+mn-ea"/>
              </a:rPr>
              <a:t>应用</a:t>
            </a:r>
            <a:r>
              <a:rPr lang="zh-CN" altLang="en-US" dirty="0" smtClean="0">
                <a:latin typeface="微软雅黑" panose="020B0503020204020204" pitchFamily="34" charset="-122"/>
                <a:ea typeface="微软雅黑" panose="020B0503020204020204" pitchFamily="34" charset="-122"/>
                <a:sym typeface="+mn-ea"/>
              </a:rPr>
              <a:t>于项目管理，随后进行首期项目经理专职专业化培训；</a:t>
            </a:r>
            <a:endParaRPr lang="en-US" altLang="zh-CN" dirty="0" smtClean="0">
              <a:latin typeface="微软雅黑" panose="020B0503020204020204" pitchFamily="34" charset="-122"/>
              <a:ea typeface="微软雅黑" panose="020B0503020204020204" pitchFamily="34" charset="-122"/>
            </a:endParaRPr>
          </a:p>
          <a:p>
            <a:pPr algn="just"/>
            <a:r>
              <a:rPr lang="en-US" altLang="zh-CN" dirty="0" smtClean="0">
                <a:latin typeface="微软雅黑" panose="020B0503020204020204" pitchFamily="34" charset="-122"/>
                <a:ea typeface="微软雅黑" panose="020B0503020204020204" pitchFamily="34" charset="-122"/>
                <a:sym typeface="+mn-ea"/>
              </a:rPr>
              <a:t>2)2014.4</a:t>
            </a:r>
            <a:r>
              <a:rPr lang="zh-CN" altLang="en-US" dirty="0" smtClean="0">
                <a:latin typeface="微软雅黑" panose="020B0503020204020204" pitchFamily="34" charset="-122"/>
                <a:ea typeface="微软雅黑" panose="020B0503020204020204" pitchFamily="34" charset="-122"/>
                <a:sym typeface="+mn-ea"/>
              </a:rPr>
              <a:t>启动</a:t>
            </a:r>
            <a:r>
              <a:rPr lang="en-US" altLang="zh-CN" dirty="0" smtClean="0">
                <a:latin typeface="微软雅黑" panose="020B0503020204020204" pitchFamily="34" charset="-122"/>
                <a:ea typeface="微软雅黑" panose="020B0503020204020204" pitchFamily="34" charset="-122"/>
                <a:sym typeface="+mn-ea"/>
              </a:rPr>
              <a:t>CMMI4</a:t>
            </a:r>
            <a:r>
              <a:rPr lang="zh-CN" altLang="en-US" dirty="0" smtClean="0">
                <a:latin typeface="微软雅黑" panose="020B0503020204020204" pitchFamily="34" charset="-122"/>
                <a:ea typeface="微软雅黑" panose="020B0503020204020204" pitchFamily="34" charset="-122"/>
                <a:sym typeface="+mn-ea"/>
              </a:rPr>
              <a:t>级认证工作</a:t>
            </a:r>
            <a:r>
              <a:rPr lang="en-US" altLang="zh-CN" dirty="0">
                <a:latin typeface="微软雅黑" panose="020B0503020204020204" pitchFamily="34" charset="-122"/>
                <a:ea typeface="微软雅黑" panose="020B0503020204020204" pitchFamily="34" charset="-122"/>
                <a:sym typeface="+mn-ea"/>
              </a:rPr>
              <a:t>, 6-7</a:t>
            </a:r>
            <a:r>
              <a:rPr lang="zh-CN" altLang="en-US" dirty="0">
                <a:latin typeface="微软雅黑" panose="020B0503020204020204" pitchFamily="34" charset="-122"/>
                <a:ea typeface="微软雅黑" panose="020B0503020204020204" pitchFamily="34" charset="-122"/>
                <a:sym typeface="+mn-ea"/>
              </a:rPr>
              <a:t>月引入项目经理任职考试并且发布第一期</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质量研发月报</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，全面推广项目成本质量管理意识</a:t>
            </a:r>
            <a:endParaRPr lang="en-US" altLang="zh-CN" dirty="0">
              <a:latin typeface="微软雅黑" panose="020B0503020204020204" pitchFamily="34" charset="-122"/>
              <a:ea typeface="微软雅黑" panose="020B0503020204020204" pitchFamily="34" charset="-122"/>
            </a:endParaRPr>
          </a:p>
          <a:p>
            <a:pPr algn="just"/>
            <a:r>
              <a:rPr lang="en-US" altLang="zh-CN" dirty="0" smtClean="0">
                <a:latin typeface="微软雅黑" panose="020B0503020204020204" pitchFamily="34" charset="-122"/>
                <a:ea typeface="微软雅黑" panose="020B0503020204020204" pitchFamily="34" charset="-122"/>
                <a:sym typeface="+mn-ea"/>
              </a:rPr>
              <a:t>3)2015.9</a:t>
            </a:r>
            <a:r>
              <a:rPr lang="zh-CN" altLang="en-US" dirty="0">
                <a:latin typeface="微软雅黑" panose="020B0503020204020204" pitchFamily="34" charset="-122"/>
                <a:ea typeface="微软雅黑" panose="020B0503020204020204" pitchFamily="34" charset="-122"/>
                <a:sym typeface="+mn-ea"/>
              </a:rPr>
              <a:t>通过</a:t>
            </a:r>
            <a:r>
              <a:rPr lang="en-US" altLang="zh-CN" dirty="0" smtClean="0">
                <a:latin typeface="微软雅黑" panose="020B0503020204020204" pitchFamily="34" charset="-122"/>
                <a:ea typeface="微软雅黑" panose="020B0503020204020204" pitchFamily="34" charset="-122"/>
                <a:sym typeface="+mn-ea"/>
              </a:rPr>
              <a:t>SEI</a:t>
            </a:r>
            <a:r>
              <a:rPr lang="zh-CN" altLang="en-US" dirty="0" smtClean="0">
                <a:latin typeface="微软雅黑" panose="020B0503020204020204" pitchFamily="34" charset="-122"/>
                <a:ea typeface="微软雅黑" panose="020B0503020204020204" pitchFamily="34" charset="-122"/>
                <a:sym typeface="+mn-ea"/>
              </a:rPr>
              <a:t>评估</a:t>
            </a:r>
            <a:r>
              <a:rPr lang="zh-CN" altLang="en-US" dirty="0">
                <a:latin typeface="微软雅黑" panose="020B0503020204020204" pitchFamily="34" charset="-122"/>
                <a:ea typeface="微软雅黑" panose="020B0503020204020204" pitchFamily="34" charset="-122"/>
                <a:sym typeface="+mn-ea"/>
              </a:rPr>
              <a:t>获得</a:t>
            </a:r>
            <a:r>
              <a:rPr lang="en-US" altLang="zh-CN" dirty="0">
                <a:latin typeface="微软雅黑" panose="020B0503020204020204" pitchFamily="34" charset="-122"/>
                <a:ea typeface="微软雅黑" panose="020B0503020204020204" pitchFamily="34" charset="-122"/>
                <a:sym typeface="+mn-ea"/>
              </a:rPr>
              <a:t>CMMI ML4</a:t>
            </a:r>
            <a:r>
              <a:rPr lang="zh-CN" altLang="en-US" dirty="0">
                <a:latin typeface="微软雅黑" panose="020B0503020204020204" pitchFamily="34" charset="-122"/>
                <a:ea typeface="微软雅黑" panose="020B0503020204020204" pitchFamily="34" charset="-122"/>
                <a:sym typeface="+mn-ea"/>
              </a:rPr>
              <a:t>级国际</a:t>
            </a:r>
            <a:r>
              <a:rPr lang="zh-CN" altLang="en-US" dirty="0" smtClean="0">
                <a:latin typeface="微软雅黑" panose="020B0503020204020204" pitchFamily="34" charset="-122"/>
                <a:ea typeface="微软雅黑" panose="020B0503020204020204" pitchFamily="34" charset="-122"/>
                <a:sym typeface="+mn-ea"/>
              </a:rPr>
              <a:t>认证，使</a:t>
            </a:r>
            <a:r>
              <a:rPr lang="en-US" altLang="zh-CN" dirty="0" smtClean="0">
                <a:latin typeface="微软雅黑" panose="020B0503020204020204" pitchFamily="34" charset="-122"/>
                <a:ea typeface="微软雅黑" panose="020B0503020204020204" pitchFamily="34" charset="-122"/>
                <a:sym typeface="+mn-ea"/>
              </a:rPr>
              <a:t>GTA</a:t>
            </a:r>
            <a:r>
              <a:rPr lang="zh-CN" altLang="en-US" dirty="0" smtClean="0">
                <a:latin typeface="微软雅黑" panose="020B0503020204020204" pitchFamily="34" charset="-122"/>
                <a:ea typeface="微软雅黑" panose="020B0503020204020204" pitchFamily="34" charset="-122"/>
                <a:sym typeface="+mn-ea"/>
              </a:rPr>
              <a:t>项目管理提高到量化管理的高度；</a:t>
            </a:r>
          </a:p>
          <a:p>
            <a:pPr algn="just"/>
            <a:endParaRPr lang="zh-CN" altLang="en-US" dirty="0" smtClean="0">
              <a:latin typeface="微软雅黑" panose="020B0503020204020204" pitchFamily="34" charset="-122"/>
              <a:ea typeface="微软雅黑" panose="020B0503020204020204" pitchFamily="34" charset="-122"/>
              <a:sym typeface="+mn-ea"/>
            </a:endParaRPr>
          </a:p>
          <a:p>
            <a:pPr algn="just"/>
            <a:r>
              <a:rPr lang="en-US" altLang="zh-CN" dirty="0" smtClean="0">
                <a:latin typeface="微软雅黑" panose="020B0503020204020204" pitchFamily="34" charset="-122"/>
                <a:ea typeface="微软雅黑" panose="020B0503020204020204" pitchFamily="34" charset="-122"/>
                <a:sym typeface="+mn-ea"/>
              </a:rPr>
              <a:t>1)2015-16</a:t>
            </a:r>
            <a:r>
              <a:rPr lang="zh-CN" altLang="en-US" dirty="0" smtClean="0">
                <a:latin typeface="微软雅黑" panose="020B0503020204020204" pitchFamily="34" charset="-122"/>
                <a:ea typeface="微软雅黑" panose="020B0503020204020204" pitchFamily="34" charset="-122"/>
                <a:sym typeface="+mn-ea"/>
              </a:rPr>
              <a:t>年连续</a:t>
            </a:r>
            <a:r>
              <a:rPr lang="en-US" altLang="zh-CN" dirty="0" smtClean="0">
                <a:latin typeface="微软雅黑" panose="020B0503020204020204" pitchFamily="34" charset="-122"/>
                <a:ea typeface="微软雅黑" panose="020B0503020204020204" pitchFamily="34" charset="-122"/>
                <a:sym typeface="+mn-ea"/>
              </a:rPr>
              <a:t>2</a:t>
            </a:r>
            <a:r>
              <a:rPr lang="zh-CN" altLang="en-US" dirty="0" smtClean="0">
                <a:latin typeface="微软雅黑" panose="020B0503020204020204" pitchFamily="34" charset="-122"/>
                <a:ea typeface="微软雅黑" panose="020B0503020204020204" pitchFamily="34" charset="-122"/>
                <a:sym typeface="+mn-ea"/>
              </a:rPr>
              <a:t>年被国际项目管理机构评选为优秀实践案例，标志着国泰安迈入了国际项目管理水平</a:t>
            </a:r>
            <a:endParaRPr lang="en-US" altLang="zh-CN" dirty="0" smtClean="0">
              <a:latin typeface="微软雅黑" panose="020B0503020204020204" pitchFamily="34" charset="-122"/>
              <a:ea typeface="微软雅黑" panose="020B0503020204020204" pitchFamily="34" charset="-122"/>
            </a:endParaRPr>
          </a:p>
          <a:p>
            <a:pPr algn="just"/>
            <a:r>
              <a:rPr lang="en-US" altLang="zh-CN" dirty="0" smtClean="0">
                <a:latin typeface="微软雅黑" panose="020B0503020204020204" pitchFamily="34" charset="-122"/>
                <a:ea typeface="微软雅黑" panose="020B0503020204020204" pitchFamily="34" charset="-122"/>
                <a:sym typeface="+mn-ea"/>
              </a:rPr>
              <a:t>2</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2016</a:t>
            </a:r>
            <a:r>
              <a:rPr lang="zh-CN" altLang="en-US" dirty="0" smtClean="0">
                <a:latin typeface="微软雅黑" panose="020B0503020204020204" pitchFamily="34" charset="-122"/>
                <a:ea typeface="微软雅黑" panose="020B0503020204020204" pitchFamily="34" charset="-122"/>
                <a:sym typeface="+mn-ea"/>
              </a:rPr>
              <a:t>年</a:t>
            </a:r>
            <a:r>
              <a:rPr lang="en-US" altLang="zh-CN" dirty="0" smtClean="0">
                <a:latin typeface="微软雅黑" panose="020B0503020204020204" pitchFamily="34" charset="-122"/>
                <a:ea typeface="微软雅黑" panose="020B0503020204020204" pitchFamily="34" charset="-122"/>
                <a:sym typeface="+mn-ea"/>
              </a:rPr>
              <a:t>12</a:t>
            </a:r>
            <a:r>
              <a:rPr lang="zh-CN" altLang="en-US" dirty="0" smtClean="0">
                <a:latin typeface="微软雅黑" panose="020B0503020204020204" pitchFamily="34" charset="-122"/>
                <a:ea typeface="微软雅黑" panose="020B0503020204020204" pitchFamily="34" charset="-122"/>
                <a:sym typeface="+mn-ea"/>
              </a:rPr>
              <a:t>月导</a:t>
            </a:r>
            <a:r>
              <a:rPr lang="zh-CN" altLang="en-US" dirty="0">
                <a:latin typeface="微软雅黑" panose="020B0503020204020204" pitchFamily="34" charset="-122"/>
                <a:ea typeface="微软雅黑" panose="020B0503020204020204" pitchFamily="34" charset="-122"/>
                <a:sym typeface="+mn-ea"/>
              </a:rPr>
              <a:t>入敏捷软件流程，从传统项目开发逐步转向互联网开发模式，开发模式适应公司多元化的开发项目的需要；</a:t>
            </a:r>
          </a:p>
          <a:p>
            <a:pPr algn="just"/>
            <a:r>
              <a:rPr lang="en-US" altLang="zh-CN" dirty="0" smtClean="0">
                <a:latin typeface="微软雅黑" panose="020B0503020204020204" pitchFamily="34" charset="-122"/>
                <a:ea typeface="微软雅黑" panose="020B0503020204020204" pitchFamily="34" charset="-122"/>
                <a:sym typeface="+mn-ea"/>
              </a:rPr>
              <a:t>3)2017.2</a:t>
            </a:r>
            <a:r>
              <a:rPr lang="zh-CN" altLang="en-US" dirty="0" smtClean="0">
                <a:latin typeface="微软雅黑" panose="020B0503020204020204" pitchFamily="34" charset="-122"/>
                <a:ea typeface="微软雅黑" panose="020B0503020204020204" pitchFamily="34" charset="-122"/>
                <a:sym typeface="+mn-ea"/>
              </a:rPr>
              <a:t>全面</a:t>
            </a:r>
            <a:r>
              <a:rPr lang="zh-CN" altLang="en-US" dirty="0">
                <a:latin typeface="微软雅黑" panose="020B0503020204020204" pitchFamily="34" charset="-122"/>
                <a:ea typeface="微软雅黑" panose="020B0503020204020204" pitchFamily="34" charset="-122"/>
                <a:sym typeface="+mn-ea"/>
              </a:rPr>
              <a:t>深入推进工时管理系统，标志着研发管理信息化工作进入一个新的</a:t>
            </a:r>
            <a:r>
              <a:rPr lang="zh-CN" altLang="en-US" dirty="0" smtClean="0">
                <a:latin typeface="微软雅黑" panose="020B0503020204020204" pitchFamily="34" charset="-122"/>
                <a:ea typeface="微软雅黑" panose="020B0503020204020204" pitchFamily="34" charset="-122"/>
                <a:sym typeface="+mn-ea"/>
              </a:rPr>
              <a:t>高度。</a:t>
            </a:r>
            <a:r>
              <a:rPr lang="zh-CN" altLang="en-US" dirty="0">
                <a:latin typeface="微软雅黑" panose="020B0503020204020204" pitchFamily="34" charset="-122"/>
                <a:ea typeface="微软雅黑" panose="020B0503020204020204" pitchFamily="34" charset="-122"/>
                <a:sym typeface="+mn-ea"/>
              </a:rPr>
              <a:t>进入用“数据说话”的管理研发体系；</a:t>
            </a:r>
          </a:p>
          <a:p>
            <a:pPr algn="just"/>
            <a:endParaRPr lang="en-US" altLang="zh-CN" dirty="0" smtClean="0">
              <a:latin typeface="微软雅黑" panose="020B0503020204020204" pitchFamily="34" charset="-122"/>
              <a:ea typeface="微软雅黑" panose="020B0503020204020204" pitchFamily="34" charset="-122"/>
            </a:endParaRPr>
          </a:p>
          <a:p>
            <a:pPr algn="just"/>
            <a:endParaRPr lang="en-US" altLang="zh-CN" dirty="0" smtClean="0">
              <a:latin typeface="微软雅黑" panose="020B0503020204020204" pitchFamily="34" charset="-122"/>
              <a:ea typeface="微软雅黑" panose="020B0503020204020204" pitchFamily="34" charset="-122"/>
              <a:sym typeface="+mn-ea"/>
            </a:endParaRPr>
          </a:p>
          <a:p>
            <a:pPr algn="just"/>
            <a:endParaRPr lang="zh-CN" altLang="en-US"/>
          </a:p>
          <a:p>
            <a:pPr algn="just"/>
            <a:endParaRPr lang="zh-CN" altLang="en-US"/>
          </a:p>
          <a:p>
            <a:pPr algn="just"/>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850C1B6F-7240-42B5-9E09-935933E96411}" type="slidenum">
              <a:rPr lang="zh-CN" altLang="en-US" smtClean="0"/>
              <a:t>25</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9AC7AF4C-2696-48CC-BCD4-8DD33090AB10}" type="slidenum">
              <a:rPr lang="en-US" altLang="zh-CN" smtClean="0"/>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755ED3B9-0277-4874-B16C-B7898AC7F466}" type="slidenum">
              <a:rPr lang="en-US" altLang="zh-CN"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095B524E-411D-41D7-ADFF-274E70D44144}"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3" name="Group 2"/>
          <p:cNvGrpSpPr/>
          <p:nvPr userDrawn="1"/>
        </p:nvGrpSpPr>
        <p:grpSpPr>
          <a:xfrm>
            <a:off x="-19316" y="-431799"/>
            <a:ext cx="4667516" cy="7268223"/>
            <a:chOff x="-19316" y="-323850"/>
            <a:chExt cx="4667516" cy="5451167"/>
          </a:xfrm>
        </p:grpSpPr>
        <p:sp>
          <p:nvSpPr>
            <p:cNvPr id="33" name="Freeform 32"/>
            <p:cNvSpPr/>
            <p:nvPr userDrawn="1"/>
          </p:nvSpPr>
          <p:spPr bwMode="auto">
            <a:xfrm flipV="1">
              <a:off x="-19316" y="4093920"/>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4" name="Freeform 33"/>
            <p:cNvSpPr/>
            <p:nvPr userDrawn="1"/>
          </p:nvSpPr>
          <p:spPr bwMode="auto">
            <a:xfrm flipV="1">
              <a:off x="-19316" y="4007804"/>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5" name="Freeform 34"/>
            <p:cNvSpPr/>
            <p:nvPr userDrawn="1"/>
          </p:nvSpPr>
          <p:spPr bwMode="auto">
            <a:xfrm flipV="1">
              <a:off x="1151867" y="3895850"/>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6" name="Freeform 35"/>
            <p:cNvSpPr/>
            <p:nvPr userDrawn="1"/>
          </p:nvSpPr>
          <p:spPr bwMode="auto">
            <a:xfrm flipV="1">
              <a:off x="-19316" y="2957183"/>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37" name="Freeform 36"/>
            <p:cNvSpPr/>
            <p:nvPr userDrawn="1"/>
          </p:nvSpPr>
          <p:spPr bwMode="auto">
            <a:xfrm flipV="1">
              <a:off x="1479110" y="1656828"/>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38" name="Freeform 37"/>
            <p:cNvSpPr/>
            <p:nvPr userDrawn="1"/>
          </p:nvSpPr>
          <p:spPr bwMode="auto">
            <a:xfrm flipV="1">
              <a:off x="-19316" y="2828006"/>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39" name="Freeform 38"/>
            <p:cNvSpPr/>
            <p:nvPr userDrawn="1"/>
          </p:nvSpPr>
          <p:spPr bwMode="auto">
            <a:xfrm flipV="1">
              <a:off x="-19316" y="1656823"/>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sp>
          <p:nvSpPr>
            <p:cNvPr id="40" name="Freeform 39"/>
            <p:cNvSpPr/>
            <p:nvPr userDrawn="1"/>
          </p:nvSpPr>
          <p:spPr bwMode="auto">
            <a:xfrm flipV="1">
              <a:off x="-19316" y="632040"/>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bg1">
                <a:lumMod val="95000"/>
                <a:alpha val="50000"/>
              </a:schemeClr>
            </a:solidFill>
            <a:ln>
              <a:noFill/>
            </a:ln>
          </p:spPr>
          <p:txBody>
            <a:bodyPr vert="horz" wrap="square" lIns="91440" tIns="45720" rIns="91440" bIns="45720" numCol="1" anchor="t" anchorCtr="0" compatLnSpc="1"/>
            <a:lstStyle/>
            <a:p>
              <a:endParaRPr lang="en-US"/>
            </a:p>
          </p:txBody>
        </p:sp>
        <p:sp>
          <p:nvSpPr>
            <p:cNvPr id="41" name="Freeform 40"/>
            <p:cNvSpPr/>
            <p:nvPr userDrawn="1"/>
          </p:nvSpPr>
          <p:spPr bwMode="auto">
            <a:xfrm flipV="1">
              <a:off x="-19316" y="-323850"/>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en-US"/>
            </a:p>
          </p:txBody>
        </p:sp>
        <p:sp>
          <p:nvSpPr>
            <p:cNvPr id="42" name="Freeform 41"/>
            <p:cNvSpPr/>
            <p:nvPr userDrawn="1"/>
          </p:nvSpPr>
          <p:spPr bwMode="auto">
            <a:xfrm flipV="1">
              <a:off x="2590015" y="3895850"/>
              <a:ext cx="2058185" cy="1231467"/>
            </a:xfrm>
            <a:custGeom>
              <a:avLst/>
              <a:gdLst>
                <a:gd name="T0" fmla="*/ 0 w 1880"/>
                <a:gd name="T1" fmla="*/ 0 h 1120"/>
                <a:gd name="T2" fmla="*/ 921 w 1880"/>
                <a:gd name="T3" fmla="*/ 1120 h 1120"/>
                <a:gd name="T4" fmla="*/ 1880 w 1880"/>
                <a:gd name="T5" fmla="*/ 0 h 1120"/>
                <a:gd name="T6" fmla="*/ 0 w 1880"/>
                <a:gd name="T7" fmla="*/ 0 h 1120"/>
              </a:gdLst>
              <a:ahLst/>
              <a:cxnLst>
                <a:cxn ang="0">
                  <a:pos x="T0" y="T1"/>
                </a:cxn>
                <a:cxn ang="0">
                  <a:pos x="T2" y="T3"/>
                </a:cxn>
                <a:cxn ang="0">
                  <a:pos x="T4" y="T5"/>
                </a:cxn>
                <a:cxn ang="0">
                  <a:pos x="T6" y="T7"/>
                </a:cxn>
              </a:cxnLst>
              <a:rect l="0" t="0" r="r" b="b"/>
              <a:pathLst>
                <a:path w="1880" h="1120">
                  <a:moveTo>
                    <a:pt x="0" y="0"/>
                  </a:moveTo>
                  <a:lnTo>
                    <a:pt x="921" y="1120"/>
                  </a:lnTo>
                  <a:lnTo>
                    <a:pt x="1880" y="0"/>
                  </a:lnTo>
                  <a:lnTo>
                    <a:pt x="0" y="0"/>
                  </a:lnTo>
                  <a:close/>
                </a:path>
              </a:pathLst>
            </a:custGeom>
            <a:solidFill>
              <a:schemeClr val="bg1">
                <a:lumMod val="75000"/>
                <a:alpha val="40000"/>
              </a:schemeClr>
            </a:solidFill>
            <a:ln>
              <a:noFill/>
            </a:ln>
          </p:spPr>
          <p:txBody>
            <a:bodyPr vert="horz" wrap="square" lIns="91440" tIns="45720" rIns="91440" bIns="45720" numCol="1" anchor="t" anchorCtr="0" compatLnSpc="1"/>
            <a:lstStyle/>
            <a:p>
              <a:endParaRPr lang="en-US"/>
            </a:p>
          </p:txBody>
        </p:sp>
      </p:grpSp>
      <p:sp>
        <p:nvSpPr>
          <p:cNvPr id="28" name="Shape 1443">
            <a:hlinkClick r:id="" action="ppaction://hlinkshowjump?jump=nextslide"/>
          </p:cNvPr>
          <p:cNvSpPr/>
          <p:nvPr userDrawn="1"/>
        </p:nvSpPr>
        <p:spPr>
          <a:xfrm rot="16200000">
            <a:off x="8880919" y="6532624"/>
            <a:ext cx="118933" cy="13658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sp>
        <p:nvSpPr>
          <p:cNvPr id="29" name="Shape 1443">
            <a:hlinkClick r:id="" action="ppaction://hlinkshowjump?jump=previousslide"/>
          </p:cNvPr>
          <p:cNvSpPr/>
          <p:nvPr userDrawn="1"/>
        </p:nvSpPr>
        <p:spPr>
          <a:xfrm rot="5400000" flipH="1">
            <a:off x="8602354" y="6532623"/>
            <a:ext cx="118933" cy="13658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cubicBezTo>
                  <a:pt x="20627" y="0"/>
                  <a:pt x="20943" y="234"/>
                  <a:pt x="21203" y="710"/>
                </a:cubicBezTo>
                <a:cubicBezTo>
                  <a:pt x="21468" y="1198"/>
                  <a:pt x="21600" y="1765"/>
                  <a:pt x="21600" y="2429"/>
                </a:cubicBezTo>
                <a:cubicBezTo>
                  <a:pt x="21600" y="3119"/>
                  <a:pt x="21464" y="3699"/>
                  <a:pt x="21196" y="4181"/>
                </a:cubicBezTo>
                <a:lnTo>
                  <a:pt x="11775" y="20884"/>
                </a:lnTo>
                <a:cubicBezTo>
                  <a:pt x="11507" y="21359"/>
                  <a:pt x="11180" y="21600"/>
                  <a:pt x="10791" y="21600"/>
                </a:cubicBezTo>
                <a:cubicBezTo>
                  <a:pt x="10380" y="21600"/>
                  <a:pt x="10071" y="21359"/>
                  <a:pt x="9858" y="20884"/>
                </a:cubicBezTo>
                <a:lnTo>
                  <a:pt x="404" y="4181"/>
                </a:lnTo>
                <a:cubicBezTo>
                  <a:pt x="136" y="3699"/>
                  <a:pt x="0" y="3119"/>
                  <a:pt x="0" y="2429"/>
                </a:cubicBezTo>
                <a:cubicBezTo>
                  <a:pt x="0" y="1784"/>
                  <a:pt x="132" y="1224"/>
                  <a:pt x="393" y="729"/>
                </a:cubicBezTo>
                <a:cubicBezTo>
                  <a:pt x="657" y="241"/>
                  <a:pt x="969" y="0"/>
                  <a:pt x="1336" y="0"/>
                </a:cubicBezTo>
                <a:lnTo>
                  <a:pt x="20264" y="0"/>
                </a:lnTo>
                <a:close/>
              </a:path>
            </a:pathLst>
          </a:custGeom>
          <a:solidFill>
            <a:schemeClr val="bg1">
              <a:lumMod val="75000"/>
            </a:schemeClr>
          </a:solidFill>
          <a:ln w="12700" cap="flat">
            <a:noFill/>
            <a:miter lim="400000"/>
          </a:ln>
          <a:effectLst/>
        </p:spPr>
        <p:txBody>
          <a:bodyPr wrap="square" lIns="38100" tIns="38100" rIns="38100" bIns="38100" numCol="1" anchor="ctr">
            <a:noAutofit/>
          </a:bodyPr>
          <a:lstStyle/>
          <a:p>
            <a:pPr lvl="0" defTabSz="457200">
              <a:defRPr sz="6400">
                <a:solidFill>
                  <a:srgbClr val="FFFFFF"/>
                </a:solidFill>
                <a:effectLst>
                  <a:outerShdw blurRad="38100" dist="12700" dir="5400000" rotWithShape="0">
                    <a:srgbClr val="000000">
                      <a:alpha val="50000"/>
                    </a:srgbClr>
                  </a:outerShdw>
                </a:effectLst>
              </a:defRPr>
            </a:pPr>
            <a:endParaRPr sz="4800">
              <a:solidFill>
                <a:schemeClr val="tx1">
                  <a:lumMod val="65000"/>
                  <a:lumOff val="35000"/>
                </a:schemeClr>
              </a:solidFill>
            </a:endParaRPr>
          </a:p>
        </p:txBody>
      </p:sp>
      <p:grpSp>
        <p:nvGrpSpPr>
          <p:cNvPr id="18" name="Group 17"/>
          <p:cNvGrpSpPr/>
          <p:nvPr userDrawn="1"/>
        </p:nvGrpSpPr>
        <p:grpSpPr>
          <a:xfrm rot="15755646" flipH="1">
            <a:off x="6373779" y="-3162149"/>
            <a:ext cx="1524969" cy="7183809"/>
            <a:chOff x="-19316" y="-242758"/>
            <a:chExt cx="3616890" cy="5451167"/>
          </a:xfrm>
        </p:grpSpPr>
        <p:sp>
          <p:nvSpPr>
            <p:cNvPr id="21" name="Freeform 20"/>
            <p:cNvSpPr/>
            <p:nvPr/>
          </p:nvSpPr>
          <p:spPr bwMode="auto">
            <a:xfrm flipV="1">
              <a:off x="-19316" y="4175012"/>
              <a:ext cx="2609331" cy="1033397"/>
            </a:xfrm>
            <a:custGeom>
              <a:avLst/>
              <a:gdLst>
                <a:gd name="T0" fmla="*/ 1070 w 2375"/>
                <a:gd name="T1" fmla="*/ 940 h 940"/>
                <a:gd name="T2" fmla="*/ 2375 w 2375"/>
                <a:gd name="T3" fmla="*/ 0 h 940"/>
                <a:gd name="T4" fmla="*/ 0 w 2375"/>
                <a:gd name="T5" fmla="*/ 0 h 940"/>
                <a:gd name="T6" fmla="*/ 1070 w 2375"/>
                <a:gd name="T7" fmla="*/ 940 h 940"/>
              </a:gdLst>
              <a:ahLst/>
              <a:cxnLst>
                <a:cxn ang="0">
                  <a:pos x="T0" y="T1"/>
                </a:cxn>
                <a:cxn ang="0">
                  <a:pos x="T2" y="T3"/>
                </a:cxn>
                <a:cxn ang="0">
                  <a:pos x="T4" y="T5"/>
                </a:cxn>
                <a:cxn ang="0">
                  <a:pos x="T6" y="T7"/>
                </a:cxn>
              </a:cxnLst>
              <a:rect l="0" t="0" r="r" b="b"/>
              <a:pathLst>
                <a:path w="2375" h="940">
                  <a:moveTo>
                    <a:pt x="1070" y="940"/>
                  </a:moveTo>
                  <a:lnTo>
                    <a:pt x="2375" y="0"/>
                  </a:lnTo>
                  <a:lnTo>
                    <a:pt x="0" y="0"/>
                  </a:lnTo>
                  <a:lnTo>
                    <a:pt x="1070" y="94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V="1">
              <a:off x="-19316" y="4088896"/>
              <a:ext cx="1171183" cy="1119513"/>
            </a:xfrm>
            <a:custGeom>
              <a:avLst/>
              <a:gdLst>
                <a:gd name="T0" fmla="*/ 1070 w 1070"/>
                <a:gd name="T1" fmla="*/ 940 h 1017"/>
                <a:gd name="T2" fmla="*/ 0 w 1070"/>
                <a:gd name="T3" fmla="*/ 0 h 1017"/>
                <a:gd name="T4" fmla="*/ 0 w 1070"/>
                <a:gd name="T5" fmla="*/ 1017 h 1017"/>
                <a:gd name="T6" fmla="*/ 1070 w 1070"/>
                <a:gd name="T7" fmla="*/ 940 h 1017"/>
              </a:gdLst>
              <a:ahLst/>
              <a:cxnLst>
                <a:cxn ang="0">
                  <a:pos x="T0" y="T1"/>
                </a:cxn>
                <a:cxn ang="0">
                  <a:pos x="T2" y="T3"/>
                </a:cxn>
                <a:cxn ang="0">
                  <a:pos x="T4" y="T5"/>
                </a:cxn>
                <a:cxn ang="0">
                  <a:pos x="T6" y="T7"/>
                </a:cxn>
              </a:cxnLst>
              <a:rect l="0" t="0" r="r" b="b"/>
              <a:pathLst>
                <a:path w="1070" h="1017">
                  <a:moveTo>
                    <a:pt x="1070" y="940"/>
                  </a:moveTo>
                  <a:lnTo>
                    <a:pt x="0" y="0"/>
                  </a:lnTo>
                  <a:lnTo>
                    <a:pt x="0" y="1017"/>
                  </a:lnTo>
                  <a:lnTo>
                    <a:pt x="1070" y="940"/>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3" name="Freeform 22"/>
            <p:cNvSpPr/>
            <p:nvPr/>
          </p:nvSpPr>
          <p:spPr bwMode="auto">
            <a:xfrm flipV="1">
              <a:off x="1151867" y="3976942"/>
              <a:ext cx="2445707" cy="1231467"/>
            </a:xfrm>
            <a:custGeom>
              <a:avLst/>
              <a:gdLst>
                <a:gd name="T0" fmla="*/ 1305 w 2226"/>
                <a:gd name="T1" fmla="*/ 0 h 1120"/>
                <a:gd name="T2" fmla="*/ 0 w 2226"/>
                <a:gd name="T3" fmla="*/ 940 h 1120"/>
                <a:gd name="T4" fmla="*/ 2226 w 2226"/>
                <a:gd name="T5" fmla="*/ 1120 h 1120"/>
                <a:gd name="T6" fmla="*/ 1305 w 2226"/>
                <a:gd name="T7" fmla="*/ 0 h 1120"/>
              </a:gdLst>
              <a:ahLst/>
              <a:cxnLst>
                <a:cxn ang="0">
                  <a:pos x="T0" y="T1"/>
                </a:cxn>
                <a:cxn ang="0">
                  <a:pos x="T2" y="T3"/>
                </a:cxn>
                <a:cxn ang="0">
                  <a:pos x="T4" y="T5"/>
                </a:cxn>
                <a:cxn ang="0">
                  <a:pos x="T6" y="T7"/>
                </a:cxn>
              </a:cxnLst>
              <a:rect l="0" t="0" r="r" b="b"/>
              <a:pathLst>
                <a:path w="2226" h="1120">
                  <a:moveTo>
                    <a:pt x="1305" y="0"/>
                  </a:moveTo>
                  <a:lnTo>
                    <a:pt x="0" y="940"/>
                  </a:lnTo>
                  <a:lnTo>
                    <a:pt x="2226" y="1120"/>
                  </a:lnTo>
                  <a:lnTo>
                    <a:pt x="13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4" name="Freeform 23"/>
            <p:cNvSpPr/>
            <p:nvPr/>
          </p:nvSpPr>
          <p:spPr bwMode="auto">
            <a:xfrm flipV="1">
              <a:off x="-19316" y="3038275"/>
              <a:ext cx="3616890" cy="1136737"/>
            </a:xfrm>
            <a:custGeom>
              <a:avLst/>
              <a:gdLst>
                <a:gd name="T0" fmla="*/ 3296 w 3296"/>
                <a:gd name="T1" fmla="*/ 180 h 1040"/>
                <a:gd name="T2" fmla="*/ 1070 w 3296"/>
                <a:gd name="T3" fmla="*/ 0 h 1040"/>
                <a:gd name="T4" fmla="*/ 0 w 3296"/>
                <a:gd name="T5" fmla="*/ 77 h 1040"/>
                <a:gd name="T6" fmla="*/ 1368 w 3296"/>
                <a:gd name="T7" fmla="*/ 1040 h 1040"/>
                <a:gd name="T8" fmla="*/ 3296 w 3296"/>
                <a:gd name="T9" fmla="*/ 180 h 1040"/>
              </a:gdLst>
              <a:ahLst/>
              <a:cxnLst>
                <a:cxn ang="0">
                  <a:pos x="T0" y="T1"/>
                </a:cxn>
                <a:cxn ang="0">
                  <a:pos x="T2" y="T3"/>
                </a:cxn>
                <a:cxn ang="0">
                  <a:pos x="T4" y="T5"/>
                </a:cxn>
                <a:cxn ang="0">
                  <a:pos x="T6" y="T7"/>
                </a:cxn>
                <a:cxn ang="0">
                  <a:pos x="T8" y="T9"/>
                </a:cxn>
              </a:cxnLst>
              <a:rect l="0" t="0" r="r" b="b"/>
              <a:pathLst>
                <a:path w="3296" h="1040">
                  <a:moveTo>
                    <a:pt x="3296" y="180"/>
                  </a:moveTo>
                  <a:lnTo>
                    <a:pt x="1070" y="0"/>
                  </a:lnTo>
                  <a:lnTo>
                    <a:pt x="0" y="77"/>
                  </a:lnTo>
                  <a:lnTo>
                    <a:pt x="1368" y="1040"/>
                  </a:lnTo>
                  <a:lnTo>
                    <a:pt x="3296" y="18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24"/>
            <p:cNvSpPr/>
            <p:nvPr/>
          </p:nvSpPr>
          <p:spPr bwMode="auto">
            <a:xfrm flipV="1">
              <a:off x="1479110" y="1737920"/>
              <a:ext cx="2118464" cy="2239027"/>
            </a:xfrm>
            <a:custGeom>
              <a:avLst/>
              <a:gdLst>
                <a:gd name="T0" fmla="*/ 1928 w 1928"/>
                <a:gd name="T1" fmla="*/ 0 h 2046"/>
                <a:gd name="T2" fmla="*/ 0 w 1928"/>
                <a:gd name="T3" fmla="*/ 860 h 2046"/>
                <a:gd name="T4" fmla="*/ 178 w 1928"/>
                <a:gd name="T5" fmla="*/ 2046 h 2046"/>
                <a:gd name="T6" fmla="*/ 1928 w 1928"/>
                <a:gd name="T7" fmla="*/ 0 h 2046"/>
              </a:gdLst>
              <a:ahLst/>
              <a:cxnLst>
                <a:cxn ang="0">
                  <a:pos x="T0" y="T1"/>
                </a:cxn>
                <a:cxn ang="0">
                  <a:pos x="T2" y="T3"/>
                </a:cxn>
                <a:cxn ang="0">
                  <a:pos x="T4" y="T5"/>
                </a:cxn>
                <a:cxn ang="0">
                  <a:pos x="T6" y="T7"/>
                </a:cxn>
              </a:cxnLst>
              <a:rect l="0" t="0" r="r" b="b"/>
              <a:pathLst>
                <a:path w="1928" h="2046">
                  <a:moveTo>
                    <a:pt x="1928" y="0"/>
                  </a:moveTo>
                  <a:lnTo>
                    <a:pt x="0" y="860"/>
                  </a:lnTo>
                  <a:lnTo>
                    <a:pt x="178" y="2046"/>
                  </a:lnTo>
                  <a:lnTo>
                    <a:pt x="1928" y="0"/>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6" name="Freeform 25"/>
            <p:cNvSpPr/>
            <p:nvPr/>
          </p:nvSpPr>
          <p:spPr bwMode="auto">
            <a:xfrm flipV="1">
              <a:off x="-19316" y="2909098"/>
              <a:ext cx="1498426" cy="1179798"/>
            </a:xfrm>
            <a:custGeom>
              <a:avLst/>
              <a:gdLst>
                <a:gd name="T0" fmla="*/ 1368 w 1368"/>
                <a:gd name="T1" fmla="*/ 963 h 1080"/>
                <a:gd name="T2" fmla="*/ 0 w 1368"/>
                <a:gd name="T3" fmla="*/ 0 h 1080"/>
                <a:gd name="T4" fmla="*/ 0 w 1368"/>
                <a:gd name="T5" fmla="*/ 1080 h 1080"/>
                <a:gd name="T6" fmla="*/ 1368 w 1368"/>
                <a:gd name="T7" fmla="*/ 963 h 1080"/>
              </a:gdLst>
              <a:ahLst/>
              <a:cxnLst>
                <a:cxn ang="0">
                  <a:pos x="T0" y="T1"/>
                </a:cxn>
                <a:cxn ang="0">
                  <a:pos x="T2" y="T3"/>
                </a:cxn>
                <a:cxn ang="0">
                  <a:pos x="T4" y="T5"/>
                </a:cxn>
                <a:cxn ang="0">
                  <a:pos x="T6" y="T7"/>
                </a:cxn>
              </a:cxnLst>
              <a:rect l="0" t="0" r="r" b="b"/>
              <a:pathLst>
                <a:path w="1368" h="1080">
                  <a:moveTo>
                    <a:pt x="1368" y="963"/>
                  </a:moveTo>
                  <a:lnTo>
                    <a:pt x="0" y="0"/>
                  </a:lnTo>
                  <a:lnTo>
                    <a:pt x="0" y="1080"/>
                  </a:lnTo>
                  <a:lnTo>
                    <a:pt x="1368" y="963"/>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7" name="Freeform 26"/>
            <p:cNvSpPr/>
            <p:nvPr/>
          </p:nvSpPr>
          <p:spPr bwMode="auto">
            <a:xfrm flipV="1">
              <a:off x="-19316" y="1737915"/>
              <a:ext cx="1696496" cy="1300361"/>
            </a:xfrm>
            <a:custGeom>
              <a:avLst/>
              <a:gdLst>
                <a:gd name="T0" fmla="*/ 1368 w 1546"/>
                <a:gd name="T1" fmla="*/ 0 h 1186"/>
                <a:gd name="T2" fmla="*/ 0 w 1546"/>
                <a:gd name="T3" fmla="*/ 117 h 1186"/>
                <a:gd name="T4" fmla="*/ 0 w 1546"/>
                <a:gd name="T5" fmla="*/ 806 h 1186"/>
                <a:gd name="T6" fmla="*/ 1546 w 1546"/>
                <a:gd name="T7" fmla="*/ 1186 h 1186"/>
                <a:gd name="T8" fmla="*/ 1368 w 1546"/>
                <a:gd name="T9" fmla="*/ 0 h 1186"/>
              </a:gdLst>
              <a:ahLst/>
              <a:cxnLst>
                <a:cxn ang="0">
                  <a:pos x="T0" y="T1"/>
                </a:cxn>
                <a:cxn ang="0">
                  <a:pos x="T2" y="T3"/>
                </a:cxn>
                <a:cxn ang="0">
                  <a:pos x="T4" y="T5"/>
                </a:cxn>
                <a:cxn ang="0">
                  <a:pos x="T6" y="T7"/>
                </a:cxn>
                <a:cxn ang="0">
                  <a:pos x="T8" y="T9"/>
                </a:cxn>
              </a:cxnLst>
              <a:rect l="0" t="0" r="r" b="b"/>
              <a:pathLst>
                <a:path w="1546" h="1186">
                  <a:moveTo>
                    <a:pt x="1368" y="0"/>
                  </a:moveTo>
                  <a:lnTo>
                    <a:pt x="0" y="117"/>
                  </a:lnTo>
                  <a:lnTo>
                    <a:pt x="0" y="806"/>
                  </a:lnTo>
                  <a:lnTo>
                    <a:pt x="1546" y="1186"/>
                  </a:lnTo>
                  <a:lnTo>
                    <a:pt x="1368"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29"/>
            <p:cNvSpPr/>
            <p:nvPr/>
          </p:nvSpPr>
          <p:spPr bwMode="auto">
            <a:xfrm flipV="1">
              <a:off x="-19316" y="713132"/>
              <a:ext cx="1696496" cy="1438147"/>
            </a:xfrm>
            <a:custGeom>
              <a:avLst/>
              <a:gdLst>
                <a:gd name="T0" fmla="*/ 1546 w 1546"/>
                <a:gd name="T1" fmla="*/ 380 h 1314"/>
                <a:gd name="T2" fmla="*/ 0 w 1546"/>
                <a:gd name="T3" fmla="*/ 0 h 1314"/>
                <a:gd name="T4" fmla="*/ 0 w 1546"/>
                <a:gd name="T5" fmla="*/ 1314 h 1314"/>
                <a:gd name="T6" fmla="*/ 1546 w 1546"/>
                <a:gd name="T7" fmla="*/ 380 h 1314"/>
              </a:gdLst>
              <a:ahLst/>
              <a:cxnLst>
                <a:cxn ang="0">
                  <a:pos x="T0" y="T1"/>
                </a:cxn>
                <a:cxn ang="0">
                  <a:pos x="T2" y="T3"/>
                </a:cxn>
                <a:cxn ang="0">
                  <a:pos x="T4" y="T5"/>
                </a:cxn>
                <a:cxn ang="0">
                  <a:pos x="T6" y="T7"/>
                </a:cxn>
              </a:cxnLst>
              <a:rect l="0" t="0" r="r" b="b"/>
              <a:pathLst>
                <a:path w="1546" h="1314">
                  <a:moveTo>
                    <a:pt x="1546" y="380"/>
                  </a:moveTo>
                  <a:lnTo>
                    <a:pt x="0" y="0"/>
                  </a:lnTo>
                  <a:lnTo>
                    <a:pt x="0" y="1314"/>
                  </a:lnTo>
                  <a:lnTo>
                    <a:pt x="1546" y="380"/>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31" name="Freeform 30"/>
            <p:cNvSpPr/>
            <p:nvPr/>
          </p:nvSpPr>
          <p:spPr bwMode="auto">
            <a:xfrm flipV="1">
              <a:off x="-19316" y="-242758"/>
              <a:ext cx="1696496" cy="1980678"/>
            </a:xfrm>
            <a:custGeom>
              <a:avLst/>
              <a:gdLst>
                <a:gd name="T0" fmla="*/ 1546 w 1546"/>
                <a:gd name="T1" fmla="*/ 0 h 1807"/>
                <a:gd name="T2" fmla="*/ 0 w 1546"/>
                <a:gd name="T3" fmla="*/ 934 h 1807"/>
                <a:gd name="T4" fmla="*/ 0 w 1546"/>
                <a:gd name="T5" fmla="*/ 1807 h 1807"/>
                <a:gd name="T6" fmla="*/ 1546 w 1546"/>
                <a:gd name="T7" fmla="*/ 0 h 1807"/>
              </a:gdLst>
              <a:ahLst/>
              <a:cxnLst>
                <a:cxn ang="0">
                  <a:pos x="T0" y="T1"/>
                </a:cxn>
                <a:cxn ang="0">
                  <a:pos x="T2" y="T3"/>
                </a:cxn>
                <a:cxn ang="0">
                  <a:pos x="T4" y="T5"/>
                </a:cxn>
                <a:cxn ang="0">
                  <a:pos x="T6" y="T7"/>
                </a:cxn>
              </a:cxnLst>
              <a:rect l="0" t="0" r="r" b="b"/>
              <a:pathLst>
                <a:path w="1546" h="1807">
                  <a:moveTo>
                    <a:pt x="1546" y="0"/>
                  </a:moveTo>
                  <a:lnTo>
                    <a:pt x="0" y="934"/>
                  </a:lnTo>
                  <a:lnTo>
                    <a:pt x="0" y="1807"/>
                  </a:lnTo>
                  <a:lnTo>
                    <a:pt x="1546"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grpSp>
      <p:sp>
        <p:nvSpPr>
          <p:cNvPr id="11" name="Snip Diagonal Corner Rectangle 10"/>
          <p:cNvSpPr/>
          <p:nvPr userDrawn="1"/>
        </p:nvSpPr>
        <p:spPr>
          <a:xfrm>
            <a:off x="8646737" y="222504"/>
            <a:ext cx="346436" cy="463296"/>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TextBox 11"/>
          <p:cNvSpPr txBox="1"/>
          <p:nvPr userDrawn="1"/>
        </p:nvSpPr>
        <p:spPr>
          <a:xfrm>
            <a:off x="8628503" y="284876"/>
            <a:ext cx="382905" cy="252730"/>
          </a:xfrm>
          <a:prstGeom prst="rect">
            <a:avLst/>
          </a:prstGeom>
          <a:noFill/>
        </p:spPr>
        <p:txBody>
          <a:bodyPr wrap="none" rtlCol="0">
            <a:spAutoFit/>
          </a:bodyPr>
          <a:lstStyle/>
          <a:p>
            <a:pPr algn="ctr"/>
            <a:fld id="{260E2A6B-A809-4840-BF14-8648BC0BDF87}" type="slidenum">
              <a:rPr lang="id-ID" sz="1050" b="1" smtClean="0">
                <a:solidFill>
                  <a:schemeClr val="accent4"/>
                </a:solidFill>
              </a:rPr>
              <a:t>‹#›</a:t>
            </a:fld>
            <a:endParaRPr lang="id-ID" sz="1050" dirty="0">
              <a:solidFill>
                <a:schemeClr val="accent4"/>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013" y="1357418"/>
            <a:ext cx="8340112" cy="892104"/>
          </a:xfrm>
          <a:prstGeom prst="rect">
            <a:avLst/>
          </a:prstGeom>
        </p:spPr>
        <p:txBody>
          <a:bodyPr/>
          <a:lstStyle>
            <a:lvl1pPr algn="l">
              <a:lnSpc>
                <a:spcPts val="2000"/>
              </a:lnSpc>
              <a:defRPr sz="935">
                <a:latin typeface="微软雅黑" panose="020B0503020204020204" pitchFamily="34" charset="-122"/>
                <a:ea typeface="微软雅黑" panose="020B0503020204020204" pitchFamily="34" charset="-122"/>
              </a:defRPr>
            </a:lvl1pPr>
          </a:lstStyle>
          <a:p>
            <a:pPr>
              <a:lnSpc>
                <a:spcPct val="13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在此输入你的正文内容，默认为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号微软雅黑字体。</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89657"/>
            <a:ext cx="9144000" cy="46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32624" y="-44054"/>
            <a:ext cx="1299304" cy="9817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userDrawn="1"/>
        </p:nvCxnSpPr>
        <p:spPr>
          <a:xfrm>
            <a:off x="1512761" y="623718"/>
            <a:ext cx="763123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8629458" y="213343"/>
            <a:ext cx="271602" cy="362089"/>
            <a:chOff x="10727649" y="-269653"/>
            <a:chExt cx="406366" cy="418246"/>
          </a:xfrm>
          <a:effectLst>
            <a:outerShdw blurRad="254000" dist="63500" dir="8100000" algn="t" rotWithShape="0">
              <a:prstClr val="black">
                <a:alpha val="20000"/>
              </a:prstClr>
            </a:outerShdw>
          </a:effectLst>
        </p:grpSpPr>
        <p:sp>
          <p:nvSpPr>
            <p:cNvPr id="9" name="椭圆 8"/>
            <p:cNvSpPr/>
            <p:nvPr/>
          </p:nvSpPr>
          <p:spPr>
            <a:xfrm>
              <a:off x="10727649" y="-2696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5"/>
            </a:p>
          </p:txBody>
        </p:sp>
        <p:sp>
          <p:nvSpPr>
            <p:cNvPr id="10" name="椭圆 9"/>
            <p:cNvSpPr/>
            <p:nvPr/>
          </p:nvSpPr>
          <p:spPr>
            <a:xfrm>
              <a:off x="10736443" y="-260602"/>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5"/>
            </a:p>
          </p:txBody>
        </p:sp>
        <p:sp>
          <p:nvSpPr>
            <p:cNvPr id="11" name="椭圆 10"/>
            <p:cNvSpPr/>
            <p:nvPr/>
          </p:nvSpPr>
          <p:spPr>
            <a:xfrm>
              <a:off x="10787502" y="-208051"/>
              <a:ext cx="286661" cy="295042"/>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34652" rIns="0" bIns="34652" rtlCol="0" anchor="ctr"/>
            <a:lstStyle/>
            <a:p>
              <a:pPr algn="ctr"/>
              <a:endParaRPr lang="zh-CN" altLang="en-US" sz="1205" dirty="0"/>
            </a:p>
          </p:txBody>
        </p:sp>
      </p:grpSp>
      <p:sp>
        <p:nvSpPr>
          <p:cNvPr id="14" name="文本占位符 13"/>
          <p:cNvSpPr>
            <a:spLocks noGrp="1"/>
          </p:cNvSpPr>
          <p:nvPr>
            <p:ph type="body" sz="quarter" idx="10" hasCustomPrompt="1"/>
          </p:nvPr>
        </p:nvSpPr>
        <p:spPr>
          <a:xfrm>
            <a:off x="5438302" y="198185"/>
            <a:ext cx="3121565" cy="436377"/>
          </a:xfrm>
          <a:prstGeom prst="rect">
            <a:avLst/>
          </a:prstGeom>
        </p:spPr>
        <p:txBody>
          <a:bodyPr/>
          <a:lstStyle>
            <a:lvl1pPr marL="0" indent="0" algn="r">
              <a:buNone/>
              <a:defRPr sz="1605" b="1">
                <a:solidFill>
                  <a:srgbClr val="E74E09"/>
                </a:solidFill>
                <a:latin typeface="微软雅黑" panose="020B0503020204020204" pitchFamily="34" charset="-122"/>
                <a:ea typeface="微软雅黑" panose="020B0503020204020204" pitchFamily="34" charset="-122"/>
              </a:defRPr>
            </a:lvl1pPr>
          </a:lstStyle>
          <a:p>
            <a:pPr lvl="0"/>
            <a:r>
              <a:rPr lang="zh-CN" altLang="en-US" dirty="0" smtClean="0"/>
              <a:t>在此输入你的标题</a:t>
            </a:r>
            <a:r>
              <a:rPr lang="en-US" altLang="zh-CN" dirty="0" smtClean="0"/>
              <a:t>Title</a:t>
            </a:r>
            <a:endParaRPr lang="zh-CN" altLang="en-US" dirty="0"/>
          </a:p>
        </p:txBody>
      </p:sp>
      <p:sp>
        <p:nvSpPr>
          <p:cNvPr id="18" name="文本占位符 17"/>
          <p:cNvSpPr>
            <a:spLocks noGrp="1"/>
          </p:cNvSpPr>
          <p:nvPr>
            <p:ph type="body" sz="quarter" idx="11" hasCustomPrompt="1"/>
          </p:nvPr>
        </p:nvSpPr>
        <p:spPr>
          <a:xfrm>
            <a:off x="427986" y="880956"/>
            <a:ext cx="8138811" cy="348189"/>
          </a:xfrm>
          <a:prstGeom prst="rect">
            <a:avLst/>
          </a:prstGeom>
        </p:spPr>
        <p:txBody>
          <a:bodyPr/>
          <a:lstStyle>
            <a:lvl1pPr marL="0" indent="0">
              <a:buNone/>
              <a:defRPr lang="zh-CN" altLang="en-US" sz="1605" b="1" kern="1200" dirty="0" smtClean="0">
                <a:solidFill>
                  <a:srgbClr val="E74E09"/>
                </a:solidFill>
                <a:latin typeface="微软雅黑" panose="020B0503020204020204" pitchFamily="34" charset="-122"/>
                <a:ea typeface="微软雅黑" panose="020B0503020204020204" pitchFamily="34" charset="-122"/>
                <a:cs typeface="+mn-cs"/>
              </a:defRPr>
            </a:lvl1pPr>
            <a:lvl2pPr marL="412750" indent="0" algn="l">
              <a:buNone/>
              <a:defRPr sz="1335" b="1">
                <a:solidFill>
                  <a:srgbClr val="E74E09"/>
                </a:solidFill>
                <a:latin typeface="微软雅黑" panose="020B0503020204020204" pitchFamily="34" charset="-122"/>
                <a:ea typeface="微软雅黑" panose="020B0503020204020204" pitchFamily="34" charset="-122"/>
              </a:defRPr>
            </a:lvl2pPr>
          </a:lstStyle>
          <a:p>
            <a:pPr lvl="0"/>
            <a:r>
              <a:rPr lang="zh-CN" altLang="en-US" dirty="0" smtClean="0"/>
              <a:t>此文本框为标题，默认为</a:t>
            </a:r>
            <a:r>
              <a:rPr lang="en-US" altLang="zh-CN" dirty="0" smtClean="0"/>
              <a:t>24</a:t>
            </a:r>
            <a:r>
              <a:rPr lang="zh-CN" altLang="en-US" dirty="0" smtClean="0"/>
              <a:t>号微软雅黑字符，可以根据实际需要自行更改。</a:t>
            </a:r>
            <a:endParaRPr lang="en-US" altLang="zh-CN" dirty="0" smtClean="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064866F2-61FC-4A2A-8027-BC5726C4E75E}" type="slidenum">
              <a:rPr lang="en-US" altLang="zh-CN"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005D615-849A-45A1-A7A2-94B4201F460B}"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7AD56064-AC74-4F5D-870D-E88A641906FE}"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66B8C836-E9B1-4516-91A9-7DE288477D9A}"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C2A3196C-28DB-427E-AB0C-9FC3C6775722}"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FA3551B8-5BD0-4CFC-82CF-E3AFB2FAB60C}"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65182DD8-8E3D-4898-BC66-6FCF59BECF3F}"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05DE725F-AC67-484A-9FAA-D129E9674343}"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B524E-411D-41D7-ADFF-274E70D44144}"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image" Target="../media/image19.jpeg"/><Relationship Id="rId3" Type="http://schemas.openxmlformats.org/officeDocument/2006/relationships/slide" Target="slide10.xml"/><Relationship Id="rId7" Type="http://schemas.openxmlformats.org/officeDocument/2006/relationships/slide" Target="slide51.xml"/><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7.xml"/><Relationship Id="rId5" Type="http://schemas.openxmlformats.org/officeDocument/2006/relationships/slide" Target="slide28.xml"/><Relationship Id="rId10" Type="http://schemas.openxmlformats.org/officeDocument/2006/relationships/slide" Target="slide8.xml"/><Relationship Id="rId4" Type="http://schemas.openxmlformats.org/officeDocument/2006/relationships/slide" Target="slide1.xml"/><Relationship Id="rId9" Type="http://schemas.openxmlformats.org/officeDocument/2006/relationships/slide" Target="slide3.xml"/></Relationships>
</file>

<file path=ppt/slides/_rels/slide11.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11.xml"/><Relationship Id="rId7" Type="http://schemas.openxmlformats.org/officeDocument/2006/relationships/slide" Target="slide45.xm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7.xml"/><Relationship Id="rId4" Type="http://schemas.openxmlformats.org/officeDocument/2006/relationships/slide" Target="slide1.xml"/><Relationship Id="rId9" Type="http://schemas.openxmlformats.org/officeDocument/2006/relationships/slide" Target="slide4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1.xml"/><Relationship Id="rId7" Type="http://schemas.openxmlformats.org/officeDocument/2006/relationships/slide" Target="slide4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34.xml"/><Relationship Id="rId10" Type="http://schemas.openxmlformats.org/officeDocument/2006/relationships/slide" Target="slide3.xml"/><Relationship Id="rId4" Type="http://schemas.openxmlformats.org/officeDocument/2006/relationships/slide" Target="slide11.xml"/><Relationship Id="rId9" Type="http://schemas.openxmlformats.org/officeDocument/2006/relationships/slide" Target="slide46.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png"/><Relationship Id="rId3" Type="http://schemas.openxmlformats.org/officeDocument/2006/relationships/slide" Target="slide11.xml"/><Relationship Id="rId7" Type="http://schemas.openxmlformats.org/officeDocument/2006/relationships/slide" Target="slide43.xml"/><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 Target="slide10.xml"/><Relationship Id="rId16" Type="http://schemas.openxmlformats.org/officeDocument/2006/relationships/image" Target="../media/image30.png"/><Relationship Id="rId20"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37.xml"/><Relationship Id="rId11" Type="http://schemas.openxmlformats.org/officeDocument/2006/relationships/image" Target="../media/image25.jpeg"/><Relationship Id="rId5" Type="http://schemas.openxmlformats.org/officeDocument/2006/relationships/slide" Target="slide1.xml"/><Relationship Id="rId15" Type="http://schemas.openxmlformats.org/officeDocument/2006/relationships/image" Target="../media/image29.png"/><Relationship Id="rId10" Type="http://schemas.openxmlformats.org/officeDocument/2006/relationships/image" Target="../media/image24.jpeg"/><Relationship Id="rId19" Type="http://schemas.openxmlformats.org/officeDocument/2006/relationships/slide" Target="slide8.xml"/><Relationship Id="rId4" Type="http://schemas.openxmlformats.org/officeDocument/2006/relationships/slide" Target="slide13.xml"/><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jpe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jpeg"/><Relationship Id="rId34" Type="http://schemas.openxmlformats.org/officeDocument/2006/relationships/image" Target="../media/image65.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jpeg"/><Relationship Id="rId25" Type="http://schemas.openxmlformats.org/officeDocument/2006/relationships/image" Target="../media/image56.jpeg"/><Relationship Id="rId33" Type="http://schemas.openxmlformats.org/officeDocument/2006/relationships/image" Target="../media/image64.png"/><Relationship Id="rId2" Type="http://schemas.openxmlformats.org/officeDocument/2006/relationships/image" Target="../media/image33.png"/><Relationship Id="rId16" Type="http://schemas.openxmlformats.org/officeDocument/2006/relationships/image" Target="../media/image47.jpeg"/><Relationship Id="rId20" Type="http://schemas.openxmlformats.org/officeDocument/2006/relationships/image" Target="../media/image51.jpeg"/><Relationship Id="rId29"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png"/><Relationship Id="rId24" Type="http://schemas.openxmlformats.org/officeDocument/2006/relationships/image" Target="../media/image55.jpeg"/><Relationship Id="rId32" Type="http://schemas.openxmlformats.org/officeDocument/2006/relationships/image" Target="../media/image63.jpeg"/><Relationship Id="rId5" Type="http://schemas.openxmlformats.org/officeDocument/2006/relationships/image" Target="../media/image36.png"/><Relationship Id="rId15" Type="http://schemas.openxmlformats.org/officeDocument/2006/relationships/image" Target="../media/image46.jpeg"/><Relationship Id="rId23" Type="http://schemas.openxmlformats.org/officeDocument/2006/relationships/image" Target="../media/image54.png"/><Relationship Id="rId28" Type="http://schemas.openxmlformats.org/officeDocument/2006/relationships/image" Target="../media/image59.jpeg"/><Relationship Id="rId36" Type="http://schemas.openxmlformats.org/officeDocument/2006/relationships/image" Target="../media/image67.png"/><Relationship Id="rId10" Type="http://schemas.openxmlformats.org/officeDocument/2006/relationships/image" Target="../media/image41.png"/><Relationship Id="rId19" Type="http://schemas.openxmlformats.org/officeDocument/2006/relationships/image" Target="../media/image50.jpe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42.xml"/><Relationship Id="rId4" Type="http://schemas.openxmlformats.org/officeDocument/2006/relationships/slide" Target="slide36.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8.jpe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jpeg"/><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0.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Layout" Target="../diagrams/layout5.xml"/><Relationship Id="rId7" Type="http://schemas.openxmlformats.org/officeDocument/2006/relationships/image" Target="../media/image91.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Layout" Target="../diagrams/layout6.xml"/><Relationship Id="rId7" Type="http://schemas.openxmlformats.org/officeDocument/2006/relationships/image" Target="../media/image9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5.pn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6.pn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11.xml"/><Relationship Id="rId7" Type="http://schemas.openxmlformats.org/officeDocument/2006/relationships/chart" Target="../charts/chart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97.png"/><Relationship Id="rId7" Type="http://schemas.openxmlformats.org/officeDocument/2006/relationships/diagramColors" Target="../diagrams/colors1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100.wmf"/><Relationship Id="rId4" Type="http://schemas.openxmlformats.org/officeDocument/2006/relationships/diagramLayout" Target="../diagrams/layout15.xml"/><Relationship Id="rId9"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02.emf"/><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03.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04.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05.emf"/><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06.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diagramLayout" Target="../diagrams/layout25.xml"/><Relationship Id="rId7" Type="http://schemas.openxmlformats.org/officeDocument/2006/relationships/image" Target="../media/image107.emf"/><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10" Type="http://schemas.openxmlformats.org/officeDocument/2006/relationships/image" Target="../media/image110.emf"/><Relationship Id="rId4" Type="http://schemas.openxmlformats.org/officeDocument/2006/relationships/diagramQuickStyle" Target="../diagrams/quickStyle25.xml"/><Relationship Id="rId9" Type="http://schemas.openxmlformats.org/officeDocument/2006/relationships/image" Target="../media/image109.e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Layout" Target="../diagrams/layout27.xml"/><Relationship Id="rId7" Type="http://schemas.openxmlformats.org/officeDocument/2006/relationships/image" Target="../media/image111.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Layout" Target="../diagrams/layout31.xml"/><Relationship Id="rId7" Type="http://schemas.openxmlformats.org/officeDocument/2006/relationships/image" Target="../media/image113.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115.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8.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image" Target="../media/image116.jpeg"/><Relationship Id="rId7" Type="http://schemas.openxmlformats.org/officeDocument/2006/relationships/diagramQuickStyle" Target="../diagrams/quickStyle3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33.xml"/><Relationship Id="rId5" Type="http://schemas.openxmlformats.org/officeDocument/2006/relationships/diagramData" Target="../diagrams/data33.xml"/><Relationship Id="rId4" Type="http://schemas.openxmlformats.org/officeDocument/2006/relationships/image" Target="../media/image3.jpeg"/><Relationship Id="rId9" Type="http://schemas.microsoft.com/office/2007/relationships/diagramDrawing" Target="../diagrams/drawing33.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3.png"/><Relationship Id="rId7" Type="http://schemas.openxmlformats.org/officeDocument/2006/relationships/slide" Target="slide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image" Target="../media/image12.png"/><Relationship Id="rId7" Type="http://schemas.openxmlformats.org/officeDocument/2006/relationships/slide" Target="slide5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7.xml"/><Relationship Id="rId10" Type="http://schemas.openxmlformats.org/officeDocument/2006/relationships/image" Target="../media/image15.jpeg"/><Relationship Id="rId4" Type="http://schemas.openxmlformats.org/officeDocument/2006/relationships/slide" Target="slide1.xml"/><Relationship Id="rId9" Type="http://schemas.openxmlformats.org/officeDocument/2006/relationships/slide" Target="slide53.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1.xml"/><Relationship Id="rId7" Type="http://schemas.openxmlformats.org/officeDocument/2006/relationships/slide" Target="slide5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image" Target="../media/image12.png"/><Relationship Id="rId5" Type="http://schemas.openxmlformats.org/officeDocument/2006/relationships/slide" Target="slide48.xml"/><Relationship Id="rId10" Type="http://schemas.openxmlformats.org/officeDocument/2006/relationships/image" Target="../media/image17.jpeg"/><Relationship Id="rId4" Type="http://schemas.openxmlformats.org/officeDocument/2006/relationships/slide" Target="slide27.xml"/><Relationship Id="rId9"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838732" y="2215654"/>
            <a:ext cx="5616575" cy="676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国泰安</a:t>
            </a:r>
            <a:r>
              <a:rPr lang="en-US" altLang="zh-CN" sz="2800" dirty="0"/>
              <a:t>CMMI4高成熟度实践报告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386023" y="4515002"/>
            <a:ext cx="7635619" cy="2160580"/>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38" name="圆角矩形 37"/>
          <p:cNvSpPr/>
          <p:nvPr/>
        </p:nvSpPr>
        <p:spPr>
          <a:xfrm>
            <a:off x="1419678" y="2199792"/>
            <a:ext cx="7635619" cy="2160580"/>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b="79135"/>
          <a:stretch>
            <a:fillRect/>
          </a:stretch>
        </p:blipFill>
        <p:spPr>
          <a:xfrm>
            <a:off x="-286354" y="-63286"/>
            <a:ext cx="9716175" cy="1430928"/>
          </a:xfrm>
          <a:prstGeom prst="rect">
            <a:avLst/>
          </a:prstGeom>
        </p:spPr>
      </p:pic>
      <p:sp>
        <p:nvSpPr>
          <p:cNvPr id="31" name="矩形 30"/>
          <p:cNvSpPr/>
          <p:nvPr/>
        </p:nvSpPr>
        <p:spPr>
          <a:xfrm>
            <a:off x="3091398" y="526431"/>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smtClean="0">
                <a:solidFill>
                  <a:prstClr val="black">
                    <a:lumMod val="85000"/>
                    <a:lumOff val="15000"/>
                  </a:prstClr>
                </a:solidFill>
                <a:cs typeface="华文行楷" panose="02010800040101010101" charset="-122"/>
              </a:rPr>
              <a:t>人才团队</a:t>
            </a:r>
            <a:endParaRPr lang="zh-CN" altLang="en-US" sz="3000" b="1" kern="0" dirty="0">
              <a:solidFill>
                <a:prstClr val="black">
                  <a:lumMod val="85000"/>
                  <a:lumOff val="15000"/>
                </a:prstClr>
              </a:solidFill>
              <a:cs typeface="华文行楷" panose="02010800040101010101" charset="-122"/>
            </a:endParaRPr>
          </a:p>
        </p:txBody>
      </p:sp>
      <p:sp>
        <p:nvSpPr>
          <p:cNvPr id="28" name="对角圆角矩形 27"/>
          <p:cNvSpPr/>
          <p:nvPr/>
        </p:nvSpPr>
        <p:spPr>
          <a:xfrm>
            <a:off x="2555027" y="1245112"/>
            <a:ext cx="2981325" cy="523702"/>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schemeClr val="accent4">
                  <a:lumMod val="75000"/>
                </a:schemeClr>
              </a:solidFill>
            </a:endParaRPr>
          </a:p>
        </p:txBody>
      </p:sp>
      <p:sp>
        <p:nvSpPr>
          <p:cNvPr id="29" name="Text Box 3"/>
          <p:cNvSpPr txBox="1">
            <a:spLocks noChangeArrowheads="1"/>
          </p:cNvSpPr>
          <p:nvPr/>
        </p:nvSpPr>
        <p:spPr bwMode="auto">
          <a:xfrm>
            <a:off x="3041263" y="1232408"/>
            <a:ext cx="2066464" cy="536406"/>
          </a:xfrm>
          <a:prstGeom prst="rect">
            <a:avLst/>
          </a:prstGeom>
          <a:noFill/>
          <a:ln w="9525">
            <a:noFill/>
            <a:miter lim="800000"/>
          </a:ln>
        </p:spPr>
        <p:txBody>
          <a:bodyPr wrap="square" lIns="104496" tIns="52249" rIns="104496" bIns="52249">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r>
              <a:rPr kumimoji="1" lang="zh-CN" altLang="en-US" sz="2800" b="1" dirty="0">
                <a:solidFill>
                  <a:prstClr val="white"/>
                </a:solidFill>
              </a:rPr>
              <a:t>高管团队</a:t>
            </a:r>
          </a:p>
        </p:txBody>
      </p:sp>
      <p:grpSp>
        <p:nvGrpSpPr>
          <p:cNvPr id="4" name="组合 3"/>
          <p:cNvGrpSpPr/>
          <p:nvPr/>
        </p:nvGrpSpPr>
        <p:grpSpPr>
          <a:xfrm>
            <a:off x="2700005" y="2501580"/>
            <a:ext cx="1399957" cy="369332"/>
            <a:chOff x="7499507" y="4722595"/>
            <a:chExt cx="1399957" cy="369332"/>
          </a:xfrm>
        </p:grpSpPr>
        <p:sp>
          <p:nvSpPr>
            <p:cNvPr id="42" name="对角圆角矩形 41"/>
            <p:cNvSpPr/>
            <p:nvPr/>
          </p:nvSpPr>
          <p:spPr>
            <a:xfrm>
              <a:off x="7499507" y="4738878"/>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43" name="矩形 42"/>
            <p:cNvSpPr/>
            <p:nvPr/>
          </p:nvSpPr>
          <p:spPr>
            <a:xfrm>
              <a:off x="7808249" y="4722595"/>
              <a:ext cx="800220" cy="338554"/>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600" b="1" dirty="0" smtClean="0">
                  <a:solidFill>
                    <a:prstClr val="white"/>
                  </a:solidFill>
                </a:rPr>
                <a:t>李红洲</a:t>
              </a:r>
              <a:endParaRPr lang="en-US" altLang="zh-CN" sz="1600" b="1" dirty="0">
                <a:solidFill>
                  <a:prstClr val="white"/>
                </a:solidFill>
              </a:endParaRPr>
            </a:p>
          </p:txBody>
        </p:sp>
      </p:grpSp>
      <p:sp>
        <p:nvSpPr>
          <p:cNvPr id="54" name="矩形 53">
            <a:hlinkClick r:id="rId3" action="ppaction://hlinksldjump"/>
          </p:cNvPr>
          <p:cNvSpPr/>
          <p:nvPr/>
        </p:nvSpPr>
        <p:spPr>
          <a:xfrm>
            <a:off x="-651080" y="3707914"/>
            <a:ext cx="1607175" cy="2567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5" name="矩形 54">
            <a:hlinkClick r:id="rId4" action="ppaction://hlinksldjump"/>
          </p:cNvPr>
          <p:cNvSpPr/>
          <p:nvPr/>
        </p:nvSpPr>
        <p:spPr>
          <a:xfrm>
            <a:off x="-641691" y="3959279"/>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7" name="矩形 56">
            <a:hlinkClick r:id="rId5" action="ppaction://hlinksldjump"/>
          </p:cNvPr>
          <p:cNvSpPr/>
          <p:nvPr/>
        </p:nvSpPr>
        <p:spPr>
          <a:xfrm>
            <a:off x="-644230" y="4172128"/>
            <a:ext cx="1600326" cy="2709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4" name="矩形 63">
            <a:hlinkClick r:id="rId6" action="ppaction://hlinksldjump"/>
          </p:cNvPr>
          <p:cNvSpPr/>
          <p:nvPr/>
        </p:nvSpPr>
        <p:spPr>
          <a:xfrm>
            <a:off x="-642661" y="621823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5" name="矩形 64">
            <a:hlinkClick r:id="rId7" action="ppaction://hlinksldjump"/>
          </p:cNvPr>
          <p:cNvSpPr/>
          <p:nvPr/>
        </p:nvSpPr>
        <p:spPr>
          <a:xfrm>
            <a:off x="-642661" y="6448103"/>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6" name="矩形 65">
            <a:hlinkClick r:id="rId8" action="ppaction://hlinksldjump"/>
          </p:cNvPr>
          <p:cNvSpPr/>
          <p:nvPr/>
        </p:nvSpPr>
        <p:spPr>
          <a:xfrm>
            <a:off x="-642661" y="6680923"/>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9" name="矩形 68">
            <a:hlinkClick r:id="rId9" action="ppaction://hlinksldjump"/>
          </p:cNvPr>
          <p:cNvSpPr/>
          <p:nvPr/>
        </p:nvSpPr>
        <p:spPr>
          <a:xfrm>
            <a:off x="-642120" y="2466708"/>
            <a:ext cx="1600325" cy="2804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1" name="矩形 70">
            <a:hlinkClick r:id="rId10" action="ppaction://hlinksldjump"/>
          </p:cNvPr>
          <p:cNvSpPr/>
          <p:nvPr/>
        </p:nvSpPr>
        <p:spPr>
          <a:xfrm>
            <a:off x="-642122" y="2961223"/>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3" name="矩形 52">
            <a:hlinkClick r:id="rId11" action="ppaction://hlinksldjump"/>
          </p:cNvPr>
          <p:cNvSpPr/>
          <p:nvPr/>
        </p:nvSpPr>
        <p:spPr>
          <a:xfrm>
            <a:off x="-642121" y="2751558"/>
            <a:ext cx="1600327" cy="2043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 name="矩形 4"/>
          <p:cNvSpPr/>
          <p:nvPr/>
        </p:nvSpPr>
        <p:spPr>
          <a:xfrm>
            <a:off x="2688191" y="2979746"/>
            <a:ext cx="6296059" cy="1084912"/>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25000"/>
              </a:lnSpc>
            </a:pPr>
            <a:r>
              <a:rPr lang="zh-CN" altLang="zh-CN" sz="1400" b="1" dirty="0" smtClean="0">
                <a:solidFill>
                  <a:prstClr val="black"/>
                </a:solidFill>
              </a:rPr>
              <a:t>副总裁</a:t>
            </a:r>
            <a:endParaRPr lang="zh-CN" altLang="zh-CN" sz="1400" dirty="0">
              <a:solidFill>
                <a:prstClr val="black"/>
              </a:solidFill>
            </a:endParaRPr>
          </a:p>
          <a:p>
            <a:pPr defTabSz="584835">
              <a:lnSpc>
                <a:spcPct val="150000"/>
              </a:lnSpc>
              <a:spcBef>
                <a:spcPts val="600"/>
              </a:spcBef>
            </a:pPr>
            <a:r>
              <a:rPr lang="en-US" altLang="zh-CN" sz="1200" dirty="0">
                <a:solidFill>
                  <a:prstClr val="black"/>
                </a:solidFill>
              </a:rPr>
              <a:t>    </a:t>
            </a:r>
            <a:r>
              <a:rPr lang="en-US" altLang="zh-CN" sz="1200" dirty="0" smtClean="0">
                <a:solidFill>
                  <a:prstClr val="black"/>
                </a:solidFill>
              </a:rPr>
              <a:t>   </a:t>
            </a:r>
            <a:r>
              <a:rPr lang="zh-CN" altLang="zh-CN" sz="1400" dirty="0" smtClean="0">
                <a:solidFill>
                  <a:prstClr val="black"/>
                </a:solidFill>
              </a:rPr>
              <a:t>芜湖联合大学 </a:t>
            </a:r>
            <a:r>
              <a:rPr lang="zh-CN" altLang="zh-CN" sz="1400" dirty="0">
                <a:solidFill>
                  <a:prstClr val="black"/>
                </a:solidFill>
              </a:rPr>
              <a:t>电气技术专业</a:t>
            </a:r>
            <a:r>
              <a:rPr lang="zh-CN" altLang="en-US" sz="1400" dirty="0">
                <a:solidFill>
                  <a:prstClr val="black"/>
                </a:solidFill>
              </a:rPr>
              <a:t>。</a:t>
            </a:r>
            <a:r>
              <a:rPr lang="zh-CN" altLang="zh-CN" sz="1400" dirty="0">
                <a:solidFill>
                  <a:prstClr val="black"/>
                </a:solidFill>
              </a:rPr>
              <a:t>历任国泰安</a:t>
            </a:r>
            <a:r>
              <a:rPr lang="zh-CN" altLang="en-US" sz="1400" dirty="0">
                <a:solidFill>
                  <a:prstClr val="black"/>
                </a:solidFill>
              </a:rPr>
              <a:t>公司</a:t>
            </a:r>
            <a:r>
              <a:rPr lang="zh-CN" altLang="zh-CN" sz="1400" dirty="0">
                <a:solidFill>
                  <a:prstClr val="black"/>
                </a:solidFill>
              </a:rPr>
              <a:t>营销部经理、营销总监、营销中心总经理</a:t>
            </a:r>
            <a:r>
              <a:rPr lang="zh-CN" altLang="en-US" sz="1400" dirty="0">
                <a:solidFill>
                  <a:prstClr val="black"/>
                </a:solidFill>
              </a:rPr>
              <a:t>、营管会执行总经理等岗位</a:t>
            </a:r>
            <a:r>
              <a:rPr lang="zh-CN" altLang="zh-CN" sz="1400" dirty="0">
                <a:solidFill>
                  <a:prstClr val="black"/>
                </a:solidFill>
              </a:rPr>
              <a:t>。</a:t>
            </a:r>
          </a:p>
        </p:txBody>
      </p:sp>
      <p:grpSp>
        <p:nvGrpSpPr>
          <p:cNvPr id="74" name="组合 73"/>
          <p:cNvGrpSpPr/>
          <p:nvPr/>
        </p:nvGrpSpPr>
        <p:grpSpPr>
          <a:xfrm>
            <a:off x="2643502" y="4678312"/>
            <a:ext cx="1399957" cy="369332"/>
            <a:chOff x="7499507" y="4722595"/>
            <a:chExt cx="1399957" cy="369332"/>
          </a:xfrm>
        </p:grpSpPr>
        <p:sp>
          <p:nvSpPr>
            <p:cNvPr id="75" name="对角圆角矩形 74"/>
            <p:cNvSpPr/>
            <p:nvPr/>
          </p:nvSpPr>
          <p:spPr>
            <a:xfrm>
              <a:off x="7499507" y="4738878"/>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6" name="矩形 75"/>
            <p:cNvSpPr/>
            <p:nvPr/>
          </p:nvSpPr>
          <p:spPr>
            <a:xfrm>
              <a:off x="7808250" y="4722595"/>
              <a:ext cx="800219" cy="338554"/>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600" b="1" dirty="0" smtClean="0">
                  <a:solidFill>
                    <a:prstClr val="white"/>
                  </a:solidFill>
                </a:rPr>
                <a:t>黄惠青</a:t>
              </a:r>
              <a:endParaRPr lang="en-US" altLang="zh-CN" sz="1600" b="1" dirty="0">
                <a:solidFill>
                  <a:prstClr val="white"/>
                </a:solidFill>
              </a:endParaRPr>
            </a:p>
          </p:txBody>
        </p:sp>
      </p:grpSp>
      <p:sp>
        <p:nvSpPr>
          <p:cNvPr id="6" name="矩形 5"/>
          <p:cNvSpPr/>
          <p:nvPr/>
        </p:nvSpPr>
        <p:spPr>
          <a:xfrm>
            <a:off x="2620581" y="5117661"/>
            <a:ext cx="6406201" cy="1300356"/>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zh-CN" sz="1400" b="1" dirty="0" smtClean="0">
                <a:solidFill>
                  <a:prstClr val="black"/>
                </a:solidFill>
              </a:rPr>
              <a:t>副总裁</a:t>
            </a:r>
            <a:endParaRPr lang="zh-CN" altLang="zh-CN" sz="1400" dirty="0">
              <a:solidFill>
                <a:prstClr val="black"/>
              </a:solidFill>
            </a:endParaRPr>
          </a:p>
          <a:p>
            <a:pPr defTabSz="584835">
              <a:lnSpc>
                <a:spcPct val="125000"/>
              </a:lnSpc>
            </a:pPr>
            <a:r>
              <a:rPr lang="zh-CN" altLang="zh-CN" sz="1400" b="1" dirty="0">
                <a:solidFill>
                  <a:prstClr val="black"/>
                </a:solidFill>
              </a:rPr>
              <a:t>中国教育创新研究院副院长</a:t>
            </a:r>
            <a:endParaRPr lang="zh-CN" altLang="zh-CN" sz="1400" dirty="0">
              <a:solidFill>
                <a:prstClr val="black"/>
              </a:solidFill>
            </a:endParaRPr>
          </a:p>
          <a:p>
            <a:pPr defTabSz="584835">
              <a:lnSpc>
                <a:spcPct val="150000"/>
              </a:lnSpc>
              <a:spcBef>
                <a:spcPts val="600"/>
              </a:spcBef>
            </a:pPr>
            <a:r>
              <a:rPr lang="en-US" altLang="zh-CN" sz="1400" dirty="0">
                <a:solidFill>
                  <a:prstClr val="black"/>
                </a:solidFill>
              </a:rPr>
              <a:t>    </a:t>
            </a:r>
            <a:r>
              <a:rPr lang="en-US" altLang="zh-CN" sz="1400" dirty="0" smtClean="0">
                <a:solidFill>
                  <a:prstClr val="black"/>
                </a:solidFill>
              </a:rPr>
              <a:t>  </a:t>
            </a:r>
            <a:r>
              <a:rPr lang="zh-CN" altLang="zh-CN" sz="1400" dirty="0" smtClean="0">
                <a:solidFill>
                  <a:prstClr val="black"/>
                </a:solidFill>
              </a:rPr>
              <a:t>华南</a:t>
            </a:r>
            <a:r>
              <a:rPr lang="zh-CN" altLang="zh-CN" sz="1400" dirty="0">
                <a:solidFill>
                  <a:prstClr val="black"/>
                </a:solidFill>
              </a:rPr>
              <a:t>师范大学教育技术硕士</a:t>
            </a:r>
            <a:r>
              <a:rPr lang="zh-CN" altLang="en-US" sz="1400" dirty="0">
                <a:solidFill>
                  <a:prstClr val="black"/>
                </a:solidFill>
              </a:rPr>
              <a:t>。</a:t>
            </a:r>
            <a:r>
              <a:rPr lang="zh-CN" altLang="zh-CN" sz="1400" dirty="0" smtClean="0">
                <a:solidFill>
                  <a:prstClr val="black"/>
                </a:solidFill>
              </a:rPr>
              <a:t>曾</a:t>
            </a:r>
            <a:r>
              <a:rPr lang="zh-CN" altLang="en-US" sz="1400" dirty="0" smtClean="0">
                <a:solidFill>
                  <a:prstClr val="black"/>
                </a:solidFill>
              </a:rPr>
              <a:t>任职于</a:t>
            </a:r>
            <a:r>
              <a:rPr lang="zh-CN" altLang="zh-CN" sz="1400" dirty="0" smtClean="0">
                <a:solidFill>
                  <a:prstClr val="black"/>
                </a:solidFill>
              </a:rPr>
              <a:t>北师大</a:t>
            </a:r>
            <a:r>
              <a:rPr lang="zh-CN" altLang="zh-CN" sz="1400" dirty="0">
                <a:solidFill>
                  <a:prstClr val="black"/>
                </a:solidFill>
              </a:rPr>
              <a:t>教育技术研究所、科学出版社</a:t>
            </a:r>
            <a:r>
              <a:rPr lang="zh-CN" altLang="en-US" sz="1400" dirty="0">
                <a:solidFill>
                  <a:prstClr val="black"/>
                </a:solidFill>
              </a:rPr>
              <a:t>、番禺</a:t>
            </a:r>
            <a:r>
              <a:rPr lang="zh-CN" altLang="en-US" sz="1400" dirty="0" smtClean="0">
                <a:solidFill>
                  <a:prstClr val="black"/>
                </a:solidFill>
              </a:rPr>
              <a:t>职业技术学院</a:t>
            </a:r>
            <a:r>
              <a:rPr lang="zh-CN" altLang="zh-CN" sz="1400" dirty="0">
                <a:solidFill>
                  <a:prstClr val="black"/>
                </a:solidFill>
              </a:rPr>
              <a:t>等</a:t>
            </a:r>
            <a:r>
              <a:rPr lang="zh-CN" altLang="zh-CN" sz="1400" dirty="0" smtClean="0">
                <a:solidFill>
                  <a:prstClr val="black"/>
                </a:solidFill>
              </a:rPr>
              <a:t>单位</a:t>
            </a:r>
            <a:r>
              <a:rPr lang="zh-CN" altLang="en-US" sz="1400" dirty="0" smtClean="0">
                <a:solidFill>
                  <a:prstClr val="black"/>
                </a:solidFill>
              </a:rPr>
              <a:t>。</a:t>
            </a:r>
            <a:endParaRPr lang="zh-CN" altLang="zh-CN" sz="1400" dirty="0">
              <a:solidFill>
                <a:prstClr val="black"/>
              </a:solidFill>
            </a:endParaRPr>
          </a:p>
        </p:txBody>
      </p:sp>
      <p:pic>
        <p:nvPicPr>
          <p:cNvPr id="58"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2132" t="5270" r="2132" b="-1051"/>
          <a:stretch>
            <a:fillRect/>
          </a:stretch>
        </p:blipFill>
        <p:spPr bwMode="auto">
          <a:xfrm>
            <a:off x="243840" y="4515485"/>
            <a:ext cx="1459865" cy="2159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77"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816" r="1816"/>
          <a:stretch>
            <a:fillRect/>
          </a:stretch>
        </p:blipFill>
        <p:spPr bwMode="auto">
          <a:xfrm>
            <a:off x="243840" y="2200275"/>
            <a:ext cx="1424940" cy="214249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17565" y="5319567"/>
            <a:ext cx="4939650" cy="461665"/>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811530" defTabSz="584835"/>
            <a:r>
              <a:rPr lang="zh-CN" altLang="zh-CN" sz="1200" b="1" dirty="0">
                <a:solidFill>
                  <a:prstClr val="black"/>
                </a:solidFill>
              </a:rPr>
              <a:t>各省市</a:t>
            </a:r>
            <a:r>
              <a:rPr lang="zh-CN" altLang="zh-CN" sz="1200" b="1" dirty="0" smtClean="0">
                <a:solidFill>
                  <a:prstClr val="black"/>
                </a:solidFill>
              </a:rPr>
              <a:t>设立</a:t>
            </a:r>
            <a:r>
              <a:rPr lang="en-US" altLang="zh-CN" sz="2400" b="1" dirty="0" smtClean="0">
                <a:solidFill>
                  <a:srgbClr val="FF6600"/>
                </a:solidFill>
              </a:rPr>
              <a:t>60</a:t>
            </a:r>
            <a:r>
              <a:rPr lang="zh-CN" altLang="zh-CN" sz="1200" b="1" dirty="0">
                <a:solidFill>
                  <a:prstClr val="black"/>
                </a:solidFill>
              </a:rPr>
              <a:t>多个分公司或</a:t>
            </a:r>
            <a:r>
              <a:rPr lang="zh-CN" altLang="en-US" sz="1200" b="1" dirty="0">
                <a:solidFill>
                  <a:prstClr val="black"/>
                </a:solidFill>
              </a:rPr>
              <a:t>办事</a:t>
            </a:r>
            <a:r>
              <a:rPr lang="zh-CN" altLang="zh-CN" sz="1200" b="1" dirty="0" smtClean="0">
                <a:solidFill>
                  <a:prstClr val="black"/>
                </a:solidFill>
              </a:rPr>
              <a:t>机构</a:t>
            </a:r>
            <a:endParaRPr lang="zh-CN" altLang="en-US" sz="1200" dirty="0">
              <a:solidFill>
                <a:prstClr val="black"/>
              </a:solidFill>
            </a:endParaRPr>
          </a:p>
        </p:txBody>
      </p:sp>
      <p:sp>
        <p:nvSpPr>
          <p:cNvPr id="171" name="矩形 170"/>
          <p:cNvSpPr/>
          <p:nvPr/>
        </p:nvSpPr>
        <p:spPr>
          <a:xfrm>
            <a:off x="1851552" y="5709054"/>
            <a:ext cx="4939650" cy="461665"/>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811530" defTabSz="584835"/>
            <a:r>
              <a:rPr lang="zh-CN" altLang="en-US" sz="1200" b="1" dirty="0" smtClean="0">
                <a:solidFill>
                  <a:prstClr val="black"/>
                </a:solidFill>
              </a:rPr>
              <a:t>拥有</a:t>
            </a:r>
            <a:r>
              <a:rPr lang="en-US" altLang="zh-CN" sz="2400" b="1" dirty="0" smtClean="0">
                <a:solidFill>
                  <a:srgbClr val="FF6600"/>
                </a:solidFill>
              </a:rPr>
              <a:t>200</a:t>
            </a:r>
            <a:r>
              <a:rPr lang="zh-CN" altLang="en-US" sz="1200" b="1" dirty="0">
                <a:solidFill>
                  <a:prstClr val="black"/>
                </a:solidFill>
              </a:rPr>
              <a:t>多支</a:t>
            </a:r>
            <a:r>
              <a:rPr lang="zh-CN" altLang="en-US" sz="1200" b="1" dirty="0" smtClean="0">
                <a:solidFill>
                  <a:prstClr val="black"/>
                </a:solidFill>
              </a:rPr>
              <a:t>专职营销</a:t>
            </a:r>
            <a:r>
              <a:rPr lang="zh-CN" altLang="en-US" sz="1200" b="1" dirty="0">
                <a:solidFill>
                  <a:prstClr val="black"/>
                </a:solidFill>
              </a:rPr>
              <a:t>和</a:t>
            </a:r>
            <a:r>
              <a:rPr lang="zh-CN" altLang="en-US" sz="1200" b="1" dirty="0" smtClean="0">
                <a:solidFill>
                  <a:prstClr val="black"/>
                </a:solidFill>
              </a:rPr>
              <a:t>服务团队</a:t>
            </a:r>
            <a:endParaRPr lang="en-US" altLang="zh-CN" sz="1200" b="1" dirty="0">
              <a:solidFill>
                <a:prstClr val="black"/>
              </a:solidFill>
            </a:endParaRPr>
          </a:p>
        </p:txBody>
      </p:sp>
      <p:sp>
        <p:nvSpPr>
          <p:cNvPr id="176" name="Text Box 84"/>
          <p:cNvSpPr txBox="1">
            <a:spLocks noChangeArrowheads="1"/>
          </p:cNvSpPr>
          <p:nvPr/>
        </p:nvSpPr>
        <p:spPr bwMode="auto">
          <a:xfrm>
            <a:off x="690610" y="2462674"/>
            <a:ext cx="2427778" cy="584775"/>
          </a:xfrm>
          <a:prstGeom prst="rect">
            <a:avLst/>
          </a:prstGeom>
          <a:noFill/>
          <a:ln w="9525" algn="ctr">
            <a:noFill/>
            <a:miter lim="800000"/>
          </a:ln>
          <a:effectLst>
            <a:prstShdw prst="shdw17" dist="17961" dir="2700000">
              <a:schemeClr val="accent1">
                <a:gamma/>
                <a:shade val="60000"/>
                <a:invGamma/>
              </a:schemeClr>
            </a:prstShdw>
          </a:effectLst>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spcBef>
                <a:spcPct val="50000"/>
              </a:spcBef>
              <a:buClr>
                <a:prstClr val="black">
                  <a:lumMod val="85000"/>
                  <a:lumOff val="15000"/>
                </a:prstClr>
              </a:buClr>
              <a:buFont typeface="Wingdings" panose="05000000000000000000" pitchFamily="2" charset="2"/>
              <a:buChar char="Ø"/>
              <a:defRPr/>
            </a:pPr>
            <a:r>
              <a:rPr lang="zh-CN" altLang="en-US" sz="1400" b="1" dirty="0">
                <a:solidFill>
                  <a:srgbClr val="FF6600"/>
                </a:solidFill>
              </a:rPr>
              <a:t>畅通的服务渠道</a:t>
            </a:r>
          </a:p>
          <a:p>
            <a:pPr defTabSz="584835">
              <a:spcBef>
                <a:spcPct val="50000"/>
              </a:spcBef>
              <a:buClr>
                <a:prstClr val="black">
                  <a:lumMod val="85000"/>
                  <a:lumOff val="15000"/>
                </a:prstClr>
              </a:buClr>
              <a:buFont typeface="Wingdings" panose="05000000000000000000" pitchFamily="2" charset="2"/>
              <a:buNone/>
              <a:defRPr/>
            </a:pPr>
            <a:r>
              <a:rPr lang="zh-CN" altLang="en-US" sz="1200" dirty="0">
                <a:solidFill>
                  <a:prstClr val="black">
                    <a:lumMod val="85000"/>
                    <a:lumOff val="15000"/>
                  </a:prstClr>
                </a:solidFill>
              </a:rPr>
              <a:t>热线咨询服务 </a:t>
            </a:r>
            <a:r>
              <a:rPr lang="zh-CN" altLang="en-US" sz="1200" dirty="0" smtClean="0">
                <a:solidFill>
                  <a:prstClr val="black">
                    <a:lumMod val="85000"/>
                    <a:lumOff val="15000"/>
                  </a:prstClr>
                </a:solidFill>
              </a:rPr>
              <a:t>现场</a:t>
            </a:r>
            <a:r>
              <a:rPr lang="zh-CN" altLang="en-US" sz="1200" dirty="0">
                <a:solidFill>
                  <a:prstClr val="black">
                    <a:lumMod val="85000"/>
                    <a:lumOff val="15000"/>
                  </a:prstClr>
                </a:solidFill>
              </a:rPr>
              <a:t>上门</a:t>
            </a:r>
            <a:r>
              <a:rPr lang="zh-CN" altLang="en-US" sz="1200" dirty="0" smtClean="0">
                <a:solidFill>
                  <a:prstClr val="black">
                    <a:lumMod val="85000"/>
                    <a:lumOff val="15000"/>
                  </a:prstClr>
                </a:solidFill>
              </a:rPr>
              <a:t>服务</a:t>
            </a:r>
            <a:endParaRPr lang="zh-CN" altLang="en-US" sz="1200" dirty="0">
              <a:solidFill>
                <a:prstClr val="black">
                  <a:lumMod val="85000"/>
                  <a:lumOff val="15000"/>
                </a:prstClr>
              </a:solidFill>
            </a:endParaRPr>
          </a:p>
        </p:txBody>
      </p:sp>
      <p:sp>
        <p:nvSpPr>
          <p:cNvPr id="179" name="Text Box 84"/>
          <p:cNvSpPr txBox="1">
            <a:spLocks noChangeArrowheads="1"/>
          </p:cNvSpPr>
          <p:nvPr/>
        </p:nvSpPr>
        <p:spPr bwMode="auto">
          <a:xfrm>
            <a:off x="690610" y="3147768"/>
            <a:ext cx="2427778" cy="861774"/>
          </a:xfrm>
          <a:prstGeom prst="rect">
            <a:avLst/>
          </a:prstGeom>
          <a:noFill/>
          <a:ln w="9525" algn="ctr">
            <a:noFill/>
            <a:miter lim="800000"/>
          </a:ln>
          <a:effectLst>
            <a:prstShdw prst="shdw17" dist="17961" dir="2700000">
              <a:schemeClr val="accent1">
                <a:gamma/>
                <a:shade val="60000"/>
                <a:invGamma/>
              </a:schemeClr>
            </a:prstShdw>
          </a:effectLst>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spcBef>
                <a:spcPct val="50000"/>
              </a:spcBef>
              <a:buClr>
                <a:prstClr val="black">
                  <a:lumMod val="85000"/>
                  <a:lumOff val="15000"/>
                </a:prstClr>
              </a:buClr>
              <a:buFont typeface="Wingdings" panose="05000000000000000000" pitchFamily="2" charset="2"/>
              <a:buChar char="Ø"/>
              <a:defRPr/>
            </a:pPr>
            <a:r>
              <a:rPr lang="zh-CN" altLang="en-US" sz="1400" b="1" dirty="0" smtClean="0">
                <a:solidFill>
                  <a:srgbClr val="FF6600"/>
                </a:solidFill>
              </a:rPr>
              <a:t>及时</a:t>
            </a:r>
            <a:r>
              <a:rPr lang="zh-CN" altLang="en-US" sz="1400" b="1" dirty="0">
                <a:solidFill>
                  <a:srgbClr val="FF6600"/>
                </a:solidFill>
              </a:rPr>
              <a:t>的反馈速度</a:t>
            </a:r>
          </a:p>
          <a:p>
            <a:pPr defTabSz="584835">
              <a:spcBef>
                <a:spcPct val="50000"/>
              </a:spcBef>
              <a:buClr>
                <a:prstClr val="black">
                  <a:lumMod val="85000"/>
                  <a:lumOff val="15000"/>
                </a:prstClr>
              </a:buClr>
              <a:buFont typeface="Wingdings" panose="05000000000000000000" pitchFamily="2" charset="2"/>
              <a:buNone/>
              <a:defRPr/>
            </a:pPr>
            <a:r>
              <a:rPr lang="zh-CN" altLang="en-US" sz="1200" dirty="0">
                <a:solidFill>
                  <a:prstClr val="black">
                    <a:lumMod val="85000"/>
                    <a:lumOff val="15000"/>
                  </a:prstClr>
                </a:solidFill>
              </a:rPr>
              <a:t>经验丰富的专业客服</a:t>
            </a:r>
            <a:r>
              <a:rPr lang="zh-CN" altLang="en-US" sz="1200" dirty="0" smtClean="0">
                <a:solidFill>
                  <a:prstClr val="black">
                    <a:lumMod val="85000"/>
                    <a:lumOff val="15000"/>
                  </a:prstClr>
                </a:solidFill>
              </a:rPr>
              <a:t>团队</a:t>
            </a:r>
            <a:endParaRPr lang="en-US" altLang="zh-CN" sz="1200" dirty="0" smtClean="0">
              <a:solidFill>
                <a:prstClr val="black">
                  <a:lumMod val="85000"/>
                  <a:lumOff val="15000"/>
                </a:prstClr>
              </a:solidFill>
            </a:endParaRPr>
          </a:p>
          <a:p>
            <a:pPr defTabSz="584835">
              <a:spcBef>
                <a:spcPct val="50000"/>
              </a:spcBef>
              <a:buClr>
                <a:prstClr val="black">
                  <a:lumMod val="85000"/>
                  <a:lumOff val="15000"/>
                </a:prstClr>
              </a:buClr>
              <a:buFont typeface="Wingdings" panose="05000000000000000000" pitchFamily="2" charset="2"/>
              <a:buNone/>
              <a:defRPr/>
            </a:pPr>
            <a:r>
              <a:rPr lang="en-US" altLang="zh-CN" sz="1200" dirty="0" smtClean="0">
                <a:solidFill>
                  <a:prstClr val="black">
                    <a:lumMod val="85000"/>
                    <a:lumOff val="15000"/>
                  </a:prstClr>
                </a:solidFill>
              </a:rPr>
              <a:t>48</a:t>
            </a:r>
            <a:r>
              <a:rPr lang="zh-CN" altLang="en-US" sz="1200" dirty="0" smtClean="0">
                <a:solidFill>
                  <a:prstClr val="black">
                    <a:lumMod val="85000"/>
                    <a:lumOff val="15000"/>
                  </a:prstClr>
                </a:solidFill>
              </a:rPr>
              <a:t>小时</a:t>
            </a:r>
            <a:r>
              <a:rPr lang="zh-CN" altLang="en-US" sz="1200" dirty="0">
                <a:solidFill>
                  <a:prstClr val="black">
                    <a:lumMod val="85000"/>
                    <a:lumOff val="15000"/>
                  </a:prstClr>
                </a:solidFill>
              </a:rPr>
              <a:t>内提供解决</a:t>
            </a:r>
            <a:r>
              <a:rPr lang="zh-CN" altLang="en-US" sz="1200" dirty="0" smtClean="0">
                <a:solidFill>
                  <a:prstClr val="black">
                    <a:lumMod val="85000"/>
                    <a:lumOff val="15000"/>
                  </a:prstClr>
                </a:solidFill>
              </a:rPr>
              <a:t>方案</a:t>
            </a:r>
            <a:endParaRPr lang="zh-CN" altLang="en-US" sz="1200" dirty="0">
              <a:solidFill>
                <a:prstClr val="black">
                  <a:lumMod val="85000"/>
                  <a:lumOff val="15000"/>
                </a:prstClr>
              </a:solidFill>
            </a:endParaRPr>
          </a:p>
        </p:txBody>
      </p:sp>
      <p:sp>
        <p:nvSpPr>
          <p:cNvPr id="180" name="Text Box 84"/>
          <p:cNvSpPr txBox="1">
            <a:spLocks noChangeArrowheads="1"/>
          </p:cNvSpPr>
          <p:nvPr/>
        </p:nvSpPr>
        <p:spPr bwMode="auto">
          <a:xfrm>
            <a:off x="690610" y="4087643"/>
            <a:ext cx="2427778" cy="584775"/>
          </a:xfrm>
          <a:prstGeom prst="rect">
            <a:avLst/>
          </a:prstGeom>
          <a:noFill/>
          <a:ln w="9525" algn="ctr">
            <a:noFill/>
            <a:miter lim="800000"/>
          </a:ln>
          <a:effectLst>
            <a:prstShdw prst="shdw17" dist="17961" dir="2700000">
              <a:schemeClr val="accent1">
                <a:gamma/>
                <a:shade val="60000"/>
                <a:invGamma/>
              </a:schemeClr>
            </a:prstShdw>
          </a:effectLst>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spcBef>
                <a:spcPct val="50000"/>
              </a:spcBef>
              <a:buClr>
                <a:prstClr val="black">
                  <a:lumMod val="85000"/>
                  <a:lumOff val="15000"/>
                </a:prstClr>
              </a:buClr>
              <a:buFont typeface="Wingdings" panose="05000000000000000000" pitchFamily="2" charset="2"/>
              <a:buChar char="Ø"/>
              <a:defRPr/>
            </a:pPr>
            <a:r>
              <a:rPr lang="zh-CN" altLang="en-US" sz="1400" b="1" dirty="0" smtClean="0">
                <a:solidFill>
                  <a:srgbClr val="FF6600"/>
                </a:solidFill>
              </a:rPr>
              <a:t>全面周到的</a:t>
            </a:r>
            <a:r>
              <a:rPr lang="zh-CN" altLang="en-US" sz="1400" b="1" dirty="0">
                <a:solidFill>
                  <a:srgbClr val="FF6600"/>
                </a:solidFill>
              </a:rPr>
              <a:t>服务项目</a:t>
            </a:r>
          </a:p>
          <a:p>
            <a:pPr defTabSz="584835">
              <a:spcBef>
                <a:spcPct val="50000"/>
              </a:spcBef>
              <a:buClr>
                <a:prstClr val="black">
                  <a:lumMod val="85000"/>
                  <a:lumOff val="15000"/>
                </a:prstClr>
              </a:buClr>
              <a:buFont typeface="Wingdings" panose="05000000000000000000" pitchFamily="2" charset="2"/>
              <a:buNone/>
              <a:defRPr/>
            </a:pPr>
            <a:r>
              <a:rPr lang="zh-CN" altLang="en-US" sz="1200" dirty="0">
                <a:solidFill>
                  <a:prstClr val="black">
                    <a:lumMod val="85000"/>
                    <a:lumOff val="15000"/>
                  </a:prstClr>
                </a:solidFill>
              </a:rPr>
              <a:t>常规服务 特色增值服务</a:t>
            </a:r>
          </a:p>
        </p:txBody>
      </p:sp>
      <p:sp>
        <p:nvSpPr>
          <p:cNvPr id="34" name="矩形 33"/>
          <p:cNvSpPr/>
          <p:nvPr/>
        </p:nvSpPr>
        <p:spPr>
          <a:xfrm>
            <a:off x="3602763" y="660339"/>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a:solidFill>
                  <a:prstClr val="black">
                    <a:lumMod val="85000"/>
                    <a:lumOff val="15000"/>
                  </a:prstClr>
                </a:solidFill>
                <a:cs typeface="华文行楷" panose="02010800040101010101" charset="-122"/>
              </a:rPr>
              <a:t>服务网络</a:t>
            </a:r>
          </a:p>
        </p:txBody>
      </p:sp>
      <p:grpSp>
        <p:nvGrpSpPr>
          <p:cNvPr id="38" name="KSO_Shape"/>
          <p:cNvGrpSpPr/>
          <p:nvPr/>
        </p:nvGrpSpPr>
        <p:grpSpPr bwMode="auto">
          <a:xfrm>
            <a:off x="3317843" y="1531262"/>
            <a:ext cx="4970662" cy="4109072"/>
            <a:chOff x="1595438" y="968374"/>
            <a:chExt cx="5953117" cy="4921251"/>
          </a:xfrm>
          <a:solidFill>
            <a:schemeClr val="bg1">
              <a:lumMod val="95000"/>
            </a:schemeClr>
          </a:solidFill>
          <a:effectLst>
            <a:outerShdw blurRad="38100" dist="38100" dir="2700000" algn="tl" rotWithShape="0">
              <a:prstClr val="black">
                <a:alpha val="40000"/>
              </a:prstClr>
            </a:outerShdw>
          </a:effectLst>
        </p:grpSpPr>
        <p:sp>
          <p:nvSpPr>
            <p:cNvPr id="39" name="内蒙古"/>
            <p:cNvSpPr/>
            <p:nvPr/>
          </p:nvSpPr>
          <p:spPr bwMode="auto">
            <a:xfrm>
              <a:off x="4095745" y="1023937"/>
              <a:ext cx="2608258" cy="2225679"/>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0" name="甘肃"/>
            <p:cNvSpPr/>
            <p:nvPr/>
          </p:nvSpPr>
          <p:spPr bwMode="auto">
            <a:xfrm>
              <a:off x="3594096" y="2528890"/>
              <a:ext cx="1666872" cy="1411289"/>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1" name="宁夏"/>
            <p:cNvSpPr/>
            <p:nvPr/>
          </p:nvSpPr>
          <p:spPr bwMode="auto">
            <a:xfrm>
              <a:off x="4778368" y="3019428"/>
              <a:ext cx="336549" cy="555626"/>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2" name="新疆"/>
            <p:cNvSpPr/>
            <p:nvPr/>
          </p:nvSpPr>
          <p:spPr bwMode="auto">
            <a:xfrm>
              <a:off x="1595438" y="1557338"/>
              <a:ext cx="2382833" cy="1801815"/>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3" name="青海"/>
            <p:cNvSpPr/>
            <p:nvPr/>
          </p:nvSpPr>
          <p:spPr bwMode="auto">
            <a:xfrm>
              <a:off x="3141660" y="2971802"/>
              <a:ext cx="1482722" cy="1063627"/>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4" name="四川"/>
            <p:cNvSpPr/>
            <p:nvPr/>
          </p:nvSpPr>
          <p:spPr bwMode="auto">
            <a:xfrm>
              <a:off x="3992559" y="3717929"/>
              <a:ext cx="1282697" cy="1125539"/>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45" name="西藏"/>
            <p:cNvSpPr/>
            <p:nvPr/>
          </p:nvSpPr>
          <p:spPr bwMode="auto">
            <a:xfrm>
              <a:off x="1862138" y="3260728"/>
              <a:ext cx="2295520" cy="1397002"/>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50" name="云南"/>
            <p:cNvSpPr/>
            <p:nvPr/>
          </p:nvSpPr>
          <p:spPr bwMode="auto">
            <a:xfrm>
              <a:off x="3952872" y="4422780"/>
              <a:ext cx="1038223" cy="1082677"/>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56" name="贵州"/>
            <p:cNvSpPr/>
            <p:nvPr/>
          </p:nvSpPr>
          <p:spPr bwMode="auto">
            <a:xfrm>
              <a:off x="4697408" y="4408492"/>
              <a:ext cx="701674" cy="608014"/>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57" name="广西"/>
            <p:cNvSpPr/>
            <p:nvPr/>
          </p:nvSpPr>
          <p:spPr bwMode="auto">
            <a:xfrm>
              <a:off x="4811707" y="4781556"/>
              <a:ext cx="917573" cy="698501"/>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59" name="重庆"/>
            <p:cNvSpPr/>
            <p:nvPr/>
          </p:nvSpPr>
          <p:spPr bwMode="auto">
            <a:xfrm>
              <a:off x="4938707" y="4013204"/>
              <a:ext cx="519111" cy="527051"/>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0" name="陕西"/>
            <p:cNvSpPr/>
            <p:nvPr/>
          </p:nvSpPr>
          <p:spPr bwMode="auto">
            <a:xfrm>
              <a:off x="4938707" y="2990853"/>
              <a:ext cx="592135" cy="1055690"/>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1" name="山西"/>
            <p:cNvSpPr/>
            <p:nvPr/>
          </p:nvSpPr>
          <p:spPr bwMode="auto">
            <a:xfrm>
              <a:off x="5451468" y="2792415"/>
              <a:ext cx="393699" cy="866777"/>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2" name="湖南"/>
            <p:cNvSpPr/>
            <p:nvPr/>
          </p:nvSpPr>
          <p:spPr bwMode="auto">
            <a:xfrm>
              <a:off x="5348281" y="4270380"/>
              <a:ext cx="628649" cy="730251"/>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3" name="湖北"/>
            <p:cNvSpPr/>
            <p:nvPr/>
          </p:nvSpPr>
          <p:spPr bwMode="auto">
            <a:xfrm>
              <a:off x="5275259" y="3849691"/>
              <a:ext cx="892173" cy="558801"/>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4" name="江西"/>
            <p:cNvSpPr/>
            <p:nvPr/>
          </p:nvSpPr>
          <p:spPr bwMode="auto">
            <a:xfrm>
              <a:off x="5911845" y="4240218"/>
              <a:ext cx="555624" cy="757238"/>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5" name="福建"/>
            <p:cNvSpPr/>
            <p:nvPr/>
          </p:nvSpPr>
          <p:spPr bwMode="auto">
            <a:xfrm>
              <a:off x="6200769" y="4441830"/>
              <a:ext cx="514349" cy="628652"/>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6" name="浙江"/>
            <p:cNvSpPr/>
            <p:nvPr/>
          </p:nvSpPr>
          <p:spPr bwMode="auto">
            <a:xfrm>
              <a:off x="6430957" y="4043367"/>
              <a:ext cx="441325" cy="511176"/>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7" name="安徽"/>
            <p:cNvSpPr/>
            <p:nvPr/>
          </p:nvSpPr>
          <p:spPr bwMode="auto">
            <a:xfrm>
              <a:off x="5999157" y="3600453"/>
              <a:ext cx="558799" cy="684214"/>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8" name="天津"/>
            <p:cNvSpPr/>
            <p:nvPr/>
          </p:nvSpPr>
          <p:spPr bwMode="auto">
            <a:xfrm>
              <a:off x="6108695" y="2811465"/>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69" name="北京"/>
            <p:cNvSpPr/>
            <p:nvPr/>
          </p:nvSpPr>
          <p:spPr bwMode="auto">
            <a:xfrm>
              <a:off x="5962643" y="2716215"/>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0" name="辽宁"/>
            <p:cNvSpPr/>
            <p:nvPr/>
          </p:nvSpPr>
          <p:spPr bwMode="auto">
            <a:xfrm>
              <a:off x="6291257" y="2303465"/>
              <a:ext cx="687386" cy="654051"/>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1" name="吉林"/>
            <p:cNvSpPr/>
            <p:nvPr/>
          </p:nvSpPr>
          <p:spPr bwMode="auto">
            <a:xfrm>
              <a:off x="6445243" y="1908175"/>
              <a:ext cx="979487" cy="665164"/>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2" name="黑龙江"/>
            <p:cNvSpPr/>
            <p:nvPr/>
          </p:nvSpPr>
          <p:spPr bwMode="auto">
            <a:xfrm>
              <a:off x="6237283" y="968374"/>
              <a:ext cx="1311272" cy="1192215"/>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3" name="山东"/>
            <p:cNvSpPr/>
            <p:nvPr/>
          </p:nvSpPr>
          <p:spPr bwMode="auto">
            <a:xfrm>
              <a:off x="5976931" y="3106741"/>
              <a:ext cx="793749" cy="498476"/>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4" name="上海"/>
            <p:cNvSpPr/>
            <p:nvPr/>
          </p:nvSpPr>
          <p:spPr bwMode="auto">
            <a:xfrm>
              <a:off x="6718293" y="3933829"/>
              <a:ext cx="125413" cy="109539"/>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5" name="江苏"/>
            <p:cNvSpPr/>
            <p:nvPr/>
          </p:nvSpPr>
          <p:spPr bwMode="auto">
            <a:xfrm>
              <a:off x="6137269" y="3513141"/>
              <a:ext cx="692149" cy="533401"/>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6" name="河北"/>
            <p:cNvSpPr/>
            <p:nvPr/>
          </p:nvSpPr>
          <p:spPr bwMode="auto">
            <a:xfrm>
              <a:off x="5776907" y="2492377"/>
              <a:ext cx="642937" cy="917576"/>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7" name="河南"/>
            <p:cNvSpPr/>
            <p:nvPr/>
          </p:nvSpPr>
          <p:spPr bwMode="auto">
            <a:xfrm>
              <a:off x="5483220" y="3373445"/>
              <a:ext cx="676274" cy="669926"/>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8" name="台湾"/>
            <p:cNvSpPr/>
            <p:nvPr/>
          </p:nvSpPr>
          <p:spPr bwMode="auto">
            <a:xfrm>
              <a:off x="6754803" y="4803784"/>
              <a:ext cx="193675" cy="468314"/>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79" name="海南"/>
            <p:cNvSpPr/>
            <p:nvPr/>
          </p:nvSpPr>
          <p:spPr bwMode="auto">
            <a:xfrm>
              <a:off x="5330825" y="5634037"/>
              <a:ext cx="292100" cy="255588"/>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sp>
          <p:nvSpPr>
            <p:cNvPr id="80" name="广东"/>
            <p:cNvSpPr/>
            <p:nvPr/>
          </p:nvSpPr>
          <p:spPr bwMode="auto">
            <a:xfrm>
              <a:off x="5472108" y="4876805"/>
              <a:ext cx="928685" cy="735014"/>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endParaRPr lang="zh-CN" altLang="en-US" sz="2305">
                <a:solidFill>
                  <a:srgbClr val="FFFFFF"/>
                </a:solidFill>
              </a:endParaRPr>
            </a:p>
          </p:txBody>
        </p:sp>
      </p:grpSp>
      <p:grpSp>
        <p:nvGrpSpPr>
          <p:cNvPr id="81" name="组合 80"/>
          <p:cNvGrpSpPr/>
          <p:nvPr/>
        </p:nvGrpSpPr>
        <p:grpSpPr>
          <a:xfrm>
            <a:off x="6309346" y="3677345"/>
            <a:ext cx="265909" cy="362177"/>
            <a:chOff x="7934349" y="3594268"/>
            <a:chExt cx="265909" cy="362177"/>
          </a:xfrm>
        </p:grpSpPr>
        <p:sp>
          <p:nvSpPr>
            <p:cNvPr id="82" name="Rectangle 124"/>
            <p:cNvSpPr>
              <a:spLocks noChangeArrowheads="1"/>
            </p:cNvSpPr>
            <p:nvPr/>
          </p:nvSpPr>
          <p:spPr bwMode="auto">
            <a:xfrm>
              <a:off x="7934349" y="3594268"/>
              <a:ext cx="191121"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dirty="0">
                  <a:solidFill>
                    <a:srgbClr val="FF3300"/>
                  </a:solidFill>
                  <a:latin typeface="微软雅黑" panose="020B0503020204020204" pitchFamily="34" charset="-122"/>
                  <a:ea typeface="微软雅黑" panose="020B0503020204020204" pitchFamily="34" charset="-122"/>
                </a:rPr>
                <a:t>★</a:t>
              </a:r>
              <a:r>
                <a:rPr lang="zh-CN" altLang="en-US" sz="1800" dirty="0">
                  <a:solidFill>
                    <a:srgbClr val="FF3300"/>
                  </a:solidFill>
                  <a:latin typeface="微软雅黑" panose="020B0503020204020204" pitchFamily="34" charset="-122"/>
                  <a:ea typeface="微软雅黑" panose="020B0503020204020204" pitchFamily="34" charset="-122"/>
                </a:rPr>
                <a:t> </a:t>
              </a:r>
            </a:p>
          </p:txBody>
        </p:sp>
        <p:sp>
          <p:nvSpPr>
            <p:cNvPr id="83" name="Rectangle 65"/>
            <p:cNvSpPr>
              <a:spLocks noChangeArrowheads="1"/>
            </p:cNvSpPr>
            <p:nvPr/>
          </p:nvSpPr>
          <p:spPr bwMode="auto">
            <a:xfrm>
              <a:off x="7969426" y="3602020"/>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900" b="1" dirty="0">
                  <a:solidFill>
                    <a:srgbClr val="000000"/>
                  </a:solidFill>
                  <a:latin typeface="微软雅黑" panose="020B0503020204020204" pitchFamily="34" charset="-122"/>
                  <a:ea typeface="微软雅黑" panose="020B0503020204020204" pitchFamily="34" charset="-122"/>
                </a:rPr>
                <a:t>西安</a:t>
              </a:r>
              <a:endParaRPr lang="zh-TW"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5460358" y="4842943"/>
            <a:ext cx="261828" cy="127535"/>
            <a:chOff x="7204111" y="4688616"/>
            <a:chExt cx="261828" cy="127535"/>
          </a:xfrm>
        </p:grpSpPr>
        <p:sp>
          <p:nvSpPr>
            <p:cNvPr id="85" name="Oval 43"/>
            <p:cNvSpPr>
              <a:spLocks noChangeArrowheads="1"/>
            </p:cNvSpPr>
            <p:nvPr/>
          </p:nvSpPr>
          <p:spPr bwMode="auto">
            <a:xfrm>
              <a:off x="7429300" y="4705962"/>
              <a:ext cx="36639" cy="40118"/>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86" name="Rectangle 66"/>
            <p:cNvSpPr>
              <a:spLocks noChangeArrowheads="1"/>
            </p:cNvSpPr>
            <p:nvPr/>
          </p:nvSpPr>
          <p:spPr bwMode="auto">
            <a:xfrm>
              <a:off x="7204111" y="4688616"/>
              <a:ext cx="212644"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昆明</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163177" y="4617866"/>
            <a:ext cx="212644" cy="213304"/>
            <a:chOff x="7788180" y="4534789"/>
            <a:chExt cx="212644" cy="213304"/>
          </a:xfrm>
        </p:grpSpPr>
        <p:sp>
          <p:nvSpPr>
            <p:cNvPr id="88" name="Oval 46"/>
            <p:cNvSpPr>
              <a:spLocks noChangeArrowheads="1"/>
            </p:cNvSpPr>
            <p:nvPr/>
          </p:nvSpPr>
          <p:spPr bwMode="auto">
            <a:xfrm>
              <a:off x="7864247" y="4534789"/>
              <a:ext cx="43731" cy="36107"/>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89" name="Rectangle 67"/>
            <p:cNvSpPr>
              <a:spLocks noChangeArrowheads="1"/>
            </p:cNvSpPr>
            <p:nvPr/>
          </p:nvSpPr>
          <p:spPr bwMode="auto">
            <a:xfrm>
              <a:off x="7788180" y="4620558"/>
              <a:ext cx="212644"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贵阳</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6797519" y="4439326"/>
            <a:ext cx="212645" cy="184203"/>
            <a:chOff x="8422522" y="4356249"/>
            <a:chExt cx="212645" cy="184203"/>
          </a:xfrm>
        </p:grpSpPr>
        <p:sp>
          <p:nvSpPr>
            <p:cNvPr id="91" name="Oval 47"/>
            <p:cNvSpPr>
              <a:spLocks noChangeArrowheads="1"/>
            </p:cNvSpPr>
            <p:nvPr/>
          </p:nvSpPr>
          <p:spPr bwMode="auto">
            <a:xfrm>
              <a:off x="8489486" y="4356249"/>
              <a:ext cx="36639" cy="42793"/>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92" name="Rectangle 68"/>
            <p:cNvSpPr>
              <a:spLocks noChangeArrowheads="1"/>
            </p:cNvSpPr>
            <p:nvPr/>
          </p:nvSpPr>
          <p:spPr bwMode="auto">
            <a:xfrm>
              <a:off x="8422522" y="4412917"/>
              <a:ext cx="212645"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长沙</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488966" y="5093138"/>
            <a:ext cx="277840" cy="131366"/>
            <a:chOff x="8042719" y="4950686"/>
            <a:chExt cx="277840" cy="131366"/>
          </a:xfrm>
        </p:grpSpPr>
        <p:sp>
          <p:nvSpPr>
            <p:cNvPr id="94" name="Oval 45"/>
            <p:cNvSpPr>
              <a:spLocks noChangeArrowheads="1"/>
            </p:cNvSpPr>
            <p:nvPr/>
          </p:nvSpPr>
          <p:spPr bwMode="auto">
            <a:xfrm>
              <a:off x="8042719" y="4950686"/>
              <a:ext cx="35458"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95" name="Rectangle 69"/>
            <p:cNvSpPr>
              <a:spLocks noChangeArrowheads="1"/>
            </p:cNvSpPr>
            <p:nvPr/>
          </p:nvSpPr>
          <p:spPr bwMode="auto">
            <a:xfrm>
              <a:off x="8107914" y="4954517"/>
              <a:ext cx="212645"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南宁</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613915" y="5374769"/>
            <a:ext cx="280340" cy="129112"/>
            <a:chOff x="8238918" y="5291692"/>
            <a:chExt cx="280340" cy="129112"/>
          </a:xfrm>
        </p:grpSpPr>
        <p:sp>
          <p:nvSpPr>
            <p:cNvPr id="97" name="Oval 70"/>
            <p:cNvSpPr>
              <a:spLocks noChangeArrowheads="1"/>
            </p:cNvSpPr>
            <p:nvPr/>
          </p:nvSpPr>
          <p:spPr bwMode="auto">
            <a:xfrm>
              <a:off x="8238918" y="5291692"/>
              <a:ext cx="42548" cy="40118"/>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98" name="Rectangle 71"/>
            <p:cNvSpPr>
              <a:spLocks noChangeArrowheads="1"/>
            </p:cNvSpPr>
            <p:nvPr/>
          </p:nvSpPr>
          <p:spPr bwMode="auto">
            <a:xfrm>
              <a:off x="8306614" y="5293269"/>
              <a:ext cx="212644"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海口</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7457851" y="4621197"/>
            <a:ext cx="212644" cy="182615"/>
            <a:chOff x="9082854" y="4538120"/>
            <a:chExt cx="212644" cy="182615"/>
          </a:xfrm>
        </p:grpSpPr>
        <p:sp>
          <p:nvSpPr>
            <p:cNvPr id="100" name="Oval 49"/>
            <p:cNvSpPr>
              <a:spLocks noChangeArrowheads="1"/>
            </p:cNvSpPr>
            <p:nvPr/>
          </p:nvSpPr>
          <p:spPr bwMode="auto">
            <a:xfrm>
              <a:off x="9176183" y="4538120"/>
              <a:ext cx="36639" cy="41456"/>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01" name="Rectangle 72"/>
            <p:cNvSpPr>
              <a:spLocks noChangeArrowheads="1"/>
            </p:cNvSpPr>
            <p:nvPr/>
          </p:nvSpPr>
          <p:spPr bwMode="auto">
            <a:xfrm>
              <a:off x="9082854" y="4593200"/>
              <a:ext cx="212644"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福州</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7183601" y="4336523"/>
            <a:ext cx="275144" cy="127535"/>
            <a:chOff x="8808604" y="4253446"/>
            <a:chExt cx="275144" cy="127535"/>
          </a:xfrm>
        </p:grpSpPr>
        <p:sp>
          <p:nvSpPr>
            <p:cNvPr id="103" name="Oval 48"/>
            <p:cNvSpPr>
              <a:spLocks noChangeArrowheads="1"/>
            </p:cNvSpPr>
            <p:nvPr/>
          </p:nvSpPr>
          <p:spPr bwMode="auto">
            <a:xfrm>
              <a:off x="8808604" y="4293397"/>
              <a:ext cx="36639" cy="41455"/>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04" name="Rectangle 73"/>
            <p:cNvSpPr>
              <a:spLocks noChangeArrowheads="1"/>
            </p:cNvSpPr>
            <p:nvPr/>
          </p:nvSpPr>
          <p:spPr bwMode="auto">
            <a:xfrm>
              <a:off x="8871103" y="4253446"/>
              <a:ext cx="212645"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南昌</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6813805" y="4041463"/>
            <a:ext cx="296142" cy="362177"/>
            <a:chOff x="8438808" y="3958386"/>
            <a:chExt cx="296142" cy="362177"/>
          </a:xfrm>
        </p:grpSpPr>
        <p:sp>
          <p:nvSpPr>
            <p:cNvPr id="106" name="Rectangle 96"/>
            <p:cNvSpPr>
              <a:spLocks noChangeArrowheads="1"/>
            </p:cNvSpPr>
            <p:nvPr/>
          </p:nvSpPr>
          <p:spPr bwMode="auto">
            <a:xfrm>
              <a:off x="8438808" y="3958386"/>
              <a:ext cx="296142"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dirty="0">
                  <a:solidFill>
                    <a:srgbClr val="FF3300"/>
                  </a:solidFill>
                  <a:latin typeface="Arial" panose="020B0604020202020204" pitchFamily="34" charset="0"/>
                  <a:ea typeface="宋体" panose="02010600030101010101" pitchFamily="2" charset="-122"/>
                </a:rPr>
                <a:t>★</a:t>
              </a:r>
              <a:r>
                <a:rPr lang="zh-CN" altLang="en-US" sz="1800" b="1" dirty="0">
                  <a:solidFill>
                    <a:srgbClr val="FF3300"/>
                  </a:solidFill>
                  <a:latin typeface="Arial" panose="020B0604020202020204" pitchFamily="34" charset="0"/>
                  <a:ea typeface="宋体" panose="02010600030101010101" pitchFamily="2" charset="-122"/>
                </a:rPr>
                <a:t> </a:t>
              </a:r>
            </a:p>
          </p:txBody>
        </p:sp>
        <p:sp>
          <p:nvSpPr>
            <p:cNvPr id="107" name="Rectangle 75"/>
            <p:cNvSpPr>
              <a:spLocks noChangeArrowheads="1"/>
            </p:cNvSpPr>
            <p:nvPr/>
          </p:nvSpPr>
          <p:spPr bwMode="auto">
            <a:xfrm>
              <a:off x="8497788" y="3969230"/>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900" b="1" dirty="0">
                  <a:solidFill>
                    <a:srgbClr val="000000"/>
                  </a:solidFill>
                  <a:latin typeface="微软雅黑" panose="020B0503020204020204" pitchFamily="34" charset="-122"/>
                  <a:ea typeface="微软雅黑" panose="020B0503020204020204" pitchFamily="34" charset="-122"/>
                </a:rPr>
                <a:t>武汉</a:t>
              </a:r>
              <a:endParaRPr lang="zh-TW"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6656463" y="3209212"/>
            <a:ext cx="212644" cy="183019"/>
            <a:chOff x="8281466" y="3126135"/>
            <a:chExt cx="212644" cy="183019"/>
          </a:xfrm>
        </p:grpSpPr>
        <p:sp>
          <p:nvSpPr>
            <p:cNvPr id="109" name="Oval 52"/>
            <p:cNvSpPr>
              <a:spLocks noChangeArrowheads="1"/>
            </p:cNvSpPr>
            <p:nvPr/>
          </p:nvSpPr>
          <p:spPr bwMode="auto">
            <a:xfrm>
              <a:off x="8373657" y="3269036"/>
              <a:ext cx="42548" cy="40118"/>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10" name="Rectangle 77"/>
            <p:cNvSpPr>
              <a:spLocks noChangeArrowheads="1"/>
            </p:cNvSpPr>
            <p:nvPr/>
          </p:nvSpPr>
          <p:spPr bwMode="auto">
            <a:xfrm>
              <a:off x="8281466" y="3126135"/>
              <a:ext cx="212644"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太原</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7195421" y="3403767"/>
            <a:ext cx="279948" cy="123111"/>
            <a:chOff x="8820424" y="3320690"/>
            <a:chExt cx="279948" cy="123111"/>
          </a:xfrm>
        </p:grpSpPr>
        <p:sp>
          <p:nvSpPr>
            <p:cNvPr id="112" name="Oval 54"/>
            <p:cNvSpPr>
              <a:spLocks noChangeArrowheads="1"/>
            </p:cNvSpPr>
            <p:nvPr/>
          </p:nvSpPr>
          <p:spPr bwMode="auto">
            <a:xfrm>
              <a:off x="8820424" y="3367995"/>
              <a:ext cx="43731" cy="41455"/>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13" name="Rectangle 79"/>
            <p:cNvSpPr>
              <a:spLocks noChangeArrowheads="1"/>
            </p:cNvSpPr>
            <p:nvPr/>
          </p:nvSpPr>
          <p:spPr bwMode="auto">
            <a:xfrm>
              <a:off x="8895188" y="3320690"/>
              <a:ext cx="20518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济南</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6145723" y="4260129"/>
            <a:ext cx="212645" cy="172335"/>
            <a:chOff x="7770726" y="4177052"/>
            <a:chExt cx="212645" cy="172335"/>
          </a:xfrm>
        </p:grpSpPr>
        <p:sp>
          <p:nvSpPr>
            <p:cNvPr id="115" name="Oval 86"/>
            <p:cNvSpPr>
              <a:spLocks noChangeArrowheads="1"/>
            </p:cNvSpPr>
            <p:nvPr/>
          </p:nvSpPr>
          <p:spPr bwMode="auto">
            <a:xfrm>
              <a:off x="7807516" y="4177052"/>
              <a:ext cx="36639" cy="41456"/>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16" name="Rectangle 87"/>
            <p:cNvSpPr>
              <a:spLocks noChangeArrowheads="1"/>
            </p:cNvSpPr>
            <p:nvPr/>
          </p:nvSpPr>
          <p:spPr bwMode="auto">
            <a:xfrm>
              <a:off x="7770726" y="4221852"/>
              <a:ext cx="212645" cy="1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prstClr val="black"/>
                  </a:solidFill>
                  <a:latin typeface="微软雅黑" panose="020B0503020204020204" pitchFamily="34" charset="-122"/>
                  <a:ea typeface="微软雅黑" panose="020B0503020204020204" pitchFamily="34" charset="-122"/>
                </a:rPr>
                <a:t>重庆</a:t>
              </a:r>
            </a:p>
          </p:txBody>
        </p:sp>
      </p:grpSp>
      <p:grpSp>
        <p:nvGrpSpPr>
          <p:cNvPr id="117" name="组合 116"/>
          <p:cNvGrpSpPr/>
          <p:nvPr/>
        </p:nvGrpSpPr>
        <p:grpSpPr>
          <a:xfrm>
            <a:off x="7453550" y="3714720"/>
            <a:ext cx="425090" cy="396564"/>
            <a:chOff x="9078553" y="3631643"/>
            <a:chExt cx="425090" cy="396564"/>
          </a:xfrm>
        </p:grpSpPr>
        <p:sp>
          <p:nvSpPr>
            <p:cNvPr id="118" name="Rectangle 95"/>
            <p:cNvSpPr>
              <a:spLocks noChangeArrowheads="1"/>
            </p:cNvSpPr>
            <p:nvPr/>
          </p:nvSpPr>
          <p:spPr bwMode="auto">
            <a:xfrm>
              <a:off x="9102457" y="3666030"/>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a:solidFill>
                    <a:srgbClr val="FF3300"/>
                  </a:solidFill>
                  <a:latin typeface="Arial" panose="020B0604020202020204" pitchFamily="34" charset="0"/>
                  <a:ea typeface="宋体" panose="02010600030101010101" pitchFamily="2" charset="-122"/>
                </a:rPr>
                <a:t>★</a:t>
              </a:r>
              <a:r>
                <a:rPr lang="zh-CN" altLang="en-US" sz="1800" b="1">
                  <a:solidFill>
                    <a:srgbClr val="FF3300"/>
                  </a:solidFill>
                  <a:latin typeface="Arial" panose="020B0604020202020204" pitchFamily="34" charset="0"/>
                  <a:ea typeface="宋体" panose="02010600030101010101" pitchFamily="2" charset="-122"/>
                </a:rPr>
                <a:t> </a:t>
              </a:r>
            </a:p>
          </p:txBody>
        </p:sp>
        <p:sp>
          <p:nvSpPr>
            <p:cNvPr id="119" name="Text Box 89"/>
            <p:cNvSpPr txBox="1">
              <a:spLocks noChangeArrowheads="1"/>
            </p:cNvSpPr>
            <p:nvPr/>
          </p:nvSpPr>
          <p:spPr bwMode="auto">
            <a:xfrm>
              <a:off x="9078553" y="3631643"/>
              <a:ext cx="391562" cy="212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prstClr val="black"/>
                  </a:solidFill>
                  <a:latin typeface="微软雅黑" panose="020B0503020204020204" pitchFamily="34" charset="-122"/>
                  <a:ea typeface="微软雅黑" panose="020B0503020204020204" pitchFamily="34" charset="-122"/>
                </a:rPr>
                <a:t>上海</a:t>
              </a:r>
            </a:p>
          </p:txBody>
        </p:sp>
      </p:grpSp>
      <p:grpSp>
        <p:nvGrpSpPr>
          <p:cNvPr id="120" name="组合 119"/>
          <p:cNvGrpSpPr/>
          <p:nvPr/>
        </p:nvGrpSpPr>
        <p:grpSpPr>
          <a:xfrm>
            <a:off x="7558069" y="2675716"/>
            <a:ext cx="401186" cy="421291"/>
            <a:chOff x="9183072" y="2592639"/>
            <a:chExt cx="401186" cy="421291"/>
          </a:xfrm>
        </p:grpSpPr>
        <p:sp>
          <p:nvSpPr>
            <p:cNvPr id="121" name="Rectangle 105"/>
            <p:cNvSpPr>
              <a:spLocks noChangeArrowheads="1"/>
            </p:cNvSpPr>
            <p:nvPr/>
          </p:nvSpPr>
          <p:spPr bwMode="auto">
            <a:xfrm>
              <a:off x="9183072" y="2651753"/>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a:solidFill>
                    <a:srgbClr val="FF3300"/>
                  </a:solidFill>
                  <a:latin typeface="Arial" panose="020B0604020202020204" pitchFamily="34" charset="0"/>
                  <a:ea typeface="宋体" panose="02010600030101010101" pitchFamily="2" charset="-122"/>
                </a:rPr>
                <a:t>★</a:t>
              </a:r>
              <a:r>
                <a:rPr lang="zh-CN" altLang="en-US" sz="1800" b="1">
                  <a:solidFill>
                    <a:srgbClr val="FF3300"/>
                  </a:solidFill>
                  <a:latin typeface="Arial" panose="020B0604020202020204" pitchFamily="34" charset="0"/>
                  <a:ea typeface="宋体" panose="02010600030101010101" pitchFamily="2" charset="-122"/>
                </a:rPr>
                <a:t> </a:t>
              </a:r>
            </a:p>
          </p:txBody>
        </p:sp>
        <p:sp>
          <p:nvSpPr>
            <p:cNvPr id="122" name="Text Box 89"/>
            <p:cNvSpPr txBox="1">
              <a:spLocks noChangeArrowheads="1"/>
            </p:cNvSpPr>
            <p:nvPr/>
          </p:nvSpPr>
          <p:spPr bwMode="auto">
            <a:xfrm>
              <a:off x="9183072" y="2592639"/>
              <a:ext cx="310947" cy="212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prstClr val="black"/>
                  </a:solidFill>
                  <a:latin typeface="微软雅黑" panose="020B0503020204020204" pitchFamily="34" charset="-122"/>
                  <a:ea typeface="微软雅黑" panose="020B0503020204020204" pitchFamily="34" charset="-122"/>
                </a:rPr>
                <a:t>沈阳</a:t>
              </a:r>
            </a:p>
          </p:txBody>
        </p:sp>
      </p:grpSp>
      <p:grpSp>
        <p:nvGrpSpPr>
          <p:cNvPr id="123" name="组合 122"/>
          <p:cNvGrpSpPr/>
          <p:nvPr/>
        </p:nvGrpSpPr>
        <p:grpSpPr>
          <a:xfrm>
            <a:off x="4237873" y="2706031"/>
            <a:ext cx="656443" cy="243558"/>
            <a:chOff x="5744126" y="2622954"/>
            <a:chExt cx="656443" cy="243558"/>
          </a:xfrm>
        </p:grpSpPr>
        <p:sp>
          <p:nvSpPr>
            <p:cNvPr id="124" name="Oval 50"/>
            <p:cNvSpPr>
              <a:spLocks noChangeArrowheads="1"/>
            </p:cNvSpPr>
            <p:nvPr/>
          </p:nvSpPr>
          <p:spPr bwMode="auto">
            <a:xfrm>
              <a:off x="6058270" y="2831743"/>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25" name="Text Box 89"/>
            <p:cNvSpPr txBox="1">
              <a:spLocks noChangeArrowheads="1"/>
            </p:cNvSpPr>
            <p:nvPr/>
          </p:nvSpPr>
          <p:spPr bwMode="auto">
            <a:xfrm>
              <a:off x="5744126" y="2622954"/>
              <a:ext cx="656443" cy="212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prstClr val="black"/>
                  </a:solidFill>
                  <a:latin typeface="微软雅黑" panose="020B0503020204020204" pitchFamily="34" charset="-122"/>
                  <a:ea typeface="微软雅黑" panose="020B0503020204020204" pitchFamily="34" charset="-122"/>
                </a:rPr>
                <a:t>乌鲁木齐</a:t>
              </a:r>
            </a:p>
          </p:txBody>
        </p:sp>
      </p:grpSp>
      <p:grpSp>
        <p:nvGrpSpPr>
          <p:cNvPr id="126" name="组合 125"/>
          <p:cNvGrpSpPr/>
          <p:nvPr/>
        </p:nvGrpSpPr>
        <p:grpSpPr>
          <a:xfrm>
            <a:off x="5494733" y="3553732"/>
            <a:ext cx="656443" cy="211390"/>
            <a:chOff x="7333486" y="3553780"/>
            <a:chExt cx="656443" cy="211390"/>
          </a:xfrm>
        </p:grpSpPr>
        <p:sp>
          <p:nvSpPr>
            <p:cNvPr id="127" name="Oval 50"/>
            <p:cNvSpPr>
              <a:spLocks noChangeArrowheads="1"/>
            </p:cNvSpPr>
            <p:nvPr/>
          </p:nvSpPr>
          <p:spPr bwMode="auto">
            <a:xfrm>
              <a:off x="7670413" y="3730401"/>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28" name="Text Box 89"/>
            <p:cNvSpPr txBox="1">
              <a:spLocks noChangeArrowheads="1"/>
            </p:cNvSpPr>
            <p:nvPr/>
          </p:nvSpPr>
          <p:spPr bwMode="auto">
            <a:xfrm>
              <a:off x="7333486" y="3553780"/>
              <a:ext cx="656443" cy="1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兰州</a:t>
              </a:r>
            </a:p>
          </p:txBody>
        </p:sp>
      </p:grpSp>
      <p:grpSp>
        <p:nvGrpSpPr>
          <p:cNvPr id="129" name="组合 128"/>
          <p:cNvGrpSpPr/>
          <p:nvPr/>
        </p:nvGrpSpPr>
        <p:grpSpPr>
          <a:xfrm>
            <a:off x="7590973" y="2107332"/>
            <a:ext cx="658088" cy="204015"/>
            <a:chOff x="9215976" y="2143005"/>
            <a:chExt cx="658088" cy="204015"/>
          </a:xfrm>
        </p:grpSpPr>
        <p:sp>
          <p:nvSpPr>
            <p:cNvPr id="130" name="Oval 50"/>
            <p:cNvSpPr>
              <a:spLocks noChangeArrowheads="1"/>
            </p:cNvSpPr>
            <p:nvPr/>
          </p:nvSpPr>
          <p:spPr bwMode="auto">
            <a:xfrm>
              <a:off x="9524649" y="2312251"/>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31" name="Text Box 89"/>
            <p:cNvSpPr txBox="1">
              <a:spLocks noChangeArrowheads="1"/>
            </p:cNvSpPr>
            <p:nvPr/>
          </p:nvSpPr>
          <p:spPr bwMode="auto">
            <a:xfrm>
              <a:off x="9215976" y="2143005"/>
              <a:ext cx="658088" cy="1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哈尔滨</a:t>
              </a:r>
              <a:endParaRPr lang="zh-CN"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5799329" y="4069925"/>
            <a:ext cx="401186" cy="362177"/>
            <a:chOff x="7424332" y="3986848"/>
            <a:chExt cx="401186" cy="362177"/>
          </a:xfrm>
        </p:grpSpPr>
        <p:sp>
          <p:nvSpPr>
            <p:cNvPr id="133" name="Rectangle 103"/>
            <p:cNvSpPr>
              <a:spLocks noChangeArrowheads="1"/>
            </p:cNvSpPr>
            <p:nvPr/>
          </p:nvSpPr>
          <p:spPr bwMode="auto">
            <a:xfrm>
              <a:off x="7424332" y="3986848"/>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dirty="0">
                  <a:solidFill>
                    <a:srgbClr val="FF3300"/>
                  </a:solidFill>
                  <a:latin typeface="Arial" panose="020B0604020202020204" pitchFamily="34" charset="0"/>
                  <a:ea typeface="宋体" panose="02010600030101010101" pitchFamily="2" charset="-122"/>
                </a:rPr>
                <a:t>★</a:t>
              </a:r>
              <a:r>
                <a:rPr lang="zh-CN" altLang="en-US" sz="1800" b="1" dirty="0">
                  <a:solidFill>
                    <a:srgbClr val="FF3300"/>
                  </a:solidFill>
                  <a:latin typeface="Arial" panose="020B0604020202020204" pitchFamily="34" charset="0"/>
                  <a:ea typeface="宋体" panose="02010600030101010101" pitchFamily="2" charset="-122"/>
                </a:rPr>
                <a:t> </a:t>
              </a:r>
            </a:p>
          </p:txBody>
        </p:sp>
        <p:sp>
          <p:nvSpPr>
            <p:cNvPr id="134" name="Rectangle 79"/>
            <p:cNvSpPr>
              <a:spLocks noChangeArrowheads="1"/>
            </p:cNvSpPr>
            <p:nvPr/>
          </p:nvSpPr>
          <p:spPr bwMode="auto">
            <a:xfrm>
              <a:off x="7475551" y="3987159"/>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srgbClr val="000000"/>
                  </a:solidFill>
                  <a:latin typeface="微软雅黑" panose="020B0503020204020204" pitchFamily="34" charset="-122"/>
                  <a:ea typeface="微软雅黑" panose="020B0503020204020204" pitchFamily="34" charset="-122"/>
                </a:rPr>
                <a:t>成都</a:t>
              </a:r>
              <a:endParaRPr lang="zh-CN"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6869345" y="2839653"/>
            <a:ext cx="401186" cy="384300"/>
            <a:chOff x="8494348" y="2756576"/>
            <a:chExt cx="401186" cy="384300"/>
          </a:xfrm>
        </p:grpSpPr>
        <p:sp>
          <p:nvSpPr>
            <p:cNvPr id="136" name="Rectangle 92"/>
            <p:cNvSpPr>
              <a:spLocks noChangeArrowheads="1"/>
            </p:cNvSpPr>
            <p:nvPr/>
          </p:nvSpPr>
          <p:spPr bwMode="auto">
            <a:xfrm>
              <a:off x="8494348" y="2778699"/>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dirty="0">
                  <a:solidFill>
                    <a:srgbClr val="FF3300"/>
                  </a:solidFill>
                  <a:latin typeface="Arial" panose="020B0604020202020204" pitchFamily="34" charset="0"/>
                  <a:ea typeface="宋体" panose="02010600030101010101" pitchFamily="2" charset="-122"/>
                </a:rPr>
                <a:t>★</a:t>
              </a:r>
              <a:r>
                <a:rPr lang="zh-CN" altLang="en-US" sz="1800" b="1" dirty="0">
                  <a:solidFill>
                    <a:srgbClr val="FF3300"/>
                  </a:solidFill>
                  <a:latin typeface="Arial" panose="020B0604020202020204" pitchFamily="34" charset="0"/>
                  <a:ea typeface="宋体" panose="02010600030101010101" pitchFamily="2" charset="-122"/>
                </a:rPr>
                <a:t> </a:t>
              </a:r>
            </a:p>
          </p:txBody>
        </p:sp>
        <p:sp>
          <p:nvSpPr>
            <p:cNvPr id="137" name="Rectangle 79"/>
            <p:cNvSpPr>
              <a:spLocks noChangeArrowheads="1"/>
            </p:cNvSpPr>
            <p:nvPr/>
          </p:nvSpPr>
          <p:spPr bwMode="auto">
            <a:xfrm>
              <a:off x="8554070" y="2756576"/>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srgbClr val="000000"/>
                  </a:solidFill>
                  <a:latin typeface="微软雅黑" panose="020B0503020204020204" pitchFamily="34" charset="-122"/>
                  <a:ea typeface="微软雅黑" panose="020B0503020204020204" pitchFamily="34" charset="-122"/>
                </a:rPr>
                <a:t>北京</a:t>
              </a:r>
              <a:endParaRPr lang="zh-CN"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5287150" y="3491148"/>
            <a:ext cx="656444" cy="227785"/>
            <a:chOff x="6662778" y="3348696"/>
            <a:chExt cx="656444" cy="227785"/>
          </a:xfrm>
        </p:grpSpPr>
        <p:sp>
          <p:nvSpPr>
            <p:cNvPr id="139" name="Oval 70"/>
            <p:cNvSpPr>
              <a:spLocks noChangeArrowheads="1"/>
            </p:cNvSpPr>
            <p:nvPr/>
          </p:nvSpPr>
          <p:spPr bwMode="auto">
            <a:xfrm>
              <a:off x="6966960" y="3536996"/>
              <a:ext cx="42776" cy="39485"/>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40" name="Text Box 89"/>
            <p:cNvSpPr txBox="1">
              <a:spLocks noChangeArrowheads="1"/>
            </p:cNvSpPr>
            <p:nvPr/>
          </p:nvSpPr>
          <p:spPr bwMode="auto">
            <a:xfrm>
              <a:off x="6662778" y="3348696"/>
              <a:ext cx="656444"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西宁</a:t>
              </a:r>
            </a:p>
          </p:txBody>
        </p:sp>
      </p:grpSp>
      <p:grpSp>
        <p:nvGrpSpPr>
          <p:cNvPr id="141" name="组合 140"/>
          <p:cNvGrpSpPr/>
          <p:nvPr/>
        </p:nvGrpSpPr>
        <p:grpSpPr>
          <a:xfrm>
            <a:off x="7763118" y="2504881"/>
            <a:ext cx="391563" cy="197426"/>
            <a:chOff x="9388121" y="2421804"/>
            <a:chExt cx="391563" cy="197426"/>
          </a:xfrm>
        </p:grpSpPr>
        <p:sp>
          <p:nvSpPr>
            <p:cNvPr id="142" name="Oval 70"/>
            <p:cNvSpPr>
              <a:spLocks noChangeArrowheads="1"/>
            </p:cNvSpPr>
            <p:nvPr/>
          </p:nvSpPr>
          <p:spPr bwMode="auto">
            <a:xfrm>
              <a:off x="9418339" y="2508733"/>
              <a:ext cx="42776" cy="41131"/>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43" name="Text Box 89"/>
            <p:cNvSpPr txBox="1">
              <a:spLocks noChangeArrowheads="1"/>
            </p:cNvSpPr>
            <p:nvPr/>
          </p:nvSpPr>
          <p:spPr bwMode="auto">
            <a:xfrm>
              <a:off x="9388121" y="2421804"/>
              <a:ext cx="391563"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长春</a:t>
              </a:r>
            </a:p>
          </p:txBody>
        </p:sp>
      </p:grpSp>
      <p:grpSp>
        <p:nvGrpSpPr>
          <p:cNvPr id="144" name="组合 143"/>
          <p:cNvGrpSpPr/>
          <p:nvPr/>
        </p:nvGrpSpPr>
        <p:grpSpPr>
          <a:xfrm>
            <a:off x="7239673" y="2996715"/>
            <a:ext cx="391563" cy="197426"/>
            <a:chOff x="8864676" y="2913638"/>
            <a:chExt cx="391563" cy="197426"/>
          </a:xfrm>
        </p:grpSpPr>
        <p:sp>
          <p:nvSpPr>
            <p:cNvPr id="145" name="Oval 70"/>
            <p:cNvSpPr>
              <a:spLocks noChangeArrowheads="1"/>
            </p:cNvSpPr>
            <p:nvPr/>
          </p:nvSpPr>
          <p:spPr bwMode="auto">
            <a:xfrm>
              <a:off x="8872800" y="3001762"/>
              <a:ext cx="42776" cy="41131"/>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46" name="Text Box 89"/>
            <p:cNvSpPr txBox="1">
              <a:spLocks noChangeArrowheads="1"/>
            </p:cNvSpPr>
            <p:nvPr/>
          </p:nvSpPr>
          <p:spPr bwMode="auto">
            <a:xfrm>
              <a:off x="8864676" y="2913638"/>
              <a:ext cx="391563"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天津</a:t>
              </a:r>
            </a:p>
          </p:txBody>
        </p:sp>
      </p:grpSp>
      <p:grpSp>
        <p:nvGrpSpPr>
          <p:cNvPr id="147" name="组合 146"/>
          <p:cNvGrpSpPr/>
          <p:nvPr/>
        </p:nvGrpSpPr>
        <p:grpSpPr>
          <a:xfrm>
            <a:off x="6876301" y="3661277"/>
            <a:ext cx="337045" cy="123111"/>
            <a:chOff x="8501304" y="3578200"/>
            <a:chExt cx="337045" cy="123111"/>
          </a:xfrm>
        </p:grpSpPr>
        <p:sp>
          <p:nvSpPr>
            <p:cNvPr id="148" name="Oval 50"/>
            <p:cNvSpPr>
              <a:spLocks noChangeArrowheads="1"/>
            </p:cNvSpPr>
            <p:nvPr/>
          </p:nvSpPr>
          <p:spPr bwMode="auto">
            <a:xfrm>
              <a:off x="8501304" y="3626092"/>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49" name="Rectangle 76"/>
            <p:cNvSpPr>
              <a:spLocks noChangeArrowheads="1"/>
            </p:cNvSpPr>
            <p:nvPr/>
          </p:nvSpPr>
          <p:spPr bwMode="auto">
            <a:xfrm>
              <a:off x="8571728" y="3578200"/>
              <a:ext cx="2666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TW" altLang="en-US" sz="800" b="1" dirty="0">
                  <a:solidFill>
                    <a:srgbClr val="000000"/>
                  </a:solidFill>
                  <a:latin typeface="微软雅黑" panose="020B0503020204020204" pitchFamily="34" charset="-122"/>
                  <a:ea typeface="微软雅黑" panose="020B0503020204020204" pitchFamily="34" charset="-122"/>
                </a:rPr>
                <a:t>郑州</a:t>
              </a:r>
              <a:endParaRPr lang="zh-TW"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6911498" y="4725054"/>
            <a:ext cx="401186" cy="374748"/>
            <a:chOff x="8536501" y="4641977"/>
            <a:chExt cx="401186" cy="374748"/>
          </a:xfrm>
        </p:grpSpPr>
        <p:sp>
          <p:nvSpPr>
            <p:cNvPr id="151" name="Rectangle 97"/>
            <p:cNvSpPr>
              <a:spLocks noChangeArrowheads="1"/>
            </p:cNvSpPr>
            <p:nvPr/>
          </p:nvSpPr>
          <p:spPr bwMode="auto">
            <a:xfrm>
              <a:off x="8536501" y="4654548"/>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dirty="0">
                  <a:solidFill>
                    <a:srgbClr val="FF3300"/>
                  </a:solidFill>
                  <a:latin typeface="Arial" panose="020B0604020202020204" pitchFamily="34" charset="0"/>
                  <a:ea typeface="宋体" panose="02010600030101010101" pitchFamily="2" charset="-122"/>
                </a:rPr>
                <a:t>★</a:t>
              </a:r>
              <a:r>
                <a:rPr lang="zh-CN" altLang="en-US" sz="1800" b="1" dirty="0">
                  <a:solidFill>
                    <a:srgbClr val="FF3300"/>
                  </a:solidFill>
                  <a:latin typeface="Arial" panose="020B0604020202020204" pitchFamily="34" charset="0"/>
                  <a:ea typeface="宋体" panose="02010600030101010101" pitchFamily="2" charset="-122"/>
                </a:rPr>
                <a:t> </a:t>
              </a:r>
            </a:p>
          </p:txBody>
        </p:sp>
        <p:sp>
          <p:nvSpPr>
            <p:cNvPr id="152" name="Text Box 89"/>
            <p:cNvSpPr txBox="1">
              <a:spLocks noChangeArrowheads="1"/>
            </p:cNvSpPr>
            <p:nvPr/>
          </p:nvSpPr>
          <p:spPr bwMode="auto">
            <a:xfrm>
              <a:off x="8548453" y="4641977"/>
              <a:ext cx="325754" cy="212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prstClr val="black"/>
                  </a:solidFill>
                  <a:latin typeface="微软雅黑" panose="020B0503020204020204" pitchFamily="34" charset="-122"/>
                  <a:ea typeface="微软雅黑" panose="020B0503020204020204" pitchFamily="34" charset="-122"/>
                </a:rPr>
                <a:t>广州</a:t>
              </a:r>
            </a:p>
          </p:txBody>
        </p:sp>
      </p:grpSp>
      <p:grpSp>
        <p:nvGrpSpPr>
          <p:cNvPr id="153" name="组合 152"/>
          <p:cNvGrpSpPr/>
          <p:nvPr/>
        </p:nvGrpSpPr>
        <p:grpSpPr>
          <a:xfrm>
            <a:off x="6990468" y="3817499"/>
            <a:ext cx="658088" cy="223315"/>
            <a:chOff x="8615471" y="3734422"/>
            <a:chExt cx="658088" cy="223315"/>
          </a:xfrm>
        </p:grpSpPr>
        <p:sp>
          <p:nvSpPr>
            <p:cNvPr id="154" name="Oval 50"/>
            <p:cNvSpPr>
              <a:spLocks noChangeArrowheads="1"/>
            </p:cNvSpPr>
            <p:nvPr/>
          </p:nvSpPr>
          <p:spPr bwMode="auto">
            <a:xfrm>
              <a:off x="8918522" y="3922968"/>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55" name="Text Box 89"/>
            <p:cNvSpPr txBox="1">
              <a:spLocks noChangeArrowheads="1"/>
            </p:cNvSpPr>
            <p:nvPr/>
          </p:nvSpPr>
          <p:spPr bwMode="auto">
            <a:xfrm>
              <a:off x="8615471" y="3734422"/>
              <a:ext cx="658088" cy="197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南京</a:t>
              </a:r>
            </a:p>
          </p:txBody>
        </p:sp>
      </p:grpSp>
      <p:grpSp>
        <p:nvGrpSpPr>
          <p:cNvPr id="156" name="组合 155"/>
          <p:cNvGrpSpPr/>
          <p:nvPr/>
        </p:nvGrpSpPr>
        <p:grpSpPr>
          <a:xfrm>
            <a:off x="7217509" y="4879113"/>
            <a:ext cx="401186" cy="362177"/>
            <a:chOff x="8842512" y="4796036"/>
            <a:chExt cx="401186" cy="362177"/>
          </a:xfrm>
        </p:grpSpPr>
        <p:sp>
          <p:nvSpPr>
            <p:cNvPr id="157" name="Rectangle 99"/>
            <p:cNvSpPr>
              <a:spLocks noChangeArrowheads="1"/>
            </p:cNvSpPr>
            <p:nvPr/>
          </p:nvSpPr>
          <p:spPr bwMode="auto">
            <a:xfrm>
              <a:off x="8842512" y="4796036"/>
              <a:ext cx="401186" cy="362177"/>
            </a:xfrm>
            <a:prstGeom prst="rect">
              <a:avLst/>
            </a:prstGeom>
            <a:noFill/>
            <a:ln>
              <a:noFill/>
            </a:ln>
            <a:effectLst>
              <a:prstShdw prst="shdw17" dist="17961" dir="2700000">
                <a:srgbClr val="2D588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353" tIns="42177" rIns="84353" bIns="42177" anchor="ctr">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300" b="1" dirty="0">
                  <a:solidFill>
                    <a:srgbClr val="FF3300"/>
                  </a:solidFill>
                  <a:latin typeface="Arial" panose="020B0604020202020204" pitchFamily="34" charset="0"/>
                  <a:ea typeface="宋体" panose="02010600030101010101" pitchFamily="2" charset="-122"/>
                </a:rPr>
                <a:t>★</a:t>
              </a:r>
              <a:r>
                <a:rPr lang="zh-CN" altLang="en-US" sz="1800" b="1" dirty="0">
                  <a:solidFill>
                    <a:srgbClr val="FF3300"/>
                  </a:solidFill>
                  <a:latin typeface="Arial" panose="020B0604020202020204" pitchFamily="34" charset="0"/>
                  <a:ea typeface="宋体" panose="02010600030101010101" pitchFamily="2" charset="-122"/>
                </a:rPr>
                <a:t> </a:t>
              </a:r>
            </a:p>
          </p:txBody>
        </p:sp>
        <p:sp>
          <p:nvSpPr>
            <p:cNvPr id="158" name="Rectangle 79"/>
            <p:cNvSpPr>
              <a:spLocks noChangeArrowheads="1"/>
            </p:cNvSpPr>
            <p:nvPr/>
          </p:nvSpPr>
          <p:spPr bwMode="auto">
            <a:xfrm>
              <a:off x="8899521" y="4822127"/>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a:solidFill>
                    <a:srgbClr val="000000"/>
                  </a:solidFill>
                  <a:latin typeface="微软雅黑" panose="020B0503020204020204" pitchFamily="34" charset="-122"/>
                  <a:ea typeface="微软雅黑" panose="020B0503020204020204" pitchFamily="34" charset="-122"/>
                </a:rPr>
                <a:t>香港</a:t>
              </a:r>
              <a:endParaRPr lang="zh-CN" altLang="en-US" sz="900" b="1" dirty="0">
                <a:solidFill>
                  <a:prstClr val="black"/>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7528890" y="4129752"/>
            <a:ext cx="391563" cy="197426"/>
            <a:chOff x="9153893" y="4046675"/>
            <a:chExt cx="391563" cy="197426"/>
          </a:xfrm>
        </p:grpSpPr>
        <p:sp>
          <p:nvSpPr>
            <p:cNvPr id="160" name="Oval 70"/>
            <p:cNvSpPr>
              <a:spLocks noChangeArrowheads="1"/>
            </p:cNvSpPr>
            <p:nvPr/>
          </p:nvSpPr>
          <p:spPr bwMode="auto">
            <a:xfrm>
              <a:off x="9178137" y="4127629"/>
              <a:ext cx="42776" cy="41131"/>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61" name="Text Box 89"/>
            <p:cNvSpPr txBox="1">
              <a:spLocks noChangeArrowheads="1"/>
            </p:cNvSpPr>
            <p:nvPr/>
          </p:nvSpPr>
          <p:spPr bwMode="auto">
            <a:xfrm>
              <a:off x="9153893" y="4046675"/>
              <a:ext cx="391563"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杭州</a:t>
              </a:r>
            </a:p>
          </p:txBody>
        </p:sp>
      </p:grpSp>
      <p:grpSp>
        <p:nvGrpSpPr>
          <p:cNvPr id="162" name="组合 161"/>
          <p:cNvGrpSpPr/>
          <p:nvPr/>
        </p:nvGrpSpPr>
        <p:grpSpPr>
          <a:xfrm>
            <a:off x="7583619" y="4333154"/>
            <a:ext cx="391563" cy="197426"/>
            <a:chOff x="9208622" y="4250077"/>
            <a:chExt cx="391563" cy="197426"/>
          </a:xfrm>
        </p:grpSpPr>
        <p:sp>
          <p:nvSpPr>
            <p:cNvPr id="163" name="Oval 70"/>
            <p:cNvSpPr>
              <a:spLocks noChangeArrowheads="1"/>
            </p:cNvSpPr>
            <p:nvPr/>
          </p:nvSpPr>
          <p:spPr bwMode="auto">
            <a:xfrm>
              <a:off x="9220913" y="4325056"/>
              <a:ext cx="42776" cy="41131"/>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64" name="Text Box 89"/>
            <p:cNvSpPr txBox="1">
              <a:spLocks noChangeArrowheads="1"/>
            </p:cNvSpPr>
            <p:nvPr/>
          </p:nvSpPr>
          <p:spPr bwMode="auto">
            <a:xfrm>
              <a:off x="9208622" y="4250077"/>
              <a:ext cx="391563"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温州</a:t>
              </a:r>
            </a:p>
          </p:txBody>
        </p:sp>
      </p:grpSp>
      <p:grpSp>
        <p:nvGrpSpPr>
          <p:cNvPr id="165" name="组合 164"/>
          <p:cNvGrpSpPr/>
          <p:nvPr/>
        </p:nvGrpSpPr>
        <p:grpSpPr>
          <a:xfrm>
            <a:off x="7125377" y="4005320"/>
            <a:ext cx="391563" cy="197426"/>
            <a:chOff x="8750380" y="3922243"/>
            <a:chExt cx="391563" cy="197426"/>
          </a:xfrm>
        </p:grpSpPr>
        <p:sp>
          <p:nvSpPr>
            <p:cNvPr id="166" name="Oval 70"/>
            <p:cNvSpPr>
              <a:spLocks noChangeArrowheads="1"/>
            </p:cNvSpPr>
            <p:nvPr/>
          </p:nvSpPr>
          <p:spPr bwMode="auto">
            <a:xfrm>
              <a:off x="8786574" y="4009173"/>
              <a:ext cx="42776" cy="41131"/>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sp>
          <p:nvSpPr>
            <p:cNvPr id="167" name="Text Box 89"/>
            <p:cNvSpPr txBox="1">
              <a:spLocks noChangeArrowheads="1"/>
            </p:cNvSpPr>
            <p:nvPr/>
          </p:nvSpPr>
          <p:spPr bwMode="auto">
            <a:xfrm>
              <a:off x="8750380" y="3922243"/>
              <a:ext cx="391563" cy="197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合肥</a:t>
              </a:r>
            </a:p>
          </p:txBody>
        </p:sp>
      </p:grpSp>
      <p:grpSp>
        <p:nvGrpSpPr>
          <p:cNvPr id="168" name="组合 167"/>
          <p:cNvGrpSpPr/>
          <p:nvPr/>
        </p:nvGrpSpPr>
        <p:grpSpPr>
          <a:xfrm>
            <a:off x="5938033" y="2985623"/>
            <a:ext cx="656444" cy="195781"/>
            <a:chOff x="7563036" y="2902546"/>
            <a:chExt cx="656444" cy="195781"/>
          </a:xfrm>
        </p:grpSpPr>
        <p:sp>
          <p:nvSpPr>
            <p:cNvPr id="169" name="Text Box 89"/>
            <p:cNvSpPr txBox="1">
              <a:spLocks noChangeArrowheads="1"/>
            </p:cNvSpPr>
            <p:nvPr/>
          </p:nvSpPr>
          <p:spPr bwMode="auto">
            <a:xfrm>
              <a:off x="7563036" y="2902546"/>
              <a:ext cx="656444" cy="195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prstClr val="black"/>
                  </a:solidFill>
                  <a:latin typeface="微软雅黑" panose="020B0503020204020204" pitchFamily="34" charset="-122"/>
                  <a:ea typeface="微软雅黑" panose="020B0503020204020204" pitchFamily="34" charset="-122"/>
                </a:rPr>
                <a:t>呼和浩特</a:t>
              </a:r>
            </a:p>
          </p:txBody>
        </p:sp>
        <p:sp>
          <p:nvSpPr>
            <p:cNvPr id="170" name="Oval 70"/>
            <p:cNvSpPr>
              <a:spLocks noChangeArrowheads="1"/>
            </p:cNvSpPr>
            <p:nvPr/>
          </p:nvSpPr>
          <p:spPr bwMode="auto">
            <a:xfrm>
              <a:off x="7602015" y="2982556"/>
              <a:ext cx="42776" cy="39485"/>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800" b="1">
                <a:solidFill>
                  <a:srgbClr val="FF3300"/>
                </a:solidFill>
                <a:latin typeface="Arial" panose="020B0604020202020204" pitchFamily="34" charset="0"/>
                <a:ea typeface="宋体" panose="02010600030101010101" pitchFamily="2" charset="-122"/>
              </a:endParaRPr>
            </a:p>
          </p:txBody>
        </p:sp>
      </p:grpSp>
      <p:sp>
        <p:nvSpPr>
          <p:cNvPr id="172" name="Oval 134"/>
          <p:cNvSpPr>
            <a:spLocks noChangeArrowheads="1"/>
          </p:cNvSpPr>
          <p:nvPr/>
        </p:nvSpPr>
        <p:spPr bwMode="auto">
          <a:xfrm>
            <a:off x="6830443" y="5011208"/>
            <a:ext cx="321483" cy="145764"/>
          </a:xfrm>
          <a:prstGeom prst="ellipse">
            <a:avLst/>
          </a:pr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wrap="none" lIns="84353" tIns="42177" rIns="84353" bIns="42177"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eaLnBrk="1" hangingPunct="1"/>
            <a:r>
              <a:rPr lang="zh-CN" altLang="en-US" sz="900" b="1" dirty="0">
                <a:solidFill>
                  <a:prstClr val="white"/>
                </a:solidFill>
                <a:latin typeface="微软雅黑" panose="020B0503020204020204" pitchFamily="34" charset="-122"/>
                <a:ea typeface="微软雅黑" panose="020B0503020204020204" pitchFamily="34" charset="-122"/>
              </a:rPr>
              <a:t>深圳</a:t>
            </a:r>
          </a:p>
        </p:txBody>
      </p:sp>
      <p:grpSp>
        <p:nvGrpSpPr>
          <p:cNvPr id="173" name="组合 172"/>
          <p:cNvGrpSpPr/>
          <p:nvPr/>
        </p:nvGrpSpPr>
        <p:grpSpPr>
          <a:xfrm>
            <a:off x="4179709" y="4008653"/>
            <a:ext cx="656443" cy="243558"/>
            <a:chOff x="5744126" y="2622954"/>
            <a:chExt cx="656443" cy="243558"/>
          </a:xfrm>
        </p:grpSpPr>
        <p:sp>
          <p:nvSpPr>
            <p:cNvPr id="174" name="Oval 50"/>
            <p:cNvSpPr>
              <a:spLocks noChangeArrowheads="1"/>
            </p:cNvSpPr>
            <p:nvPr/>
          </p:nvSpPr>
          <p:spPr bwMode="auto">
            <a:xfrm>
              <a:off x="6058270" y="2831743"/>
              <a:ext cx="37821" cy="34769"/>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75" name="Text Box 89"/>
            <p:cNvSpPr txBox="1">
              <a:spLocks noChangeArrowheads="1"/>
            </p:cNvSpPr>
            <p:nvPr/>
          </p:nvSpPr>
          <p:spPr bwMode="auto">
            <a:xfrm>
              <a:off x="5744126" y="2622954"/>
              <a:ext cx="656443" cy="212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10" tIns="33210" rIns="33210" bIns="33210" anchor="ctr" anchorCtr="1">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900" b="1" dirty="0" smtClean="0">
                  <a:solidFill>
                    <a:prstClr val="black"/>
                  </a:solidFill>
                  <a:latin typeface="微软雅黑" panose="020B0503020204020204" pitchFamily="34" charset="-122"/>
                  <a:ea typeface="微软雅黑" panose="020B0503020204020204" pitchFamily="34" charset="-122"/>
                </a:rPr>
                <a:t>拉萨</a:t>
              </a:r>
              <a:endParaRPr lang="zh-CN" altLang="en-US" sz="900" b="1" dirty="0">
                <a:solidFill>
                  <a:prstClr val="black"/>
                </a:solidFill>
                <a:latin typeface="微软雅黑" panose="020B0503020204020204" pitchFamily="34" charset="-122"/>
                <a:ea typeface="微软雅黑" panose="020B0503020204020204" pitchFamily="34" charset="-122"/>
              </a:endParaRPr>
            </a:p>
          </p:txBody>
        </p:sp>
      </p:grpSp>
      <p:sp>
        <p:nvSpPr>
          <p:cNvPr id="185" name="矩形 184">
            <a:hlinkClick r:id="rId2" action="ppaction://hlinksldjump"/>
          </p:cNvPr>
          <p:cNvSpPr/>
          <p:nvPr/>
        </p:nvSpPr>
        <p:spPr>
          <a:xfrm>
            <a:off x="-370219" y="3267782"/>
            <a:ext cx="1607175" cy="2567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86" name="矩形 185">
            <a:hlinkClick r:id="rId3" action="ppaction://hlinksldjump"/>
          </p:cNvPr>
          <p:cNvSpPr/>
          <p:nvPr/>
        </p:nvSpPr>
        <p:spPr>
          <a:xfrm>
            <a:off x="-363370" y="3521052"/>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87" name="矩形 186">
            <a:hlinkClick r:id="rId4" action="ppaction://hlinksldjump"/>
          </p:cNvPr>
          <p:cNvSpPr/>
          <p:nvPr/>
        </p:nvSpPr>
        <p:spPr>
          <a:xfrm>
            <a:off x="-377339" y="3744061"/>
            <a:ext cx="1600326" cy="2709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89" name="矩形 188">
            <a:hlinkClick r:id="rId5" action="ppaction://hlinksldjump"/>
          </p:cNvPr>
          <p:cNvSpPr/>
          <p:nvPr/>
        </p:nvSpPr>
        <p:spPr>
          <a:xfrm>
            <a:off x="-361800" y="4519927"/>
            <a:ext cx="1598756" cy="2557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0" name="矩形 189">
            <a:hlinkClick r:id="rId6" action="ppaction://hlinksldjump"/>
          </p:cNvPr>
          <p:cNvSpPr/>
          <p:nvPr/>
        </p:nvSpPr>
        <p:spPr>
          <a:xfrm>
            <a:off x="-361800" y="4780280"/>
            <a:ext cx="1598756" cy="2177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1" name="矩形 190">
            <a:hlinkClick r:id="rId7" action="ppaction://hlinksldjump"/>
          </p:cNvPr>
          <p:cNvSpPr/>
          <p:nvPr/>
        </p:nvSpPr>
        <p:spPr>
          <a:xfrm>
            <a:off x="-361800" y="4997980"/>
            <a:ext cx="1598756" cy="25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7" name="矩形 196">
            <a:hlinkClick r:id="rId8" action="ppaction://hlinksldjump"/>
          </p:cNvPr>
          <p:cNvSpPr/>
          <p:nvPr/>
        </p:nvSpPr>
        <p:spPr>
          <a:xfrm>
            <a:off x="-361800" y="5778106"/>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200" name="矩形 199">
            <a:hlinkClick r:id="rId9" action="ppaction://hlinksldjump"/>
          </p:cNvPr>
          <p:cNvSpPr/>
          <p:nvPr/>
        </p:nvSpPr>
        <p:spPr>
          <a:xfrm>
            <a:off x="-370264" y="5428541"/>
            <a:ext cx="1607222" cy="34697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77" name="矩形 176">
            <a:hlinkClick r:id="rId10" action="ppaction://hlinksldjump"/>
          </p:cNvPr>
          <p:cNvSpPr/>
          <p:nvPr/>
        </p:nvSpPr>
        <p:spPr>
          <a:xfrm>
            <a:off x="-361895" y="2322221"/>
            <a:ext cx="1600327" cy="2043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grpSp>
        <p:nvGrpSpPr>
          <p:cNvPr id="181" name="组合 180"/>
          <p:cNvGrpSpPr/>
          <p:nvPr/>
        </p:nvGrpSpPr>
        <p:grpSpPr>
          <a:xfrm>
            <a:off x="6844488" y="3147862"/>
            <a:ext cx="307777" cy="183019"/>
            <a:chOff x="8281466" y="3126135"/>
            <a:chExt cx="307777" cy="183019"/>
          </a:xfrm>
        </p:grpSpPr>
        <p:sp>
          <p:nvSpPr>
            <p:cNvPr id="182" name="Oval 52"/>
            <p:cNvSpPr>
              <a:spLocks noChangeArrowheads="1"/>
            </p:cNvSpPr>
            <p:nvPr/>
          </p:nvSpPr>
          <p:spPr bwMode="auto">
            <a:xfrm>
              <a:off x="8373657" y="3269036"/>
              <a:ext cx="42548" cy="40118"/>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183" name="Rectangle 77"/>
            <p:cNvSpPr>
              <a:spLocks noChangeArrowheads="1"/>
            </p:cNvSpPr>
            <p:nvPr/>
          </p:nvSpPr>
          <p:spPr bwMode="auto">
            <a:xfrm>
              <a:off x="8281466" y="3126135"/>
              <a:ext cx="3077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srgbClr val="000000"/>
                  </a:solidFill>
                  <a:latin typeface="微软雅黑" panose="020B0503020204020204" pitchFamily="34" charset="-122"/>
                  <a:ea typeface="微软雅黑" panose="020B0503020204020204" pitchFamily="34" charset="-122"/>
                </a:rPr>
                <a:t>石家庄</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grpSp>
        <p:nvGrpSpPr>
          <p:cNvPr id="184" name="组合 183"/>
          <p:cNvGrpSpPr/>
          <p:nvPr/>
        </p:nvGrpSpPr>
        <p:grpSpPr>
          <a:xfrm>
            <a:off x="7633190" y="4933419"/>
            <a:ext cx="272880" cy="124688"/>
            <a:chOff x="8238918" y="5291692"/>
            <a:chExt cx="272880" cy="124688"/>
          </a:xfrm>
        </p:grpSpPr>
        <p:sp>
          <p:nvSpPr>
            <p:cNvPr id="195" name="Oval 70"/>
            <p:cNvSpPr>
              <a:spLocks noChangeArrowheads="1"/>
            </p:cNvSpPr>
            <p:nvPr/>
          </p:nvSpPr>
          <p:spPr bwMode="auto">
            <a:xfrm>
              <a:off x="8238918" y="5291692"/>
              <a:ext cx="42548" cy="40118"/>
            </a:xfrm>
            <a:prstGeom prst="ellipse">
              <a:avLst/>
            </a:prstGeom>
            <a:solidFill>
              <a:srgbClr val="EB3D00"/>
            </a:solidFill>
            <a:ln>
              <a:noFill/>
            </a:ln>
            <a:extLst>
              <a:ext uri="{91240B29-F687-4F45-9708-019B960494DF}">
                <a14:hiddenLine xmlns:a14="http://schemas.microsoft.com/office/drawing/2010/main" w="9525">
                  <a:solidFill>
                    <a:srgbClr val="000000"/>
                  </a:solidFill>
                  <a:round/>
                </a14:hiddenLine>
              </a:ext>
            </a:extLst>
          </p:spPr>
          <p:txBody>
            <a:bodyPr lIns="84353" tIns="42177" rIns="84353" bIns="42177"/>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endParaRPr lang="zh-CN" altLang="en-US" sz="1800" b="1">
                <a:solidFill>
                  <a:srgbClr val="FF3300"/>
                </a:solidFill>
                <a:latin typeface="Arial" panose="020B0604020202020204" pitchFamily="34" charset="0"/>
                <a:ea typeface="宋体" panose="02010600030101010101" pitchFamily="2" charset="-122"/>
              </a:endParaRPr>
            </a:p>
          </p:txBody>
        </p:sp>
        <p:sp>
          <p:nvSpPr>
            <p:cNvPr id="202" name="Rectangle 71"/>
            <p:cNvSpPr>
              <a:spLocks noChangeArrowheads="1"/>
            </p:cNvSpPr>
            <p:nvPr/>
          </p:nvSpPr>
          <p:spPr bwMode="auto">
            <a:xfrm>
              <a:off x="8306614" y="5293269"/>
              <a:ext cx="20518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eaLnBrk="1" hangingPunct="1"/>
              <a:r>
                <a:rPr lang="zh-CN" altLang="en-US" sz="800" b="1" dirty="0">
                  <a:solidFill>
                    <a:srgbClr val="000000"/>
                  </a:solidFill>
                  <a:latin typeface="微软雅黑" panose="020B0503020204020204" pitchFamily="34" charset="-122"/>
                  <a:ea typeface="微软雅黑" panose="020B0503020204020204" pitchFamily="34" charset="-122"/>
                </a:rPr>
                <a:t>高雄</a:t>
              </a:r>
              <a:endParaRPr lang="zh-TW" altLang="en-US" sz="800" b="1" dirty="0">
                <a:solidFill>
                  <a:prstClr val="black"/>
                </a:solidFill>
                <a:latin typeface="微软雅黑" panose="020B0503020204020204" pitchFamily="34" charset="-122"/>
                <a:ea typeface="微软雅黑" panose="020B0503020204020204" pitchFamily="34" charset="-122"/>
              </a:endParaRPr>
            </a:p>
          </p:txBody>
        </p:sp>
      </p:grpSp>
      <p:sp>
        <p:nvSpPr>
          <p:cNvPr id="203" name="矩形 202"/>
          <p:cNvSpPr/>
          <p:nvPr/>
        </p:nvSpPr>
        <p:spPr>
          <a:xfrm>
            <a:off x="3253439" y="6152569"/>
            <a:ext cx="5902155" cy="461665"/>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811530" defTabSz="584835"/>
            <a:r>
              <a:rPr lang="zh-CN" altLang="en-US" sz="1200" b="1" dirty="0" smtClean="0">
                <a:solidFill>
                  <a:prstClr val="black"/>
                </a:solidFill>
              </a:rPr>
              <a:t>形成</a:t>
            </a:r>
            <a:r>
              <a:rPr lang="zh-CN" altLang="en-US" sz="2400" b="1" dirty="0" smtClean="0">
                <a:solidFill>
                  <a:srgbClr val="FF6600"/>
                </a:solidFill>
              </a:rPr>
              <a:t>覆盖全国、通达国际市场</a:t>
            </a:r>
            <a:r>
              <a:rPr lang="zh-CN" altLang="en-US" sz="1200" b="1" dirty="0" smtClean="0">
                <a:solidFill>
                  <a:prstClr val="black"/>
                </a:solidFill>
              </a:rPr>
              <a:t>的服务网络</a:t>
            </a:r>
            <a:endParaRPr lang="en-US" altLang="zh-CN" sz="1200" b="1" dirty="0">
              <a:solidFill>
                <a:prstClr val="blac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0" descr="众多杂志-修改11-08-case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631"/>
          <a:stretch>
            <a:fillRect/>
          </a:stretch>
        </p:blipFill>
        <p:spPr bwMode="auto">
          <a:xfrm>
            <a:off x="5922960" y="4050228"/>
            <a:ext cx="3229064" cy="21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矩形 40"/>
          <p:cNvSpPr>
            <a:spLocks noChangeArrowheads="1"/>
          </p:cNvSpPr>
          <p:nvPr/>
        </p:nvSpPr>
        <p:spPr bwMode="auto">
          <a:xfrm>
            <a:off x="257873" y="1730899"/>
            <a:ext cx="8748468" cy="439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76" tIns="56638" rIns="113276" bIns="56638">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spcBef>
                <a:spcPct val="15000"/>
              </a:spcBef>
            </a:pPr>
            <a:r>
              <a:rPr lang="zh-CN" altLang="en-US" sz="1600" dirty="0">
                <a:solidFill>
                  <a:srgbClr val="990000"/>
                </a:solidFill>
              </a:rPr>
              <a:t>    </a:t>
            </a:r>
            <a:r>
              <a:rPr lang="zh-CN" altLang="en-US" sz="1600" dirty="0" smtClean="0">
                <a:solidFill>
                  <a:srgbClr val="990000"/>
                </a:solidFill>
              </a:rPr>
              <a:t>   </a:t>
            </a:r>
            <a:r>
              <a:rPr lang="zh-CN" altLang="en-US" sz="1600" b="1" dirty="0" smtClean="0">
                <a:solidFill>
                  <a:srgbClr val="FF6600"/>
                </a:solidFill>
              </a:rPr>
              <a:t>全面</a:t>
            </a:r>
            <a:r>
              <a:rPr lang="zh-CN" altLang="en-US" sz="1600" b="1" dirty="0">
                <a:solidFill>
                  <a:srgbClr val="FF6600"/>
                </a:solidFill>
              </a:rPr>
              <a:t>涵盖中国证券、期货、外汇、宏观、行业等经济金融主要领域的高精准研究型</a:t>
            </a:r>
            <a:r>
              <a:rPr lang="zh-CN" altLang="en-US" sz="1600" b="1" dirty="0" smtClean="0">
                <a:solidFill>
                  <a:srgbClr val="FF6600"/>
                </a:solidFill>
              </a:rPr>
              <a:t>数据</a:t>
            </a:r>
            <a:endParaRPr lang="en-US" altLang="zh-CN" sz="1600" b="1" dirty="0" smtClean="0">
              <a:solidFill>
                <a:srgbClr val="FF6600"/>
              </a:solidFill>
            </a:endParaRPr>
          </a:p>
          <a:p>
            <a:pPr defTabSz="584835">
              <a:spcBef>
                <a:spcPct val="15000"/>
              </a:spcBef>
            </a:pPr>
            <a:r>
              <a:rPr lang="zh-CN" altLang="en-US" sz="1600" b="1" dirty="0" smtClean="0">
                <a:solidFill>
                  <a:srgbClr val="FF6600"/>
                </a:solidFill>
              </a:rPr>
              <a:t>库</a:t>
            </a:r>
            <a:r>
              <a:rPr lang="zh-CN" altLang="en-US" sz="1600" b="1" dirty="0">
                <a:solidFill>
                  <a:srgbClr val="FF6600"/>
                </a:solidFill>
              </a:rPr>
              <a:t>，是投资和实证研究的必具基础工具。</a:t>
            </a:r>
            <a:endParaRPr lang="en-US" altLang="zh-CN" sz="1600" b="1" dirty="0">
              <a:solidFill>
                <a:srgbClr val="FF6600"/>
              </a:solidFill>
            </a:endParaRPr>
          </a:p>
          <a:p>
            <a:pPr defTabSz="584835">
              <a:spcBef>
                <a:spcPct val="15000"/>
              </a:spcBef>
            </a:pPr>
            <a:endParaRPr lang="en-US" altLang="zh-CN" sz="1600" dirty="0">
              <a:solidFill>
                <a:srgbClr val="990000"/>
              </a:solidFill>
            </a:endParaRP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国际标准</a:t>
            </a:r>
            <a:r>
              <a:rPr lang="zh-CN" altLang="en-US" sz="1600" dirty="0" smtClean="0">
                <a:solidFill>
                  <a:srgbClr val="0070C0"/>
                </a:solidFill>
              </a:rPr>
              <a:t>：</a:t>
            </a:r>
            <a:r>
              <a:rPr lang="zh-CN" altLang="en-US" sz="800" dirty="0" smtClean="0">
                <a:solidFill>
                  <a:srgbClr val="000000"/>
                </a:solidFill>
              </a:rPr>
              <a:t> </a:t>
            </a:r>
            <a:r>
              <a:rPr lang="zh-CN" altLang="en-US" sz="1400" dirty="0" smtClean="0">
                <a:solidFill>
                  <a:srgbClr val="000000"/>
                </a:solidFill>
              </a:rPr>
              <a:t>国内唯一与世界标准（</a:t>
            </a:r>
            <a:r>
              <a:rPr lang="en-US" altLang="zh-CN" sz="1400" dirty="0" smtClean="0">
                <a:solidFill>
                  <a:srgbClr val="000000"/>
                </a:solidFill>
              </a:rPr>
              <a:t>CRSP</a:t>
            </a:r>
            <a:r>
              <a:rPr lang="zh-CN" altLang="en-US" sz="1400" dirty="0" smtClean="0">
                <a:solidFill>
                  <a:srgbClr val="000000"/>
                </a:solidFill>
              </a:rPr>
              <a:t>和</a:t>
            </a:r>
            <a:r>
              <a:rPr lang="en-US" altLang="zh-CN" sz="1400" dirty="0" smtClean="0">
                <a:solidFill>
                  <a:srgbClr val="000000"/>
                </a:solidFill>
              </a:rPr>
              <a:t>COMPUSTAT</a:t>
            </a:r>
            <a:r>
              <a:rPr lang="zh-CN" altLang="en-US" sz="1400" dirty="0" smtClean="0">
                <a:solidFill>
                  <a:srgbClr val="000000"/>
                </a:solidFill>
              </a:rPr>
              <a:t>）接轨的专业数据库；</a:t>
            </a: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形式专业</a:t>
            </a:r>
            <a:r>
              <a:rPr lang="zh-CN" altLang="en-US" sz="1600" dirty="0" smtClean="0">
                <a:solidFill>
                  <a:srgbClr val="0070C0"/>
                </a:solidFill>
              </a:rPr>
              <a:t>：</a:t>
            </a:r>
            <a:r>
              <a:rPr lang="zh-CN" altLang="en-US" sz="800" dirty="0" smtClean="0">
                <a:solidFill>
                  <a:srgbClr val="0070C0"/>
                </a:solidFill>
              </a:rPr>
              <a:t> </a:t>
            </a:r>
            <a:r>
              <a:rPr lang="zh-CN" altLang="en-US" sz="1400" dirty="0" smtClean="0">
                <a:solidFill>
                  <a:srgbClr val="000000"/>
                </a:solidFill>
              </a:rPr>
              <a:t>设计规范、合理，与定量研究方法、模型紧密结合，数据内容及展现形式满足</a:t>
            </a:r>
          </a:p>
          <a:p>
            <a:pPr defTabSz="584835">
              <a:spcBef>
                <a:spcPct val="15000"/>
              </a:spcBef>
              <a:buClr>
                <a:prstClr val="black">
                  <a:lumMod val="85000"/>
                  <a:lumOff val="15000"/>
                </a:prstClr>
              </a:buClr>
            </a:pPr>
            <a:r>
              <a:rPr lang="zh-CN" altLang="en-US" sz="1200" dirty="0" smtClean="0">
                <a:solidFill>
                  <a:srgbClr val="000000"/>
                </a:solidFill>
              </a:rPr>
              <a:t>                              </a:t>
            </a:r>
            <a:r>
              <a:rPr lang="zh-CN" altLang="en-US" sz="1400" dirty="0" smtClean="0">
                <a:solidFill>
                  <a:srgbClr val="000000"/>
                </a:solidFill>
              </a:rPr>
              <a:t>定量分析</a:t>
            </a:r>
            <a:r>
              <a:rPr lang="zh-CN" altLang="en-US" sz="1400" dirty="0">
                <a:solidFill>
                  <a:srgbClr val="000000"/>
                </a:solidFill>
              </a:rPr>
              <a:t>的需要；</a:t>
            </a: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数据</a:t>
            </a:r>
            <a:r>
              <a:rPr lang="zh-CN" altLang="en-US" sz="1600" b="1" dirty="0">
                <a:solidFill>
                  <a:srgbClr val="0070C0"/>
                </a:solidFill>
              </a:rPr>
              <a:t>丰富</a:t>
            </a:r>
            <a:r>
              <a:rPr lang="zh-CN" altLang="en-US" sz="1600" dirty="0">
                <a:solidFill>
                  <a:srgbClr val="0070C0"/>
                </a:solidFill>
              </a:rPr>
              <a:t>：</a:t>
            </a:r>
            <a:r>
              <a:rPr lang="zh-CN" altLang="en-US" sz="800" dirty="0">
                <a:solidFill>
                  <a:srgbClr val="0070C0"/>
                </a:solidFill>
              </a:rPr>
              <a:t> </a:t>
            </a:r>
            <a:r>
              <a:rPr lang="zh-CN" altLang="en-US" sz="1400" dirty="0">
                <a:solidFill>
                  <a:srgbClr val="000000"/>
                </a:solidFill>
              </a:rPr>
              <a:t>在原始数据基础上生成大量的衍生数据，更加方便应用；</a:t>
            </a:r>
            <a:endParaRPr lang="zh-CN" altLang="en-US" sz="1600" dirty="0">
              <a:solidFill>
                <a:srgbClr val="000000"/>
              </a:solidFill>
            </a:endParaRP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数据准确</a:t>
            </a:r>
            <a:r>
              <a:rPr lang="zh-CN" altLang="en-US" sz="1600" dirty="0" smtClean="0">
                <a:solidFill>
                  <a:srgbClr val="0070C0"/>
                </a:solidFill>
              </a:rPr>
              <a:t>：</a:t>
            </a:r>
            <a:r>
              <a:rPr lang="zh-CN" altLang="en-US" sz="800" dirty="0" smtClean="0">
                <a:solidFill>
                  <a:srgbClr val="0070C0"/>
                </a:solidFill>
              </a:rPr>
              <a:t> </a:t>
            </a:r>
            <a:r>
              <a:rPr lang="zh-CN" altLang="en-US" sz="1400" dirty="0" smtClean="0">
                <a:solidFill>
                  <a:srgbClr val="000000"/>
                </a:solidFill>
              </a:rPr>
              <a:t>从数据源选取、数据生产到出库质检各个环节严格把关，保证数据准确率。众多对数据质量</a:t>
            </a:r>
          </a:p>
          <a:p>
            <a:pPr defTabSz="584835">
              <a:spcBef>
                <a:spcPct val="15000"/>
              </a:spcBef>
              <a:buClr>
                <a:prstClr val="black">
                  <a:lumMod val="85000"/>
                  <a:lumOff val="15000"/>
                </a:prstClr>
              </a:buClr>
            </a:pPr>
            <a:r>
              <a:rPr lang="zh-CN" altLang="en-US" sz="1200" dirty="0" smtClean="0">
                <a:solidFill>
                  <a:srgbClr val="000000"/>
                </a:solidFill>
              </a:rPr>
              <a:t>                              </a:t>
            </a:r>
            <a:r>
              <a:rPr lang="zh-CN" altLang="en-US" sz="1400" dirty="0" smtClean="0">
                <a:solidFill>
                  <a:srgbClr val="000000"/>
                </a:solidFill>
              </a:rPr>
              <a:t>要求</a:t>
            </a:r>
            <a:r>
              <a:rPr lang="zh-CN" altLang="en-US" sz="1400" dirty="0">
                <a:solidFill>
                  <a:srgbClr val="000000"/>
                </a:solidFill>
              </a:rPr>
              <a:t>苛刻的国际投行选择</a:t>
            </a:r>
            <a:r>
              <a:rPr lang="en-US" altLang="zh-CN" sz="1400" dirty="0">
                <a:solidFill>
                  <a:srgbClr val="000000"/>
                </a:solidFill>
              </a:rPr>
              <a:t>CSMAR</a:t>
            </a:r>
            <a:r>
              <a:rPr lang="zh-CN" altLang="en-US" sz="1400" dirty="0">
                <a:solidFill>
                  <a:srgbClr val="000000"/>
                </a:solidFill>
              </a:rPr>
              <a:t>更是最好的印证；</a:t>
            </a: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覆盖</a:t>
            </a:r>
            <a:r>
              <a:rPr lang="zh-CN" altLang="en-US" sz="1600" b="1" dirty="0">
                <a:solidFill>
                  <a:srgbClr val="0070C0"/>
                </a:solidFill>
              </a:rPr>
              <a:t>完整</a:t>
            </a:r>
            <a:r>
              <a:rPr lang="zh-CN" altLang="en-US" sz="1600" dirty="0">
                <a:solidFill>
                  <a:srgbClr val="0070C0"/>
                </a:solidFill>
              </a:rPr>
              <a:t>：</a:t>
            </a:r>
            <a:r>
              <a:rPr lang="zh-CN" altLang="en-US" sz="800" dirty="0">
                <a:solidFill>
                  <a:srgbClr val="0070C0"/>
                </a:solidFill>
              </a:rPr>
              <a:t> </a:t>
            </a:r>
            <a:r>
              <a:rPr lang="zh-CN" altLang="en-US" sz="1400" dirty="0">
                <a:solidFill>
                  <a:srgbClr val="000000"/>
                </a:solidFill>
              </a:rPr>
              <a:t>涵盖金融、经济领域的海量数据，时间区间完整，指标丰富；</a:t>
            </a:r>
            <a:endParaRPr lang="zh-CN" altLang="en-US" sz="1600" dirty="0">
              <a:solidFill>
                <a:srgbClr val="000000"/>
              </a:solidFill>
            </a:endParaRP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及时更新</a:t>
            </a:r>
            <a:r>
              <a:rPr lang="zh-CN" altLang="en-US" sz="1600" dirty="0" smtClean="0">
                <a:solidFill>
                  <a:srgbClr val="0070C0"/>
                </a:solidFill>
              </a:rPr>
              <a:t>：</a:t>
            </a:r>
            <a:r>
              <a:rPr lang="zh-CN" altLang="en-US" sz="800" dirty="0" smtClean="0">
                <a:solidFill>
                  <a:srgbClr val="0070C0"/>
                </a:solidFill>
              </a:rPr>
              <a:t> </a:t>
            </a:r>
            <a:r>
              <a:rPr lang="zh-CN" altLang="en-US" sz="1400" dirty="0" smtClean="0">
                <a:solidFill>
                  <a:srgbClr val="000000"/>
                </a:solidFill>
              </a:rPr>
              <a:t>提供</a:t>
            </a:r>
            <a:r>
              <a:rPr lang="zh-CN" altLang="en-US" sz="1400" dirty="0">
                <a:solidFill>
                  <a:srgbClr val="000000"/>
                </a:solidFill>
              </a:rPr>
              <a:t>及时在线发</a:t>
            </a:r>
            <a:r>
              <a:rPr lang="zh-CN" altLang="en-US" sz="1400" spc="-300" dirty="0">
                <a:solidFill>
                  <a:srgbClr val="000000"/>
                </a:solidFill>
              </a:rPr>
              <a:t>布</a:t>
            </a:r>
            <a:r>
              <a:rPr lang="zh-CN" altLang="en-US" sz="1400" spc="-400" dirty="0">
                <a:solidFill>
                  <a:srgbClr val="000000"/>
                </a:solidFill>
              </a:rPr>
              <a:t>，</a:t>
            </a:r>
            <a:r>
              <a:rPr lang="zh-CN" altLang="en-US" sz="1400" dirty="0">
                <a:solidFill>
                  <a:srgbClr val="000000"/>
                </a:solidFill>
              </a:rPr>
              <a:t>保证与数据源同步更</a:t>
            </a:r>
            <a:r>
              <a:rPr lang="zh-CN" altLang="en-US" sz="1400" spc="-300" dirty="0">
                <a:solidFill>
                  <a:srgbClr val="000000"/>
                </a:solidFill>
              </a:rPr>
              <a:t>新</a:t>
            </a:r>
            <a:r>
              <a:rPr lang="zh-CN" altLang="en-US" sz="1400" spc="-400" dirty="0">
                <a:solidFill>
                  <a:srgbClr val="000000"/>
                </a:solidFill>
              </a:rPr>
              <a:t>，</a:t>
            </a:r>
            <a:r>
              <a:rPr lang="zh-CN" altLang="en-US" sz="1400" dirty="0">
                <a:solidFill>
                  <a:srgbClr val="000000"/>
                </a:solidFill>
              </a:rPr>
              <a:t>服务更加方便</a:t>
            </a:r>
            <a:r>
              <a:rPr lang="zh-CN" altLang="en-US" sz="1400" spc="-400" dirty="0">
                <a:solidFill>
                  <a:srgbClr val="000000"/>
                </a:solidFill>
              </a:rPr>
              <a:t>、</a:t>
            </a:r>
            <a:r>
              <a:rPr lang="zh-CN" altLang="en-US" sz="1400" dirty="0">
                <a:solidFill>
                  <a:srgbClr val="000000"/>
                </a:solidFill>
              </a:rPr>
              <a:t>快捷；</a:t>
            </a: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中英双语</a:t>
            </a:r>
            <a:r>
              <a:rPr lang="zh-CN" altLang="en-US" sz="1600" dirty="0">
                <a:solidFill>
                  <a:srgbClr val="0070C0"/>
                </a:solidFill>
              </a:rPr>
              <a:t>：</a:t>
            </a:r>
            <a:r>
              <a:rPr lang="zh-CN" altLang="en-US" sz="800" dirty="0">
                <a:solidFill>
                  <a:srgbClr val="0070C0"/>
                </a:solidFill>
              </a:rPr>
              <a:t> </a:t>
            </a:r>
            <a:r>
              <a:rPr lang="zh-CN" altLang="en-US" sz="1400" dirty="0">
                <a:solidFill>
                  <a:srgbClr val="000000"/>
                </a:solidFill>
              </a:rPr>
              <a:t>国内唯一提供中英双语的数据库，赢得海内外顶尖高校</a:t>
            </a:r>
            <a:r>
              <a:rPr lang="zh-CN" altLang="en-US" sz="1400" dirty="0" smtClean="0">
                <a:solidFill>
                  <a:srgbClr val="000000"/>
                </a:solidFill>
              </a:rPr>
              <a:t>和</a:t>
            </a:r>
            <a:endParaRPr lang="en-US" altLang="zh-CN" sz="1400" dirty="0" smtClean="0">
              <a:solidFill>
                <a:srgbClr val="000000"/>
              </a:solidFill>
            </a:endParaRPr>
          </a:p>
          <a:p>
            <a:pPr defTabSz="584835">
              <a:spcBef>
                <a:spcPct val="15000"/>
              </a:spcBef>
              <a:buClr>
                <a:prstClr val="black">
                  <a:lumMod val="85000"/>
                  <a:lumOff val="15000"/>
                </a:prstClr>
              </a:buClr>
            </a:pPr>
            <a:r>
              <a:rPr lang="en-US" altLang="zh-CN" sz="1200" dirty="0" smtClean="0">
                <a:solidFill>
                  <a:srgbClr val="000000"/>
                </a:solidFill>
              </a:rPr>
              <a:t>                              </a:t>
            </a:r>
            <a:r>
              <a:rPr lang="zh-CN" altLang="en-US" sz="1400" dirty="0" smtClean="0">
                <a:solidFill>
                  <a:srgbClr val="000000"/>
                </a:solidFill>
              </a:rPr>
              <a:t>国际</a:t>
            </a:r>
            <a:r>
              <a:rPr lang="zh-CN" altLang="en-US" sz="1400" dirty="0">
                <a:solidFill>
                  <a:srgbClr val="000000"/>
                </a:solidFill>
              </a:rPr>
              <a:t>知名金融机构的认可；</a:t>
            </a:r>
          </a:p>
          <a:p>
            <a:pPr marL="285750" indent="-285750" defTabSz="584835">
              <a:spcBef>
                <a:spcPct val="15000"/>
              </a:spcBef>
              <a:buClr>
                <a:prstClr val="black">
                  <a:lumMod val="85000"/>
                  <a:lumOff val="15000"/>
                </a:prstClr>
              </a:buClr>
              <a:buFont typeface="Wingdings" panose="05000000000000000000" pitchFamily="2" charset="2"/>
              <a:buChar char="u"/>
            </a:pPr>
            <a:r>
              <a:rPr lang="zh-CN" altLang="en-US" sz="1600" b="1" dirty="0" smtClean="0">
                <a:solidFill>
                  <a:srgbClr val="0070C0"/>
                </a:solidFill>
              </a:rPr>
              <a:t>权威应用</a:t>
            </a:r>
            <a:r>
              <a:rPr lang="zh-CN" altLang="en-US" sz="1600" dirty="0" smtClean="0">
                <a:solidFill>
                  <a:srgbClr val="0070C0"/>
                </a:solidFill>
              </a:rPr>
              <a:t>：</a:t>
            </a:r>
            <a:r>
              <a:rPr lang="zh-CN" altLang="en-US" sz="800" dirty="0" smtClean="0">
                <a:solidFill>
                  <a:srgbClr val="0070C0"/>
                </a:solidFill>
              </a:rPr>
              <a:t> </a:t>
            </a:r>
            <a:r>
              <a:rPr lang="zh-CN" altLang="en-US" sz="1400" dirty="0" smtClean="0">
                <a:solidFill>
                  <a:srgbClr val="000000"/>
                </a:solidFill>
              </a:rPr>
              <a:t>得到</a:t>
            </a:r>
            <a:r>
              <a:rPr lang="en-US" altLang="zh-CN" sz="1400" b="1" dirty="0">
                <a:solidFill>
                  <a:srgbClr val="FF6600"/>
                </a:solidFill>
              </a:rPr>
              <a:t>1000</a:t>
            </a:r>
            <a:r>
              <a:rPr lang="zh-CN" altLang="en-US" sz="1400" dirty="0">
                <a:solidFill>
                  <a:srgbClr val="000000"/>
                </a:solidFill>
              </a:rPr>
              <a:t>多所知名大学、金融机构的选择和信赖，</a:t>
            </a:r>
            <a:r>
              <a:rPr lang="zh-CN" altLang="en-US" sz="1400" dirty="0" smtClean="0">
                <a:solidFill>
                  <a:srgbClr val="000000"/>
                </a:solidFill>
              </a:rPr>
              <a:t>多达</a:t>
            </a:r>
            <a:endParaRPr lang="en-US" altLang="zh-CN" sz="1400" dirty="0" smtClean="0">
              <a:solidFill>
                <a:srgbClr val="000000"/>
              </a:solidFill>
            </a:endParaRPr>
          </a:p>
          <a:p>
            <a:pPr defTabSz="584835">
              <a:spcBef>
                <a:spcPct val="15000"/>
              </a:spcBef>
            </a:pPr>
            <a:r>
              <a:rPr lang="en-US" altLang="zh-CN" sz="1200" b="1" dirty="0">
                <a:solidFill>
                  <a:srgbClr val="000000"/>
                </a:solidFill>
              </a:rPr>
              <a:t> </a:t>
            </a:r>
            <a:r>
              <a:rPr lang="en-US" altLang="zh-CN" sz="1200" b="1" dirty="0" smtClean="0">
                <a:solidFill>
                  <a:srgbClr val="000000"/>
                </a:solidFill>
              </a:rPr>
              <a:t>                            </a:t>
            </a:r>
            <a:r>
              <a:rPr lang="en-US" altLang="zh-CN" sz="1400" b="1" dirty="0" smtClean="0">
                <a:solidFill>
                  <a:srgbClr val="FF6600"/>
                </a:solidFill>
              </a:rPr>
              <a:t>15000</a:t>
            </a:r>
            <a:r>
              <a:rPr lang="zh-CN" altLang="en-US" sz="1400" dirty="0" smtClean="0">
                <a:solidFill>
                  <a:srgbClr val="000000"/>
                </a:solidFill>
              </a:rPr>
              <a:t>余</a:t>
            </a:r>
            <a:r>
              <a:rPr lang="zh-CN" altLang="en-US" sz="1400" dirty="0">
                <a:solidFill>
                  <a:srgbClr val="000000"/>
                </a:solidFill>
              </a:rPr>
              <a:t>篇采用</a:t>
            </a:r>
            <a:r>
              <a:rPr lang="en-US" altLang="zh-CN" sz="1400" dirty="0">
                <a:solidFill>
                  <a:srgbClr val="000000"/>
                </a:solidFill>
              </a:rPr>
              <a:t>CSMAR</a:t>
            </a:r>
            <a:r>
              <a:rPr lang="zh-CN" altLang="en-US" sz="1400" dirty="0">
                <a:solidFill>
                  <a:srgbClr val="000000"/>
                </a:solidFill>
              </a:rPr>
              <a:t>系列研究数据库的</a:t>
            </a:r>
            <a:r>
              <a:rPr lang="zh-CN" altLang="en-US" sz="1400" dirty="0" smtClean="0">
                <a:solidFill>
                  <a:srgbClr val="000000"/>
                </a:solidFill>
              </a:rPr>
              <a:t>高质量学术论</a:t>
            </a:r>
            <a:endParaRPr lang="en-US" altLang="zh-CN" sz="1400" dirty="0" smtClean="0">
              <a:solidFill>
                <a:srgbClr val="000000"/>
              </a:solidFill>
            </a:endParaRPr>
          </a:p>
          <a:p>
            <a:pPr defTabSz="584835">
              <a:spcBef>
                <a:spcPct val="15000"/>
              </a:spcBef>
            </a:pPr>
            <a:r>
              <a:rPr lang="en-US" altLang="zh-CN" sz="1200" dirty="0">
                <a:solidFill>
                  <a:srgbClr val="000000"/>
                </a:solidFill>
              </a:rPr>
              <a:t> </a:t>
            </a:r>
            <a:r>
              <a:rPr lang="en-US" altLang="zh-CN" sz="1200" dirty="0" smtClean="0">
                <a:solidFill>
                  <a:srgbClr val="000000"/>
                </a:solidFill>
              </a:rPr>
              <a:t>                             </a:t>
            </a:r>
            <a:r>
              <a:rPr lang="zh-CN" altLang="en-US" sz="1400" dirty="0" smtClean="0">
                <a:solidFill>
                  <a:srgbClr val="000000"/>
                </a:solidFill>
              </a:rPr>
              <a:t>文</a:t>
            </a:r>
            <a:r>
              <a:rPr lang="zh-CN" altLang="en-US" sz="1400" dirty="0">
                <a:solidFill>
                  <a:srgbClr val="000000"/>
                </a:solidFill>
              </a:rPr>
              <a:t>在</a:t>
            </a:r>
            <a:r>
              <a:rPr lang="zh-CN" altLang="en-US" sz="1400" dirty="0" smtClean="0">
                <a:solidFill>
                  <a:srgbClr val="000000"/>
                </a:solidFill>
              </a:rPr>
              <a:t>国内外</a:t>
            </a:r>
            <a:r>
              <a:rPr lang="zh-CN" altLang="en-US" sz="1400" dirty="0">
                <a:solidFill>
                  <a:srgbClr val="000000"/>
                </a:solidFill>
              </a:rPr>
              <a:t>一流刊物</a:t>
            </a:r>
            <a:r>
              <a:rPr lang="zh-CN" altLang="en-US" sz="1400" dirty="0" smtClean="0">
                <a:solidFill>
                  <a:srgbClr val="000000"/>
                </a:solidFill>
              </a:rPr>
              <a:t>发表。</a:t>
            </a:r>
          </a:p>
        </p:txBody>
      </p:sp>
      <p:grpSp>
        <p:nvGrpSpPr>
          <p:cNvPr id="53" name="组合 52"/>
          <p:cNvGrpSpPr/>
          <p:nvPr/>
        </p:nvGrpSpPr>
        <p:grpSpPr>
          <a:xfrm>
            <a:off x="1939697" y="476113"/>
            <a:ext cx="5386986" cy="537991"/>
            <a:chOff x="4215168" y="1433788"/>
            <a:chExt cx="5386986" cy="537991"/>
          </a:xfrm>
        </p:grpSpPr>
        <p:sp>
          <p:nvSpPr>
            <p:cNvPr id="54" name="对角圆角矩形 53"/>
            <p:cNvSpPr/>
            <p:nvPr/>
          </p:nvSpPr>
          <p:spPr>
            <a:xfrm>
              <a:off x="4215168" y="1433788"/>
              <a:ext cx="5386986" cy="537991"/>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7" name="文本框 56"/>
            <p:cNvSpPr txBox="1"/>
            <p:nvPr/>
          </p:nvSpPr>
          <p:spPr>
            <a:xfrm>
              <a:off x="4488481" y="1477237"/>
              <a:ext cx="1364476" cy="446917"/>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305" b="1" dirty="0">
                  <a:solidFill>
                    <a:prstClr val="white"/>
                  </a:solidFill>
                </a:rPr>
                <a:t>典型案例</a:t>
              </a:r>
              <a:endParaRPr lang="zh-CN" altLang="en-US" sz="2305" dirty="0">
                <a:solidFill>
                  <a:prstClr val="white"/>
                </a:solidFill>
              </a:endParaRPr>
            </a:p>
          </p:txBody>
        </p:sp>
        <p:sp>
          <p:nvSpPr>
            <p:cNvPr id="58" name="矩形 57"/>
            <p:cNvSpPr/>
            <p:nvPr/>
          </p:nvSpPr>
          <p:spPr>
            <a:xfrm>
              <a:off x="6334544" y="1495772"/>
              <a:ext cx="3143809" cy="400110"/>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en-US" altLang="zh-CN" sz="2000" dirty="0">
                  <a:solidFill>
                    <a:prstClr val="white"/>
                  </a:solidFill>
                </a:rPr>
                <a:t>CSMAR</a:t>
              </a:r>
              <a:r>
                <a:rPr lang="en-US" altLang="zh-CN" sz="2000" baseline="30000" dirty="0">
                  <a:solidFill>
                    <a:prstClr val="white"/>
                  </a:solidFill>
                </a:rPr>
                <a:t>®</a:t>
              </a:r>
              <a:r>
                <a:rPr lang="zh-CN" altLang="en-US" sz="2000" dirty="0">
                  <a:solidFill>
                    <a:prstClr val="white"/>
                  </a:solidFill>
                </a:rPr>
                <a:t>系列研究数据库</a:t>
              </a:r>
            </a:p>
          </p:txBody>
        </p:sp>
        <p:sp>
          <p:nvSpPr>
            <p:cNvPr id="60" name="KSO_Shape"/>
            <p:cNvSpPr/>
            <p:nvPr/>
          </p:nvSpPr>
          <p:spPr bwMode="auto">
            <a:xfrm>
              <a:off x="6020952" y="1520284"/>
              <a:ext cx="213489" cy="365983"/>
            </a:xfrm>
            <a:custGeom>
              <a:avLst/>
              <a:gdLst>
                <a:gd name="T0" fmla="*/ 287338 w 1143001"/>
                <a:gd name="T1" fmla="*/ 1681163 h 1957388"/>
                <a:gd name="T2" fmla="*/ 302684 w 1143001"/>
                <a:gd name="T3" fmla="*/ 1882776 h 1957388"/>
                <a:gd name="T4" fmla="*/ 173567 w 1143001"/>
                <a:gd name="T5" fmla="*/ 1956330 h 1957388"/>
                <a:gd name="T6" fmla="*/ 37042 w 1143001"/>
                <a:gd name="T7" fmla="*/ 1896005 h 1957388"/>
                <a:gd name="T8" fmla="*/ 31750 w 1143001"/>
                <a:gd name="T9" fmla="*/ 1694392 h 1957388"/>
                <a:gd name="T10" fmla="*/ 436034 w 1143001"/>
                <a:gd name="T11" fmla="*/ 1355725 h 1957388"/>
                <a:gd name="T12" fmla="*/ 573617 w 1143001"/>
                <a:gd name="T13" fmla="*/ 1429279 h 1957388"/>
                <a:gd name="T14" fmla="*/ 592138 w 1143001"/>
                <a:gd name="T15" fmla="*/ 1576387 h 1957388"/>
                <a:gd name="T16" fmla="*/ 484188 w 1143001"/>
                <a:gd name="T17" fmla="*/ 1679046 h 1957388"/>
                <a:gd name="T18" fmla="*/ 338667 w 1143001"/>
                <a:gd name="T19" fmla="*/ 1653646 h 1957388"/>
                <a:gd name="T20" fmla="*/ 283105 w 1143001"/>
                <a:gd name="T21" fmla="*/ 1458383 h 1957388"/>
                <a:gd name="T22" fmla="*/ 395817 w 1143001"/>
                <a:gd name="T23" fmla="*/ 1361017 h 1957388"/>
                <a:gd name="T24" fmla="*/ 805605 w 1143001"/>
                <a:gd name="T25" fmla="*/ 1116542 h 1957388"/>
                <a:gd name="T26" fmla="*/ 871011 w 1143001"/>
                <a:gd name="T27" fmla="*/ 1265767 h 1957388"/>
                <a:gd name="T28" fmla="*/ 791890 w 1143001"/>
                <a:gd name="T29" fmla="*/ 1391180 h 1957388"/>
                <a:gd name="T30" fmla="*/ 629958 w 1143001"/>
                <a:gd name="T31" fmla="*/ 1395413 h 1957388"/>
                <a:gd name="T32" fmla="*/ 544508 w 1143001"/>
                <a:gd name="T33" fmla="*/ 1274234 h 1957388"/>
                <a:gd name="T34" fmla="*/ 591452 w 1143001"/>
                <a:gd name="T35" fmla="*/ 1132417 h 1957388"/>
                <a:gd name="T36" fmla="*/ 181742 w 1143001"/>
                <a:gd name="T37" fmla="*/ 1084792 h 1957388"/>
                <a:gd name="T38" fmla="*/ 306954 w 1143001"/>
                <a:gd name="T39" fmla="*/ 1165225 h 1957388"/>
                <a:gd name="T40" fmla="*/ 281595 w 1143001"/>
                <a:gd name="T41" fmla="*/ 1366309 h 1957388"/>
                <a:gd name="T42" fmla="*/ 140533 w 1143001"/>
                <a:gd name="T43" fmla="*/ 1412346 h 1957388"/>
                <a:gd name="T44" fmla="*/ 12680 w 1143001"/>
                <a:gd name="T45" fmla="*/ 1312334 h 1957388"/>
                <a:gd name="T46" fmla="*/ 48606 w 1143001"/>
                <a:gd name="T47" fmla="*/ 1132417 h 1957388"/>
                <a:gd name="T48" fmla="*/ 1002695 w 1143001"/>
                <a:gd name="T49" fmla="*/ 814913 h 1957388"/>
                <a:gd name="T50" fmla="*/ 1123485 w 1143001"/>
                <a:gd name="T51" fmla="*/ 900501 h 1957388"/>
                <a:gd name="T52" fmla="*/ 1127704 w 1143001"/>
                <a:gd name="T53" fmla="*/ 1048431 h 1957388"/>
                <a:gd name="T54" fmla="*/ 1002695 w 1143001"/>
                <a:gd name="T55" fmla="*/ 1141415 h 1957388"/>
                <a:gd name="T56" fmla="*/ 862388 w 1143001"/>
                <a:gd name="T57" fmla="*/ 1094394 h 1957388"/>
                <a:gd name="T58" fmla="*/ 815443 w 1143001"/>
                <a:gd name="T59" fmla="*/ 953862 h 1957388"/>
                <a:gd name="T60" fmla="*/ 900893 w 1143001"/>
                <a:gd name="T61" fmla="*/ 832876 h 1957388"/>
                <a:gd name="T62" fmla="*/ 513822 w 1143001"/>
                <a:gd name="T63" fmla="*/ 832876 h 1957388"/>
                <a:gd name="T64" fmla="*/ 594784 w 1143001"/>
                <a:gd name="T65" fmla="*/ 1025185 h 1957388"/>
                <a:gd name="T66" fmla="*/ 468842 w 1143001"/>
                <a:gd name="T67" fmla="*/ 1139830 h 1957388"/>
                <a:gd name="T68" fmla="*/ 325438 w 1143001"/>
                <a:gd name="T69" fmla="*/ 1100206 h 1957388"/>
                <a:gd name="T70" fmla="*/ 271992 w 1143001"/>
                <a:gd name="T71" fmla="*/ 961786 h 1957388"/>
                <a:gd name="T72" fmla="*/ 351897 w 1143001"/>
                <a:gd name="T73" fmla="*/ 836574 h 1957388"/>
                <a:gd name="T74" fmla="*/ 762880 w 1143001"/>
                <a:gd name="T75" fmla="*/ 552419 h 1957388"/>
                <a:gd name="T76" fmla="*/ 868901 w 1143001"/>
                <a:gd name="T77" fmla="*/ 675847 h 1957388"/>
                <a:gd name="T78" fmla="*/ 791890 w 1143001"/>
                <a:gd name="T79" fmla="*/ 848857 h 1957388"/>
                <a:gd name="T80" fmla="*/ 637342 w 1143001"/>
                <a:gd name="T81" fmla="*/ 855714 h 1957388"/>
                <a:gd name="T82" fmla="*/ 542925 w 1143001"/>
                <a:gd name="T83" fmla="*/ 707495 h 1957388"/>
                <a:gd name="T84" fmla="*/ 637342 w 1143001"/>
                <a:gd name="T85" fmla="*/ 558222 h 1957388"/>
                <a:gd name="T86" fmla="*/ 235631 w 1143001"/>
                <a:gd name="T87" fmla="*/ 558222 h 1957388"/>
                <a:gd name="T88" fmla="*/ 330200 w 1143001"/>
                <a:gd name="T89" fmla="*/ 707495 h 1957388"/>
                <a:gd name="T90" fmla="*/ 235631 w 1143001"/>
                <a:gd name="T91" fmla="*/ 855714 h 1957388"/>
                <a:gd name="T92" fmla="*/ 87701 w 1143001"/>
                <a:gd name="T93" fmla="*/ 852549 h 1957388"/>
                <a:gd name="T94" fmla="*/ 529 w 1143001"/>
                <a:gd name="T95" fmla="*/ 699056 h 1957388"/>
                <a:gd name="T96" fmla="*/ 94570 w 1143001"/>
                <a:gd name="T97" fmla="*/ 558222 h 1957388"/>
                <a:gd name="T98" fmla="*/ 527580 w 1143001"/>
                <a:gd name="T99" fmla="*/ 298980 h 1957388"/>
                <a:gd name="T100" fmla="*/ 594784 w 1143001"/>
                <a:gd name="T101" fmla="*/ 483659 h 1957388"/>
                <a:gd name="T102" fmla="*/ 461434 w 1143001"/>
                <a:gd name="T103" fmla="*/ 599547 h 1957388"/>
                <a:gd name="T104" fmla="*/ 319617 w 1143001"/>
                <a:gd name="T105" fmla="*/ 553509 h 1957388"/>
                <a:gd name="T106" fmla="*/ 273580 w 1143001"/>
                <a:gd name="T107" fmla="*/ 411692 h 1957388"/>
                <a:gd name="T108" fmla="*/ 373592 w 1143001"/>
                <a:gd name="T109" fmla="*/ 284163 h 1957388"/>
                <a:gd name="T110" fmla="*/ 249896 w 1143001"/>
                <a:gd name="T111" fmla="*/ 23813 h 1957388"/>
                <a:gd name="T112" fmla="*/ 327030 w 1143001"/>
                <a:gd name="T113" fmla="*/ 196850 h 1957388"/>
                <a:gd name="T114" fmla="*/ 212913 w 1143001"/>
                <a:gd name="T115" fmla="*/ 323321 h 1957388"/>
                <a:gd name="T116" fmla="*/ 54417 w 1143001"/>
                <a:gd name="T117" fmla="*/ 287867 h 1957388"/>
                <a:gd name="T118" fmla="*/ 7397 w 1143001"/>
                <a:gd name="T119" fmla="*/ 117475 h 1957388"/>
                <a:gd name="T120" fmla="*/ 132609 w 1143001"/>
                <a:gd name="T121" fmla="*/ 3175 h 1957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001" h="1957388">
                  <a:moveTo>
                    <a:pt x="157163" y="1627188"/>
                  </a:moveTo>
                  <a:lnTo>
                    <a:pt x="164571" y="1627188"/>
                  </a:lnTo>
                  <a:lnTo>
                    <a:pt x="173567" y="1627188"/>
                  </a:lnTo>
                  <a:lnTo>
                    <a:pt x="181504" y="1627717"/>
                  </a:lnTo>
                  <a:lnTo>
                    <a:pt x="189442" y="1628246"/>
                  </a:lnTo>
                  <a:lnTo>
                    <a:pt x="197909" y="1630363"/>
                  </a:lnTo>
                  <a:lnTo>
                    <a:pt x="204788" y="1631951"/>
                  </a:lnTo>
                  <a:lnTo>
                    <a:pt x="212725" y="1633538"/>
                  </a:lnTo>
                  <a:lnTo>
                    <a:pt x="220663" y="1636184"/>
                  </a:lnTo>
                  <a:lnTo>
                    <a:pt x="228071" y="1639359"/>
                  </a:lnTo>
                  <a:lnTo>
                    <a:pt x="235479" y="1642005"/>
                  </a:lnTo>
                  <a:lnTo>
                    <a:pt x="242359" y="1646238"/>
                  </a:lnTo>
                  <a:lnTo>
                    <a:pt x="249767" y="1649942"/>
                  </a:lnTo>
                  <a:lnTo>
                    <a:pt x="256646" y="1654705"/>
                  </a:lnTo>
                  <a:lnTo>
                    <a:pt x="262996" y="1659467"/>
                  </a:lnTo>
                  <a:lnTo>
                    <a:pt x="269346" y="1664230"/>
                  </a:lnTo>
                  <a:lnTo>
                    <a:pt x="275696" y="1668992"/>
                  </a:lnTo>
                  <a:lnTo>
                    <a:pt x="281517" y="1675342"/>
                  </a:lnTo>
                  <a:lnTo>
                    <a:pt x="287338" y="1681163"/>
                  </a:lnTo>
                  <a:lnTo>
                    <a:pt x="292629" y="1687513"/>
                  </a:lnTo>
                  <a:lnTo>
                    <a:pt x="297921" y="1694392"/>
                  </a:lnTo>
                  <a:lnTo>
                    <a:pt x="302684" y="1700742"/>
                  </a:lnTo>
                  <a:lnTo>
                    <a:pt x="306917" y="1708151"/>
                  </a:lnTo>
                  <a:lnTo>
                    <a:pt x="311150" y="1715559"/>
                  </a:lnTo>
                  <a:lnTo>
                    <a:pt x="314325" y="1722438"/>
                  </a:lnTo>
                  <a:lnTo>
                    <a:pt x="317500" y="1729846"/>
                  </a:lnTo>
                  <a:lnTo>
                    <a:pt x="322792" y="1745192"/>
                  </a:lnTo>
                  <a:lnTo>
                    <a:pt x="327025" y="1760009"/>
                  </a:lnTo>
                  <a:lnTo>
                    <a:pt x="329142" y="1775884"/>
                  </a:lnTo>
                  <a:lnTo>
                    <a:pt x="330200" y="1791759"/>
                  </a:lnTo>
                  <a:lnTo>
                    <a:pt x="329142" y="1807634"/>
                  </a:lnTo>
                  <a:lnTo>
                    <a:pt x="327025" y="1823509"/>
                  </a:lnTo>
                  <a:lnTo>
                    <a:pt x="322792" y="1839384"/>
                  </a:lnTo>
                  <a:lnTo>
                    <a:pt x="317500" y="1854201"/>
                  </a:lnTo>
                  <a:lnTo>
                    <a:pt x="314325" y="1861609"/>
                  </a:lnTo>
                  <a:lnTo>
                    <a:pt x="311150" y="1869017"/>
                  </a:lnTo>
                  <a:lnTo>
                    <a:pt x="306917" y="1875896"/>
                  </a:lnTo>
                  <a:lnTo>
                    <a:pt x="302684" y="1882776"/>
                  </a:lnTo>
                  <a:lnTo>
                    <a:pt x="297921" y="1889126"/>
                  </a:lnTo>
                  <a:lnTo>
                    <a:pt x="293159" y="1896005"/>
                  </a:lnTo>
                  <a:lnTo>
                    <a:pt x="287338" y="1902355"/>
                  </a:lnTo>
                  <a:lnTo>
                    <a:pt x="281517" y="1908176"/>
                  </a:lnTo>
                  <a:lnTo>
                    <a:pt x="275696" y="1914526"/>
                  </a:lnTo>
                  <a:lnTo>
                    <a:pt x="269346" y="1919817"/>
                  </a:lnTo>
                  <a:lnTo>
                    <a:pt x="262996" y="1925109"/>
                  </a:lnTo>
                  <a:lnTo>
                    <a:pt x="256646" y="1929342"/>
                  </a:lnTo>
                  <a:lnTo>
                    <a:pt x="249767" y="1933576"/>
                  </a:lnTo>
                  <a:lnTo>
                    <a:pt x="242359" y="1937280"/>
                  </a:lnTo>
                  <a:lnTo>
                    <a:pt x="235479" y="1941513"/>
                  </a:lnTo>
                  <a:lnTo>
                    <a:pt x="228071" y="1944688"/>
                  </a:lnTo>
                  <a:lnTo>
                    <a:pt x="220663" y="1947334"/>
                  </a:lnTo>
                  <a:lnTo>
                    <a:pt x="212725" y="1949980"/>
                  </a:lnTo>
                  <a:lnTo>
                    <a:pt x="204788" y="1952096"/>
                  </a:lnTo>
                  <a:lnTo>
                    <a:pt x="197909" y="1953684"/>
                  </a:lnTo>
                  <a:lnTo>
                    <a:pt x="189442" y="1955271"/>
                  </a:lnTo>
                  <a:lnTo>
                    <a:pt x="181504" y="1956330"/>
                  </a:lnTo>
                  <a:lnTo>
                    <a:pt x="173567" y="1956330"/>
                  </a:lnTo>
                  <a:lnTo>
                    <a:pt x="164571" y="1957388"/>
                  </a:lnTo>
                  <a:lnTo>
                    <a:pt x="157163" y="1956330"/>
                  </a:lnTo>
                  <a:lnTo>
                    <a:pt x="148167" y="1956330"/>
                  </a:lnTo>
                  <a:lnTo>
                    <a:pt x="140229" y="1955271"/>
                  </a:lnTo>
                  <a:lnTo>
                    <a:pt x="132292" y="1953684"/>
                  </a:lnTo>
                  <a:lnTo>
                    <a:pt x="124884" y="1952096"/>
                  </a:lnTo>
                  <a:lnTo>
                    <a:pt x="116946" y="1949980"/>
                  </a:lnTo>
                  <a:lnTo>
                    <a:pt x="109538" y="1947334"/>
                  </a:lnTo>
                  <a:lnTo>
                    <a:pt x="101600" y="1944688"/>
                  </a:lnTo>
                  <a:lnTo>
                    <a:pt x="94192" y="1941513"/>
                  </a:lnTo>
                  <a:lnTo>
                    <a:pt x="87313" y="1937280"/>
                  </a:lnTo>
                  <a:lnTo>
                    <a:pt x="79904" y="1933576"/>
                  </a:lnTo>
                  <a:lnTo>
                    <a:pt x="73025" y="1929342"/>
                  </a:lnTo>
                  <a:lnTo>
                    <a:pt x="66675" y="1925109"/>
                  </a:lnTo>
                  <a:lnTo>
                    <a:pt x="60325" y="1919817"/>
                  </a:lnTo>
                  <a:lnTo>
                    <a:pt x="53975" y="1914526"/>
                  </a:lnTo>
                  <a:lnTo>
                    <a:pt x="48154" y="1908176"/>
                  </a:lnTo>
                  <a:lnTo>
                    <a:pt x="42334" y="1902355"/>
                  </a:lnTo>
                  <a:lnTo>
                    <a:pt x="37042" y="1896005"/>
                  </a:lnTo>
                  <a:lnTo>
                    <a:pt x="31750" y="1889126"/>
                  </a:lnTo>
                  <a:lnTo>
                    <a:pt x="26988" y="1882776"/>
                  </a:lnTo>
                  <a:lnTo>
                    <a:pt x="22754" y="1875896"/>
                  </a:lnTo>
                  <a:lnTo>
                    <a:pt x="18521" y="1869017"/>
                  </a:lnTo>
                  <a:lnTo>
                    <a:pt x="15346" y="1861609"/>
                  </a:lnTo>
                  <a:lnTo>
                    <a:pt x="12171" y="1854201"/>
                  </a:lnTo>
                  <a:lnTo>
                    <a:pt x="6879" y="1839384"/>
                  </a:lnTo>
                  <a:lnTo>
                    <a:pt x="2646" y="1823509"/>
                  </a:lnTo>
                  <a:lnTo>
                    <a:pt x="529" y="1807634"/>
                  </a:lnTo>
                  <a:lnTo>
                    <a:pt x="0" y="1791759"/>
                  </a:lnTo>
                  <a:lnTo>
                    <a:pt x="529" y="1775884"/>
                  </a:lnTo>
                  <a:lnTo>
                    <a:pt x="2646" y="1760009"/>
                  </a:lnTo>
                  <a:lnTo>
                    <a:pt x="6879" y="1745192"/>
                  </a:lnTo>
                  <a:lnTo>
                    <a:pt x="12171" y="1729846"/>
                  </a:lnTo>
                  <a:lnTo>
                    <a:pt x="15346" y="1722438"/>
                  </a:lnTo>
                  <a:lnTo>
                    <a:pt x="18521" y="1715559"/>
                  </a:lnTo>
                  <a:lnTo>
                    <a:pt x="22754" y="1708151"/>
                  </a:lnTo>
                  <a:lnTo>
                    <a:pt x="26988" y="1700742"/>
                  </a:lnTo>
                  <a:lnTo>
                    <a:pt x="31750" y="1694392"/>
                  </a:lnTo>
                  <a:lnTo>
                    <a:pt x="37042" y="1687513"/>
                  </a:lnTo>
                  <a:lnTo>
                    <a:pt x="42334" y="1681163"/>
                  </a:lnTo>
                  <a:lnTo>
                    <a:pt x="48154" y="1675342"/>
                  </a:lnTo>
                  <a:lnTo>
                    <a:pt x="53975" y="1668992"/>
                  </a:lnTo>
                  <a:lnTo>
                    <a:pt x="60325" y="1664230"/>
                  </a:lnTo>
                  <a:lnTo>
                    <a:pt x="66675" y="1659467"/>
                  </a:lnTo>
                  <a:lnTo>
                    <a:pt x="73025" y="1654705"/>
                  </a:lnTo>
                  <a:lnTo>
                    <a:pt x="79904" y="1649942"/>
                  </a:lnTo>
                  <a:lnTo>
                    <a:pt x="87313" y="1646238"/>
                  </a:lnTo>
                  <a:lnTo>
                    <a:pt x="94192" y="1642005"/>
                  </a:lnTo>
                  <a:lnTo>
                    <a:pt x="101600" y="1639359"/>
                  </a:lnTo>
                  <a:lnTo>
                    <a:pt x="109538" y="1636184"/>
                  </a:lnTo>
                  <a:lnTo>
                    <a:pt x="116946" y="1633538"/>
                  </a:lnTo>
                  <a:lnTo>
                    <a:pt x="124884" y="1631951"/>
                  </a:lnTo>
                  <a:lnTo>
                    <a:pt x="132292" y="1630363"/>
                  </a:lnTo>
                  <a:lnTo>
                    <a:pt x="140229" y="1628246"/>
                  </a:lnTo>
                  <a:lnTo>
                    <a:pt x="148167" y="1627717"/>
                  </a:lnTo>
                  <a:lnTo>
                    <a:pt x="157163" y="1627188"/>
                  </a:lnTo>
                  <a:close/>
                  <a:moveTo>
                    <a:pt x="436034" y="1355725"/>
                  </a:moveTo>
                  <a:lnTo>
                    <a:pt x="444501" y="1356254"/>
                  </a:lnTo>
                  <a:lnTo>
                    <a:pt x="452438" y="1356254"/>
                  </a:lnTo>
                  <a:lnTo>
                    <a:pt x="461434" y="1357842"/>
                  </a:lnTo>
                  <a:lnTo>
                    <a:pt x="468842" y="1358900"/>
                  </a:lnTo>
                  <a:lnTo>
                    <a:pt x="476780" y="1361017"/>
                  </a:lnTo>
                  <a:lnTo>
                    <a:pt x="484188" y="1363133"/>
                  </a:lnTo>
                  <a:lnTo>
                    <a:pt x="499534" y="1368425"/>
                  </a:lnTo>
                  <a:lnTo>
                    <a:pt x="506413" y="1371600"/>
                  </a:lnTo>
                  <a:lnTo>
                    <a:pt x="513822" y="1375304"/>
                  </a:lnTo>
                  <a:lnTo>
                    <a:pt x="521230" y="1379537"/>
                  </a:lnTo>
                  <a:lnTo>
                    <a:pt x="527580" y="1383242"/>
                  </a:lnTo>
                  <a:lnTo>
                    <a:pt x="534459" y="1388004"/>
                  </a:lnTo>
                  <a:lnTo>
                    <a:pt x="540809" y="1393296"/>
                  </a:lnTo>
                  <a:lnTo>
                    <a:pt x="547688" y="1398587"/>
                  </a:lnTo>
                  <a:lnTo>
                    <a:pt x="553509" y="1404408"/>
                  </a:lnTo>
                  <a:lnTo>
                    <a:pt x="558801" y="1410229"/>
                  </a:lnTo>
                  <a:lnTo>
                    <a:pt x="564092" y="1416050"/>
                  </a:lnTo>
                  <a:lnTo>
                    <a:pt x="569384" y="1422929"/>
                  </a:lnTo>
                  <a:lnTo>
                    <a:pt x="573617" y="1429279"/>
                  </a:lnTo>
                  <a:lnTo>
                    <a:pt x="578380" y="1436158"/>
                  </a:lnTo>
                  <a:lnTo>
                    <a:pt x="582613" y="1443037"/>
                  </a:lnTo>
                  <a:lnTo>
                    <a:pt x="585788" y="1450446"/>
                  </a:lnTo>
                  <a:lnTo>
                    <a:pt x="588963" y="1457854"/>
                  </a:lnTo>
                  <a:lnTo>
                    <a:pt x="592138" y="1465262"/>
                  </a:lnTo>
                  <a:lnTo>
                    <a:pt x="594255" y="1472671"/>
                  </a:lnTo>
                  <a:lnTo>
                    <a:pt x="596901" y="1480079"/>
                  </a:lnTo>
                  <a:lnTo>
                    <a:pt x="597959" y="1488017"/>
                  </a:lnTo>
                  <a:lnTo>
                    <a:pt x="599547" y="1495954"/>
                  </a:lnTo>
                  <a:lnTo>
                    <a:pt x="600605" y="1504421"/>
                  </a:lnTo>
                  <a:lnTo>
                    <a:pt x="601663" y="1512358"/>
                  </a:lnTo>
                  <a:lnTo>
                    <a:pt x="601663" y="1520825"/>
                  </a:lnTo>
                  <a:lnTo>
                    <a:pt x="601663" y="1528762"/>
                  </a:lnTo>
                  <a:lnTo>
                    <a:pt x="600605" y="1537229"/>
                  </a:lnTo>
                  <a:lnTo>
                    <a:pt x="599547" y="1545167"/>
                  </a:lnTo>
                  <a:lnTo>
                    <a:pt x="597959" y="1553104"/>
                  </a:lnTo>
                  <a:lnTo>
                    <a:pt x="596901" y="1561042"/>
                  </a:lnTo>
                  <a:lnTo>
                    <a:pt x="594255" y="1568979"/>
                  </a:lnTo>
                  <a:lnTo>
                    <a:pt x="592138" y="1576387"/>
                  </a:lnTo>
                  <a:lnTo>
                    <a:pt x="588963" y="1584325"/>
                  </a:lnTo>
                  <a:lnTo>
                    <a:pt x="585788" y="1591733"/>
                  </a:lnTo>
                  <a:lnTo>
                    <a:pt x="582613" y="1598612"/>
                  </a:lnTo>
                  <a:lnTo>
                    <a:pt x="578380" y="1605492"/>
                  </a:lnTo>
                  <a:lnTo>
                    <a:pt x="573617" y="1612371"/>
                  </a:lnTo>
                  <a:lnTo>
                    <a:pt x="569384" y="1619250"/>
                  </a:lnTo>
                  <a:lnTo>
                    <a:pt x="564092" y="1625071"/>
                  </a:lnTo>
                  <a:lnTo>
                    <a:pt x="558801" y="1631950"/>
                  </a:lnTo>
                  <a:lnTo>
                    <a:pt x="553509" y="1637771"/>
                  </a:lnTo>
                  <a:lnTo>
                    <a:pt x="547688" y="1643592"/>
                  </a:lnTo>
                  <a:lnTo>
                    <a:pt x="540809" y="1648883"/>
                  </a:lnTo>
                  <a:lnTo>
                    <a:pt x="534459" y="1653646"/>
                  </a:lnTo>
                  <a:lnTo>
                    <a:pt x="527580" y="1657879"/>
                  </a:lnTo>
                  <a:lnTo>
                    <a:pt x="521230" y="1662642"/>
                  </a:lnTo>
                  <a:lnTo>
                    <a:pt x="513822" y="1666346"/>
                  </a:lnTo>
                  <a:lnTo>
                    <a:pt x="506413" y="1670579"/>
                  </a:lnTo>
                  <a:lnTo>
                    <a:pt x="499534" y="1673225"/>
                  </a:lnTo>
                  <a:lnTo>
                    <a:pt x="492126" y="1676400"/>
                  </a:lnTo>
                  <a:lnTo>
                    <a:pt x="484188" y="1679046"/>
                  </a:lnTo>
                  <a:lnTo>
                    <a:pt x="476780" y="1681163"/>
                  </a:lnTo>
                  <a:lnTo>
                    <a:pt x="468842" y="1683279"/>
                  </a:lnTo>
                  <a:lnTo>
                    <a:pt x="461434" y="1684338"/>
                  </a:lnTo>
                  <a:lnTo>
                    <a:pt x="452438" y="1684867"/>
                  </a:lnTo>
                  <a:lnTo>
                    <a:pt x="444501" y="1685925"/>
                  </a:lnTo>
                  <a:lnTo>
                    <a:pt x="436034" y="1685925"/>
                  </a:lnTo>
                  <a:lnTo>
                    <a:pt x="428097" y="1685925"/>
                  </a:lnTo>
                  <a:lnTo>
                    <a:pt x="420159" y="1684867"/>
                  </a:lnTo>
                  <a:lnTo>
                    <a:pt x="411692" y="1684338"/>
                  </a:lnTo>
                  <a:lnTo>
                    <a:pt x="403755" y="1683279"/>
                  </a:lnTo>
                  <a:lnTo>
                    <a:pt x="395817" y="1681163"/>
                  </a:lnTo>
                  <a:lnTo>
                    <a:pt x="387880" y="1679046"/>
                  </a:lnTo>
                  <a:lnTo>
                    <a:pt x="381001" y="1676400"/>
                  </a:lnTo>
                  <a:lnTo>
                    <a:pt x="373592" y="1673225"/>
                  </a:lnTo>
                  <a:lnTo>
                    <a:pt x="365655" y="1670579"/>
                  </a:lnTo>
                  <a:lnTo>
                    <a:pt x="359305" y="1666346"/>
                  </a:lnTo>
                  <a:lnTo>
                    <a:pt x="351897" y="1662642"/>
                  </a:lnTo>
                  <a:lnTo>
                    <a:pt x="345017" y="1657879"/>
                  </a:lnTo>
                  <a:lnTo>
                    <a:pt x="338667" y="1653646"/>
                  </a:lnTo>
                  <a:lnTo>
                    <a:pt x="331788" y="1648883"/>
                  </a:lnTo>
                  <a:lnTo>
                    <a:pt x="325438" y="1643592"/>
                  </a:lnTo>
                  <a:lnTo>
                    <a:pt x="319617" y="1637771"/>
                  </a:lnTo>
                  <a:lnTo>
                    <a:pt x="313797" y="1631950"/>
                  </a:lnTo>
                  <a:lnTo>
                    <a:pt x="308505" y="1625071"/>
                  </a:lnTo>
                  <a:lnTo>
                    <a:pt x="303213" y="1618721"/>
                  </a:lnTo>
                  <a:lnTo>
                    <a:pt x="298451" y="1611842"/>
                  </a:lnTo>
                  <a:lnTo>
                    <a:pt x="294747" y="1604433"/>
                  </a:lnTo>
                  <a:lnTo>
                    <a:pt x="290513" y="1597554"/>
                  </a:lnTo>
                  <a:lnTo>
                    <a:pt x="286809" y="1590146"/>
                  </a:lnTo>
                  <a:lnTo>
                    <a:pt x="283105" y="1582737"/>
                  </a:lnTo>
                  <a:lnTo>
                    <a:pt x="277813" y="1567921"/>
                  </a:lnTo>
                  <a:lnTo>
                    <a:pt x="274638" y="1552575"/>
                  </a:lnTo>
                  <a:lnTo>
                    <a:pt x="271992" y="1536700"/>
                  </a:lnTo>
                  <a:lnTo>
                    <a:pt x="271463" y="1520825"/>
                  </a:lnTo>
                  <a:lnTo>
                    <a:pt x="271992" y="1504950"/>
                  </a:lnTo>
                  <a:lnTo>
                    <a:pt x="274638" y="1489604"/>
                  </a:lnTo>
                  <a:lnTo>
                    <a:pt x="277813" y="1473729"/>
                  </a:lnTo>
                  <a:lnTo>
                    <a:pt x="283105" y="1458383"/>
                  </a:lnTo>
                  <a:lnTo>
                    <a:pt x="286809" y="1450975"/>
                  </a:lnTo>
                  <a:lnTo>
                    <a:pt x="290513" y="1444096"/>
                  </a:lnTo>
                  <a:lnTo>
                    <a:pt x="294747" y="1436687"/>
                  </a:lnTo>
                  <a:lnTo>
                    <a:pt x="298451" y="1430337"/>
                  </a:lnTo>
                  <a:lnTo>
                    <a:pt x="303213" y="1423458"/>
                  </a:lnTo>
                  <a:lnTo>
                    <a:pt x="308505" y="1417108"/>
                  </a:lnTo>
                  <a:lnTo>
                    <a:pt x="313797" y="1410229"/>
                  </a:lnTo>
                  <a:lnTo>
                    <a:pt x="319617" y="1404408"/>
                  </a:lnTo>
                  <a:lnTo>
                    <a:pt x="325438" y="1398587"/>
                  </a:lnTo>
                  <a:lnTo>
                    <a:pt x="331788" y="1393296"/>
                  </a:lnTo>
                  <a:lnTo>
                    <a:pt x="338667" y="1388004"/>
                  </a:lnTo>
                  <a:lnTo>
                    <a:pt x="345017" y="1383242"/>
                  </a:lnTo>
                  <a:lnTo>
                    <a:pt x="351897" y="1379537"/>
                  </a:lnTo>
                  <a:lnTo>
                    <a:pt x="359305" y="1375304"/>
                  </a:lnTo>
                  <a:lnTo>
                    <a:pt x="365655" y="1371600"/>
                  </a:lnTo>
                  <a:lnTo>
                    <a:pt x="373592" y="1368425"/>
                  </a:lnTo>
                  <a:lnTo>
                    <a:pt x="381001" y="1365779"/>
                  </a:lnTo>
                  <a:lnTo>
                    <a:pt x="387880" y="1363133"/>
                  </a:lnTo>
                  <a:lnTo>
                    <a:pt x="395817" y="1361017"/>
                  </a:lnTo>
                  <a:lnTo>
                    <a:pt x="403755" y="1358900"/>
                  </a:lnTo>
                  <a:lnTo>
                    <a:pt x="411692" y="1357842"/>
                  </a:lnTo>
                  <a:lnTo>
                    <a:pt x="420159" y="1356254"/>
                  </a:lnTo>
                  <a:lnTo>
                    <a:pt x="428097" y="1356254"/>
                  </a:lnTo>
                  <a:lnTo>
                    <a:pt x="436034" y="1355725"/>
                  </a:lnTo>
                  <a:close/>
                  <a:moveTo>
                    <a:pt x="699056" y="1084263"/>
                  </a:moveTo>
                  <a:lnTo>
                    <a:pt x="707495" y="1084263"/>
                  </a:lnTo>
                  <a:lnTo>
                    <a:pt x="715408" y="1084263"/>
                  </a:lnTo>
                  <a:lnTo>
                    <a:pt x="723847" y="1084792"/>
                  </a:lnTo>
                  <a:lnTo>
                    <a:pt x="731759" y="1085850"/>
                  </a:lnTo>
                  <a:lnTo>
                    <a:pt x="739671" y="1087438"/>
                  </a:lnTo>
                  <a:lnTo>
                    <a:pt x="747583" y="1089025"/>
                  </a:lnTo>
                  <a:lnTo>
                    <a:pt x="755495" y="1091671"/>
                  </a:lnTo>
                  <a:lnTo>
                    <a:pt x="762880" y="1093788"/>
                  </a:lnTo>
                  <a:lnTo>
                    <a:pt x="770792" y="1096963"/>
                  </a:lnTo>
                  <a:lnTo>
                    <a:pt x="785033" y="1103313"/>
                  </a:lnTo>
                  <a:lnTo>
                    <a:pt x="791890" y="1107546"/>
                  </a:lnTo>
                  <a:lnTo>
                    <a:pt x="798748" y="1111780"/>
                  </a:lnTo>
                  <a:lnTo>
                    <a:pt x="805605" y="1116542"/>
                  </a:lnTo>
                  <a:lnTo>
                    <a:pt x="811934" y="1121305"/>
                  </a:lnTo>
                  <a:lnTo>
                    <a:pt x="817736" y="1127125"/>
                  </a:lnTo>
                  <a:lnTo>
                    <a:pt x="824066" y="1132417"/>
                  </a:lnTo>
                  <a:lnTo>
                    <a:pt x="829868" y="1138238"/>
                  </a:lnTo>
                  <a:lnTo>
                    <a:pt x="835143" y="1145117"/>
                  </a:lnTo>
                  <a:lnTo>
                    <a:pt x="839363" y="1150938"/>
                  </a:lnTo>
                  <a:lnTo>
                    <a:pt x="844110" y="1157288"/>
                  </a:lnTo>
                  <a:lnTo>
                    <a:pt x="848857" y="1164696"/>
                  </a:lnTo>
                  <a:lnTo>
                    <a:pt x="852549" y="1171575"/>
                  </a:lnTo>
                  <a:lnTo>
                    <a:pt x="859406" y="1185863"/>
                  </a:lnTo>
                  <a:lnTo>
                    <a:pt x="865209" y="1201209"/>
                  </a:lnTo>
                  <a:lnTo>
                    <a:pt x="867318" y="1208617"/>
                  </a:lnTo>
                  <a:lnTo>
                    <a:pt x="868373" y="1216555"/>
                  </a:lnTo>
                  <a:lnTo>
                    <a:pt x="870483" y="1224492"/>
                  </a:lnTo>
                  <a:lnTo>
                    <a:pt x="871011" y="1233488"/>
                  </a:lnTo>
                  <a:lnTo>
                    <a:pt x="871538" y="1240896"/>
                  </a:lnTo>
                  <a:lnTo>
                    <a:pt x="871538" y="1248834"/>
                  </a:lnTo>
                  <a:lnTo>
                    <a:pt x="871538" y="1257830"/>
                  </a:lnTo>
                  <a:lnTo>
                    <a:pt x="871011" y="1265767"/>
                  </a:lnTo>
                  <a:lnTo>
                    <a:pt x="870483" y="1274234"/>
                  </a:lnTo>
                  <a:lnTo>
                    <a:pt x="868373" y="1282171"/>
                  </a:lnTo>
                  <a:lnTo>
                    <a:pt x="867318" y="1290109"/>
                  </a:lnTo>
                  <a:lnTo>
                    <a:pt x="865209" y="1296988"/>
                  </a:lnTo>
                  <a:lnTo>
                    <a:pt x="862571" y="1304925"/>
                  </a:lnTo>
                  <a:lnTo>
                    <a:pt x="859406" y="1312334"/>
                  </a:lnTo>
                  <a:lnTo>
                    <a:pt x="856242" y="1320271"/>
                  </a:lnTo>
                  <a:lnTo>
                    <a:pt x="852549" y="1326621"/>
                  </a:lnTo>
                  <a:lnTo>
                    <a:pt x="848857" y="1334030"/>
                  </a:lnTo>
                  <a:lnTo>
                    <a:pt x="844110" y="1340380"/>
                  </a:lnTo>
                  <a:lnTo>
                    <a:pt x="839363" y="1347259"/>
                  </a:lnTo>
                  <a:lnTo>
                    <a:pt x="835143" y="1353609"/>
                  </a:lnTo>
                  <a:lnTo>
                    <a:pt x="829868" y="1360488"/>
                  </a:lnTo>
                  <a:lnTo>
                    <a:pt x="824066" y="1366309"/>
                  </a:lnTo>
                  <a:lnTo>
                    <a:pt x="817736" y="1371600"/>
                  </a:lnTo>
                  <a:lnTo>
                    <a:pt x="811934" y="1376892"/>
                  </a:lnTo>
                  <a:lnTo>
                    <a:pt x="805605" y="1382184"/>
                  </a:lnTo>
                  <a:lnTo>
                    <a:pt x="798748" y="1386946"/>
                  </a:lnTo>
                  <a:lnTo>
                    <a:pt x="791890" y="1391180"/>
                  </a:lnTo>
                  <a:lnTo>
                    <a:pt x="785033" y="1395413"/>
                  </a:lnTo>
                  <a:lnTo>
                    <a:pt x="777649" y="1398588"/>
                  </a:lnTo>
                  <a:lnTo>
                    <a:pt x="770792" y="1401763"/>
                  </a:lnTo>
                  <a:lnTo>
                    <a:pt x="755495" y="1407055"/>
                  </a:lnTo>
                  <a:lnTo>
                    <a:pt x="739671" y="1411288"/>
                  </a:lnTo>
                  <a:lnTo>
                    <a:pt x="731759" y="1412346"/>
                  </a:lnTo>
                  <a:lnTo>
                    <a:pt x="723847" y="1413934"/>
                  </a:lnTo>
                  <a:lnTo>
                    <a:pt x="715408" y="1414463"/>
                  </a:lnTo>
                  <a:lnTo>
                    <a:pt x="707495" y="1414463"/>
                  </a:lnTo>
                  <a:lnTo>
                    <a:pt x="699056" y="1414463"/>
                  </a:lnTo>
                  <a:lnTo>
                    <a:pt x="691144" y="1413934"/>
                  </a:lnTo>
                  <a:lnTo>
                    <a:pt x="683232" y="1412346"/>
                  </a:lnTo>
                  <a:lnTo>
                    <a:pt x="675320" y="1411288"/>
                  </a:lnTo>
                  <a:lnTo>
                    <a:pt x="667408" y="1409700"/>
                  </a:lnTo>
                  <a:lnTo>
                    <a:pt x="659496" y="1407055"/>
                  </a:lnTo>
                  <a:lnTo>
                    <a:pt x="651584" y="1404938"/>
                  </a:lnTo>
                  <a:lnTo>
                    <a:pt x="644727" y="1401763"/>
                  </a:lnTo>
                  <a:lnTo>
                    <a:pt x="637342" y="1398588"/>
                  </a:lnTo>
                  <a:lnTo>
                    <a:pt x="629958" y="1395413"/>
                  </a:lnTo>
                  <a:lnTo>
                    <a:pt x="623100" y="1391180"/>
                  </a:lnTo>
                  <a:lnTo>
                    <a:pt x="616243" y="1386946"/>
                  </a:lnTo>
                  <a:lnTo>
                    <a:pt x="609914" y="1382184"/>
                  </a:lnTo>
                  <a:lnTo>
                    <a:pt x="603057" y="1376892"/>
                  </a:lnTo>
                  <a:lnTo>
                    <a:pt x="597255" y="1371600"/>
                  </a:lnTo>
                  <a:lnTo>
                    <a:pt x="591452" y="1366309"/>
                  </a:lnTo>
                  <a:lnTo>
                    <a:pt x="585650" y="1360488"/>
                  </a:lnTo>
                  <a:lnTo>
                    <a:pt x="580376" y="1353609"/>
                  </a:lnTo>
                  <a:lnTo>
                    <a:pt x="575101" y="1347259"/>
                  </a:lnTo>
                  <a:lnTo>
                    <a:pt x="570354" y="1340380"/>
                  </a:lnTo>
                  <a:lnTo>
                    <a:pt x="566134" y="1334030"/>
                  </a:lnTo>
                  <a:lnTo>
                    <a:pt x="562442" y="1326621"/>
                  </a:lnTo>
                  <a:lnTo>
                    <a:pt x="558749" y="1320271"/>
                  </a:lnTo>
                  <a:lnTo>
                    <a:pt x="555057" y="1312334"/>
                  </a:lnTo>
                  <a:lnTo>
                    <a:pt x="552420" y="1304925"/>
                  </a:lnTo>
                  <a:lnTo>
                    <a:pt x="549782" y="1296988"/>
                  </a:lnTo>
                  <a:lnTo>
                    <a:pt x="548200" y="1290109"/>
                  </a:lnTo>
                  <a:lnTo>
                    <a:pt x="546090" y="1282171"/>
                  </a:lnTo>
                  <a:lnTo>
                    <a:pt x="544508" y="1274234"/>
                  </a:lnTo>
                  <a:lnTo>
                    <a:pt x="543453" y="1265767"/>
                  </a:lnTo>
                  <a:lnTo>
                    <a:pt x="543453" y="1257830"/>
                  </a:lnTo>
                  <a:lnTo>
                    <a:pt x="542925" y="1248834"/>
                  </a:lnTo>
                  <a:lnTo>
                    <a:pt x="543453" y="1240896"/>
                  </a:lnTo>
                  <a:lnTo>
                    <a:pt x="543453" y="1233488"/>
                  </a:lnTo>
                  <a:lnTo>
                    <a:pt x="544508" y="1224492"/>
                  </a:lnTo>
                  <a:lnTo>
                    <a:pt x="546090" y="1216555"/>
                  </a:lnTo>
                  <a:lnTo>
                    <a:pt x="548200" y="1208617"/>
                  </a:lnTo>
                  <a:lnTo>
                    <a:pt x="549782" y="1201209"/>
                  </a:lnTo>
                  <a:lnTo>
                    <a:pt x="552420" y="1193800"/>
                  </a:lnTo>
                  <a:lnTo>
                    <a:pt x="555057" y="1185863"/>
                  </a:lnTo>
                  <a:lnTo>
                    <a:pt x="558749" y="1178455"/>
                  </a:lnTo>
                  <a:lnTo>
                    <a:pt x="562442" y="1171575"/>
                  </a:lnTo>
                  <a:lnTo>
                    <a:pt x="566134" y="1164696"/>
                  </a:lnTo>
                  <a:lnTo>
                    <a:pt x="570354" y="1157288"/>
                  </a:lnTo>
                  <a:lnTo>
                    <a:pt x="575101" y="1150938"/>
                  </a:lnTo>
                  <a:lnTo>
                    <a:pt x="580376" y="1145117"/>
                  </a:lnTo>
                  <a:lnTo>
                    <a:pt x="585650" y="1138238"/>
                  </a:lnTo>
                  <a:lnTo>
                    <a:pt x="591452" y="1132417"/>
                  </a:lnTo>
                  <a:lnTo>
                    <a:pt x="597255" y="1127125"/>
                  </a:lnTo>
                  <a:lnTo>
                    <a:pt x="603057" y="1121305"/>
                  </a:lnTo>
                  <a:lnTo>
                    <a:pt x="609914" y="1116542"/>
                  </a:lnTo>
                  <a:lnTo>
                    <a:pt x="616243" y="1111780"/>
                  </a:lnTo>
                  <a:lnTo>
                    <a:pt x="623100" y="1107546"/>
                  </a:lnTo>
                  <a:lnTo>
                    <a:pt x="629958" y="1103313"/>
                  </a:lnTo>
                  <a:lnTo>
                    <a:pt x="637342" y="1100138"/>
                  </a:lnTo>
                  <a:lnTo>
                    <a:pt x="644727" y="1096963"/>
                  </a:lnTo>
                  <a:lnTo>
                    <a:pt x="651584" y="1093788"/>
                  </a:lnTo>
                  <a:lnTo>
                    <a:pt x="659496" y="1091671"/>
                  </a:lnTo>
                  <a:lnTo>
                    <a:pt x="667408" y="1089025"/>
                  </a:lnTo>
                  <a:lnTo>
                    <a:pt x="675320" y="1087438"/>
                  </a:lnTo>
                  <a:lnTo>
                    <a:pt x="683232" y="1085850"/>
                  </a:lnTo>
                  <a:lnTo>
                    <a:pt x="691144" y="1084792"/>
                  </a:lnTo>
                  <a:lnTo>
                    <a:pt x="699056" y="1084263"/>
                  </a:lnTo>
                  <a:close/>
                  <a:moveTo>
                    <a:pt x="157440" y="1084263"/>
                  </a:moveTo>
                  <a:lnTo>
                    <a:pt x="164836" y="1084263"/>
                  </a:lnTo>
                  <a:lnTo>
                    <a:pt x="173818" y="1084263"/>
                  </a:lnTo>
                  <a:lnTo>
                    <a:pt x="181742" y="1084792"/>
                  </a:lnTo>
                  <a:lnTo>
                    <a:pt x="189667" y="1085850"/>
                  </a:lnTo>
                  <a:lnTo>
                    <a:pt x="198120" y="1087438"/>
                  </a:lnTo>
                  <a:lnTo>
                    <a:pt x="204988" y="1089025"/>
                  </a:lnTo>
                  <a:lnTo>
                    <a:pt x="212913" y="1091671"/>
                  </a:lnTo>
                  <a:lnTo>
                    <a:pt x="220838" y="1093788"/>
                  </a:lnTo>
                  <a:lnTo>
                    <a:pt x="228234" y="1096963"/>
                  </a:lnTo>
                  <a:lnTo>
                    <a:pt x="235631" y="1100138"/>
                  </a:lnTo>
                  <a:lnTo>
                    <a:pt x="242499" y="1103313"/>
                  </a:lnTo>
                  <a:lnTo>
                    <a:pt x="249896" y="1107546"/>
                  </a:lnTo>
                  <a:lnTo>
                    <a:pt x="256764" y="1111780"/>
                  </a:lnTo>
                  <a:lnTo>
                    <a:pt x="263104" y="1116542"/>
                  </a:lnTo>
                  <a:lnTo>
                    <a:pt x="269443" y="1121305"/>
                  </a:lnTo>
                  <a:lnTo>
                    <a:pt x="275783" y="1127125"/>
                  </a:lnTo>
                  <a:lnTo>
                    <a:pt x="281595" y="1132417"/>
                  </a:lnTo>
                  <a:lnTo>
                    <a:pt x="287406" y="1139296"/>
                  </a:lnTo>
                  <a:lnTo>
                    <a:pt x="293218" y="1145117"/>
                  </a:lnTo>
                  <a:lnTo>
                    <a:pt x="297973" y="1151467"/>
                  </a:lnTo>
                  <a:lnTo>
                    <a:pt x="302728" y="1158346"/>
                  </a:lnTo>
                  <a:lnTo>
                    <a:pt x="306954" y="1165225"/>
                  </a:lnTo>
                  <a:lnTo>
                    <a:pt x="311181" y="1172634"/>
                  </a:lnTo>
                  <a:lnTo>
                    <a:pt x="314351" y="1180042"/>
                  </a:lnTo>
                  <a:lnTo>
                    <a:pt x="317521" y="1186921"/>
                  </a:lnTo>
                  <a:lnTo>
                    <a:pt x="322804" y="1202267"/>
                  </a:lnTo>
                  <a:lnTo>
                    <a:pt x="327030" y="1217613"/>
                  </a:lnTo>
                  <a:lnTo>
                    <a:pt x="329144" y="1233488"/>
                  </a:lnTo>
                  <a:lnTo>
                    <a:pt x="330200" y="1248834"/>
                  </a:lnTo>
                  <a:lnTo>
                    <a:pt x="329144" y="1264709"/>
                  </a:lnTo>
                  <a:lnTo>
                    <a:pt x="327030" y="1280584"/>
                  </a:lnTo>
                  <a:lnTo>
                    <a:pt x="322804" y="1296459"/>
                  </a:lnTo>
                  <a:lnTo>
                    <a:pt x="317521" y="1311805"/>
                  </a:lnTo>
                  <a:lnTo>
                    <a:pt x="314351" y="1318684"/>
                  </a:lnTo>
                  <a:lnTo>
                    <a:pt x="311181" y="1326092"/>
                  </a:lnTo>
                  <a:lnTo>
                    <a:pt x="306954" y="1333500"/>
                  </a:lnTo>
                  <a:lnTo>
                    <a:pt x="302728" y="1339850"/>
                  </a:lnTo>
                  <a:lnTo>
                    <a:pt x="297973" y="1347259"/>
                  </a:lnTo>
                  <a:lnTo>
                    <a:pt x="292690" y="1353609"/>
                  </a:lnTo>
                  <a:lnTo>
                    <a:pt x="287406" y="1359959"/>
                  </a:lnTo>
                  <a:lnTo>
                    <a:pt x="281595" y="1366309"/>
                  </a:lnTo>
                  <a:lnTo>
                    <a:pt x="275783" y="1371600"/>
                  </a:lnTo>
                  <a:lnTo>
                    <a:pt x="269443" y="1376892"/>
                  </a:lnTo>
                  <a:lnTo>
                    <a:pt x="263104" y="1382184"/>
                  </a:lnTo>
                  <a:lnTo>
                    <a:pt x="256764" y="1386946"/>
                  </a:lnTo>
                  <a:lnTo>
                    <a:pt x="249896" y="1391180"/>
                  </a:lnTo>
                  <a:lnTo>
                    <a:pt x="242499" y="1395413"/>
                  </a:lnTo>
                  <a:lnTo>
                    <a:pt x="235631" y="1398588"/>
                  </a:lnTo>
                  <a:lnTo>
                    <a:pt x="228234" y="1401763"/>
                  </a:lnTo>
                  <a:lnTo>
                    <a:pt x="220838" y="1404409"/>
                  </a:lnTo>
                  <a:lnTo>
                    <a:pt x="212913" y="1407055"/>
                  </a:lnTo>
                  <a:lnTo>
                    <a:pt x="204988" y="1409171"/>
                  </a:lnTo>
                  <a:lnTo>
                    <a:pt x="198120" y="1411288"/>
                  </a:lnTo>
                  <a:lnTo>
                    <a:pt x="189667" y="1412346"/>
                  </a:lnTo>
                  <a:lnTo>
                    <a:pt x="181742" y="1413934"/>
                  </a:lnTo>
                  <a:lnTo>
                    <a:pt x="173818" y="1414463"/>
                  </a:lnTo>
                  <a:lnTo>
                    <a:pt x="164836" y="1414463"/>
                  </a:lnTo>
                  <a:lnTo>
                    <a:pt x="157440" y="1414463"/>
                  </a:lnTo>
                  <a:lnTo>
                    <a:pt x="148458" y="1413934"/>
                  </a:lnTo>
                  <a:lnTo>
                    <a:pt x="140533" y="1412346"/>
                  </a:lnTo>
                  <a:lnTo>
                    <a:pt x="132609" y="1411288"/>
                  </a:lnTo>
                  <a:lnTo>
                    <a:pt x="125212" y="1409171"/>
                  </a:lnTo>
                  <a:lnTo>
                    <a:pt x="117287" y="1407055"/>
                  </a:lnTo>
                  <a:lnTo>
                    <a:pt x="109891" y="1404409"/>
                  </a:lnTo>
                  <a:lnTo>
                    <a:pt x="101966" y="1401763"/>
                  </a:lnTo>
                  <a:lnTo>
                    <a:pt x="94570" y="1398588"/>
                  </a:lnTo>
                  <a:lnTo>
                    <a:pt x="87701" y="1395413"/>
                  </a:lnTo>
                  <a:lnTo>
                    <a:pt x="80305" y="1391180"/>
                  </a:lnTo>
                  <a:lnTo>
                    <a:pt x="73437" y="1386946"/>
                  </a:lnTo>
                  <a:lnTo>
                    <a:pt x="67097" y="1382184"/>
                  </a:lnTo>
                  <a:lnTo>
                    <a:pt x="60757" y="1376892"/>
                  </a:lnTo>
                  <a:lnTo>
                    <a:pt x="54417" y="1371600"/>
                  </a:lnTo>
                  <a:lnTo>
                    <a:pt x="48606" y="1366309"/>
                  </a:lnTo>
                  <a:lnTo>
                    <a:pt x="42794" y="1360488"/>
                  </a:lnTo>
                  <a:lnTo>
                    <a:pt x="37511" y="1353609"/>
                  </a:lnTo>
                  <a:lnTo>
                    <a:pt x="32228" y="1347259"/>
                  </a:lnTo>
                  <a:lnTo>
                    <a:pt x="27473" y="1340380"/>
                  </a:lnTo>
                  <a:lnTo>
                    <a:pt x="19548" y="1326621"/>
                  </a:lnTo>
                  <a:lnTo>
                    <a:pt x="12680" y="1312334"/>
                  </a:lnTo>
                  <a:lnTo>
                    <a:pt x="7397" y="1296988"/>
                  </a:lnTo>
                  <a:lnTo>
                    <a:pt x="5283" y="1290109"/>
                  </a:lnTo>
                  <a:lnTo>
                    <a:pt x="3170" y="1282171"/>
                  </a:lnTo>
                  <a:lnTo>
                    <a:pt x="2114" y="1274234"/>
                  </a:lnTo>
                  <a:lnTo>
                    <a:pt x="1057" y="1265767"/>
                  </a:lnTo>
                  <a:lnTo>
                    <a:pt x="529" y="1257830"/>
                  </a:lnTo>
                  <a:lnTo>
                    <a:pt x="0" y="1248834"/>
                  </a:lnTo>
                  <a:lnTo>
                    <a:pt x="529" y="1240896"/>
                  </a:lnTo>
                  <a:lnTo>
                    <a:pt x="1057" y="1233488"/>
                  </a:lnTo>
                  <a:lnTo>
                    <a:pt x="2114" y="1224492"/>
                  </a:lnTo>
                  <a:lnTo>
                    <a:pt x="3170" y="1216555"/>
                  </a:lnTo>
                  <a:lnTo>
                    <a:pt x="5283" y="1208617"/>
                  </a:lnTo>
                  <a:lnTo>
                    <a:pt x="7397" y="1201209"/>
                  </a:lnTo>
                  <a:lnTo>
                    <a:pt x="12680" y="1185863"/>
                  </a:lnTo>
                  <a:lnTo>
                    <a:pt x="19548" y="1171575"/>
                  </a:lnTo>
                  <a:lnTo>
                    <a:pt x="27473" y="1157288"/>
                  </a:lnTo>
                  <a:lnTo>
                    <a:pt x="37511" y="1145117"/>
                  </a:lnTo>
                  <a:lnTo>
                    <a:pt x="42794" y="1138238"/>
                  </a:lnTo>
                  <a:lnTo>
                    <a:pt x="48606" y="1132417"/>
                  </a:lnTo>
                  <a:lnTo>
                    <a:pt x="54417" y="1127125"/>
                  </a:lnTo>
                  <a:lnTo>
                    <a:pt x="60757" y="1121305"/>
                  </a:lnTo>
                  <a:lnTo>
                    <a:pt x="67097" y="1116542"/>
                  </a:lnTo>
                  <a:lnTo>
                    <a:pt x="73437" y="1111780"/>
                  </a:lnTo>
                  <a:lnTo>
                    <a:pt x="80305" y="1107546"/>
                  </a:lnTo>
                  <a:lnTo>
                    <a:pt x="87701" y="1103313"/>
                  </a:lnTo>
                  <a:lnTo>
                    <a:pt x="94570" y="1100138"/>
                  </a:lnTo>
                  <a:lnTo>
                    <a:pt x="101966" y="1096963"/>
                  </a:lnTo>
                  <a:lnTo>
                    <a:pt x="109891" y="1093788"/>
                  </a:lnTo>
                  <a:lnTo>
                    <a:pt x="117287" y="1091671"/>
                  </a:lnTo>
                  <a:lnTo>
                    <a:pt x="125212" y="1089025"/>
                  </a:lnTo>
                  <a:lnTo>
                    <a:pt x="132609" y="1087438"/>
                  </a:lnTo>
                  <a:lnTo>
                    <a:pt x="140533" y="1085850"/>
                  </a:lnTo>
                  <a:lnTo>
                    <a:pt x="148458" y="1084792"/>
                  </a:lnTo>
                  <a:lnTo>
                    <a:pt x="157440" y="1084263"/>
                  </a:lnTo>
                  <a:close/>
                  <a:moveTo>
                    <a:pt x="978431" y="812800"/>
                  </a:moveTo>
                  <a:lnTo>
                    <a:pt x="986871" y="813857"/>
                  </a:lnTo>
                  <a:lnTo>
                    <a:pt x="994783" y="814385"/>
                  </a:lnTo>
                  <a:lnTo>
                    <a:pt x="1002695" y="814913"/>
                  </a:lnTo>
                  <a:lnTo>
                    <a:pt x="1010607" y="816498"/>
                  </a:lnTo>
                  <a:lnTo>
                    <a:pt x="1018519" y="818083"/>
                  </a:lnTo>
                  <a:lnTo>
                    <a:pt x="1026431" y="820197"/>
                  </a:lnTo>
                  <a:lnTo>
                    <a:pt x="1034343" y="822838"/>
                  </a:lnTo>
                  <a:lnTo>
                    <a:pt x="1041200" y="825480"/>
                  </a:lnTo>
                  <a:lnTo>
                    <a:pt x="1048584" y="828650"/>
                  </a:lnTo>
                  <a:lnTo>
                    <a:pt x="1055969" y="832876"/>
                  </a:lnTo>
                  <a:lnTo>
                    <a:pt x="1063353" y="836575"/>
                  </a:lnTo>
                  <a:lnTo>
                    <a:pt x="1069683" y="840801"/>
                  </a:lnTo>
                  <a:lnTo>
                    <a:pt x="1076012" y="846084"/>
                  </a:lnTo>
                  <a:lnTo>
                    <a:pt x="1082870" y="850311"/>
                  </a:lnTo>
                  <a:lnTo>
                    <a:pt x="1088672" y="855594"/>
                  </a:lnTo>
                  <a:lnTo>
                    <a:pt x="1094474" y="861406"/>
                  </a:lnTo>
                  <a:lnTo>
                    <a:pt x="1100276" y="867745"/>
                  </a:lnTo>
                  <a:lnTo>
                    <a:pt x="1105551" y="873557"/>
                  </a:lnTo>
                  <a:lnTo>
                    <a:pt x="1110825" y="879897"/>
                  </a:lnTo>
                  <a:lnTo>
                    <a:pt x="1115573" y="886765"/>
                  </a:lnTo>
                  <a:lnTo>
                    <a:pt x="1119792" y="893105"/>
                  </a:lnTo>
                  <a:lnTo>
                    <a:pt x="1123485" y="900501"/>
                  </a:lnTo>
                  <a:lnTo>
                    <a:pt x="1127704" y="907898"/>
                  </a:lnTo>
                  <a:lnTo>
                    <a:pt x="1130869" y="914766"/>
                  </a:lnTo>
                  <a:lnTo>
                    <a:pt x="1133507" y="922162"/>
                  </a:lnTo>
                  <a:lnTo>
                    <a:pt x="1136144" y="930087"/>
                  </a:lnTo>
                  <a:lnTo>
                    <a:pt x="1137726" y="938012"/>
                  </a:lnTo>
                  <a:lnTo>
                    <a:pt x="1139836" y="945937"/>
                  </a:lnTo>
                  <a:lnTo>
                    <a:pt x="1141419" y="953862"/>
                  </a:lnTo>
                  <a:lnTo>
                    <a:pt x="1141946" y="961786"/>
                  </a:lnTo>
                  <a:lnTo>
                    <a:pt x="1142474" y="969711"/>
                  </a:lnTo>
                  <a:lnTo>
                    <a:pt x="1143001" y="978164"/>
                  </a:lnTo>
                  <a:lnTo>
                    <a:pt x="1142474" y="986089"/>
                  </a:lnTo>
                  <a:lnTo>
                    <a:pt x="1141946" y="994542"/>
                  </a:lnTo>
                  <a:lnTo>
                    <a:pt x="1141419" y="1002467"/>
                  </a:lnTo>
                  <a:lnTo>
                    <a:pt x="1139836" y="1010392"/>
                  </a:lnTo>
                  <a:lnTo>
                    <a:pt x="1137726" y="1018316"/>
                  </a:lnTo>
                  <a:lnTo>
                    <a:pt x="1136144" y="1026241"/>
                  </a:lnTo>
                  <a:lnTo>
                    <a:pt x="1133507" y="1034166"/>
                  </a:lnTo>
                  <a:lnTo>
                    <a:pt x="1130869" y="1041034"/>
                  </a:lnTo>
                  <a:lnTo>
                    <a:pt x="1127704" y="1048431"/>
                  </a:lnTo>
                  <a:lnTo>
                    <a:pt x="1123485" y="1055827"/>
                  </a:lnTo>
                  <a:lnTo>
                    <a:pt x="1119792" y="1062695"/>
                  </a:lnTo>
                  <a:lnTo>
                    <a:pt x="1115573" y="1069563"/>
                  </a:lnTo>
                  <a:lnTo>
                    <a:pt x="1110825" y="1075903"/>
                  </a:lnTo>
                  <a:lnTo>
                    <a:pt x="1105551" y="1082771"/>
                  </a:lnTo>
                  <a:lnTo>
                    <a:pt x="1100276" y="1088583"/>
                  </a:lnTo>
                  <a:lnTo>
                    <a:pt x="1094474" y="1094394"/>
                  </a:lnTo>
                  <a:lnTo>
                    <a:pt x="1088672" y="1100206"/>
                  </a:lnTo>
                  <a:lnTo>
                    <a:pt x="1082870" y="1105489"/>
                  </a:lnTo>
                  <a:lnTo>
                    <a:pt x="1076012" y="1110772"/>
                  </a:lnTo>
                  <a:lnTo>
                    <a:pt x="1069683" y="1115527"/>
                  </a:lnTo>
                  <a:lnTo>
                    <a:pt x="1063353" y="1119226"/>
                  </a:lnTo>
                  <a:lnTo>
                    <a:pt x="1055969" y="1123452"/>
                  </a:lnTo>
                  <a:lnTo>
                    <a:pt x="1048584" y="1127150"/>
                  </a:lnTo>
                  <a:lnTo>
                    <a:pt x="1041200" y="1130849"/>
                  </a:lnTo>
                  <a:lnTo>
                    <a:pt x="1026431" y="1136132"/>
                  </a:lnTo>
                  <a:lnTo>
                    <a:pt x="1018519" y="1137717"/>
                  </a:lnTo>
                  <a:lnTo>
                    <a:pt x="1010607" y="1139830"/>
                  </a:lnTo>
                  <a:lnTo>
                    <a:pt x="1002695" y="1141415"/>
                  </a:lnTo>
                  <a:lnTo>
                    <a:pt x="994783" y="1141943"/>
                  </a:lnTo>
                  <a:lnTo>
                    <a:pt x="986871" y="1142472"/>
                  </a:lnTo>
                  <a:lnTo>
                    <a:pt x="978431" y="1143000"/>
                  </a:lnTo>
                  <a:lnTo>
                    <a:pt x="970519" y="1142472"/>
                  </a:lnTo>
                  <a:lnTo>
                    <a:pt x="962079" y="1141943"/>
                  </a:lnTo>
                  <a:lnTo>
                    <a:pt x="954167" y="1141415"/>
                  </a:lnTo>
                  <a:lnTo>
                    <a:pt x="946255" y="1139830"/>
                  </a:lnTo>
                  <a:lnTo>
                    <a:pt x="938343" y="1137717"/>
                  </a:lnTo>
                  <a:lnTo>
                    <a:pt x="930431" y="1136132"/>
                  </a:lnTo>
                  <a:lnTo>
                    <a:pt x="923047" y="1133490"/>
                  </a:lnTo>
                  <a:lnTo>
                    <a:pt x="915135" y="1130849"/>
                  </a:lnTo>
                  <a:lnTo>
                    <a:pt x="908278" y="1127150"/>
                  </a:lnTo>
                  <a:lnTo>
                    <a:pt x="900893" y="1123452"/>
                  </a:lnTo>
                  <a:lnTo>
                    <a:pt x="894563" y="1119226"/>
                  </a:lnTo>
                  <a:lnTo>
                    <a:pt x="887179" y="1115527"/>
                  </a:lnTo>
                  <a:lnTo>
                    <a:pt x="880322" y="1110772"/>
                  </a:lnTo>
                  <a:lnTo>
                    <a:pt x="873992" y="1105489"/>
                  </a:lnTo>
                  <a:lnTo>
                    <a:pt x="868190" y="1100206"/>
                  </a:lnTo>
                  <a:lnTo>
                    <a:pt x="862388" y="1094394"/>
                  </a:lnTo>
                  <a:lnTo>
                    <a:pt x="856058" y="1088583"/>
                  </a:lnTo>
                  <a:lnTo>
                    <a:pt x="850784" y="1082771"/>
                  </a:lnTo>
                  <a:lnTo>
                    <a:pt x="846564" y="1075903"/>
                  </a:lnTo>
                  <a:lnTo>
                    <a:pt x="841817" y="1069563"/>
                  </a:lnTo>
                  <a:lnTo>
                    <a:pt x="837069" y="1062695"/>
                  </a:lnTo>
                  <a:lnTo>
                    <a:pt x="833377" y="1055827"/>
                  </a:lnTo>
                  <a:lnTo>
                    <a:pt x="829157" y="1048431"/>
                  </a:lnTo>
                  <a:lnTo>
                    <a:pt x="825993" y="1041034"/>
                  </a:lnTo>
                  <a:lnTo>
                    <a:pt x="823355" y="1034166"/>
                  </a:lnTo>
                  <a:lnTo>
                    <a:pt x="820718" y="1026241"/>
                  </a:lnTo>
                  <a:lnTo>
                    <a:pt x="818608" y="1018316"/>
                  </a:lnTo>
                  <a:lnTo>
                    <a:pt x="817026" y="1010392"/>
                  </a:lnTo>
                  <a:lnTo>
                    <a:pt x="815443" y="1002467"/>
                  </a:lnTo>
                  <a:lnTo>
                    <a:pt x="814916" y="994542"/>
                  </a:lnTo>
                  <a:lnTo>
                    <a:pt x="814388" y="986089"/>
                  </a:lnTo>
                  <a:lnTo>
                    <a:pt x="814388" y="978164"/>
                  </a:lnTo>
                  <a:lnTo>
                    <a:pt x="814388" y="969711"/>
                  </a:lnTo>
                  <a:lnTo>
                    <a:pt x="814916" y="961786"/>
                  </a:lnTo>
                  <a:lnTo>
                    <a:pt x="815443" y="953862"/>
                  </a:lnTo>
                  <a:lnTo>
                    <a:pt x="817026" y="945937"/>
                  </a:lnTo>
                  <a:lnTo>
                    <a:pt x="818608" y="938012"/>
                  </a:lnTo>
                  <a:lnTo>
                    <a:pt x="820718" y="930087"/>
                  </a:lnTo>
                  <a:lnTo>
                    <a:pt x="823355" y="922162"/>
                  </a:lnTo>
                  <a:lnTo>
                    <a:pt x="825993" y="914766"/>
                  </a:lnTo>
                  <a:lnTo>
                    <a:pt x="829157" y="907898"/>
                  </a:lnTo>
                  <a:lnTo>
                    <a:pt x="833377" y="900501"/>
                  </a:lnTo>
                  <a:lnTo>
                    <a:pt x="837069" y="893105"/>
                  </a:lnTo>
                  <a:lnTo>
                    <a:pt x="841817" y="886765"/>
                  </a:lnTo>
                  <a:lnTo>
                    <a:pt x="846564" y="879897"/>
                  </a:lnTo>
                  <a:lnTo>
                    <a:pt x="850784" y="873557"/>
                  </a:lnTo>
                  <a:lnTo>
                    <a:pt x="856058" y="867745"/>
                  </a:lnTo>
                  <a:lnTo>
                    <a:pt x="862388" y="861406"/>
                  </a:lnTo>
                  <a:lnTo>
                    <a:pt x="868190" y="855594"/>
                  </a:lnTo>
                  <a:lnTo>
                    <a:pt x="873992" y="850311"/>
                  </a:lnTo>
                  <a:lnTo>
                    <a:pt x="880322" y="846084"/>
                  </a:lnTo>
                  <a:lnTo>
                    <a:pt x="887179" y="840801"/>
                  </a:lnTo>
                  <a:lnTo>
                    <a:pt x="894563" y="836575"/>
                  </a:lnTo>
                  <a:lnTo>
                    <a:pt x="900893" y="832876"/>
                  </a:lnTo>
                  <a:lnTo>
                    <a:pt x="908278" y="828650"/>
                  </a:lnTo>
                  <a:lnTo>
                    <a:pt x="915135" y="825480"/>
                  </a:lnTo>
                  <a:lnTo>
                    <a:pt x="923047" y="822838"/>
                  </a:lnTo>
                  <a:lnTo>
                    <a:pt x="930431" y="820197"/>
                  </a:lnTo>
                  <a:lnTo>
                    <a:pt x="938343" y="818083"/>
                  </a:lnTo>
                  <a:lnTo>
                    <a:pt x="946255" y="816498"/>
                  </a:lnTo>
                  <a:lnTo>
                    <a:pt x="954167" y="814913"/>
                  </a:lnTo>
                  <a:lnTo>
                    <a:pt x="962079" y="814385"/>
                  </a:lnTo>
                  <a:lnTo>
                    <a:pt x="970519" y="813857"/>
                  </a:lnTo>
                  <a:lnTo>
                    <a:pt x="978431" y="812800"/>
                  </a:lnTo>
                  <a:close/>
                  <a:moveTo>
                    <a:pt x="436034" y="812800"/>
                  </a:moveTo>
                  <a:lnTo>
                    <a:pt x="444501" y="813857"/>
                  </a:lnTo>
                  <a:lnTo>
                    <a:pt x="452438" y="814385"/>
                  </a:lnTo>
                  <a:lnTo>
                    <a:pt x="461434" y="814913"/>
                  </a:lnTo>
                  <a:lnTo>
                    <a:pt x="468842" y="816498"/>
                  </a:lnTo>
                  <a:lnTo>
                    <a:pt x="476780" y="818083"/>
                  </a:lnTo>
                  <a:lnTo>
                    <a:pt x="484188" y="820197"/>
                  </a:lnTo>
                  <a:lnTo>
                    <a:pt x="499534" y="825480"/>
                  </a:lnTo>
                  <a:lnTo>
                    <a:pt x="513822" y="832876"/>
                  </a:lnTo>
                  <a:lnTo>
                    <a:pt x="527580" y="840801"/>
                  </a:lnTo>
                  <a:lnTo>
                    <a:pt x="540809" y="850311"/>
                  </a:lnTo>
                  <a:lnTo>
                    <a:pt x="547688" y="855594"/>
                  </a:lnTo>
                  <a:lnTo>
                    <a:pt x="553509" y="861406"/>
                  </a:lnTo>
                  <a:lnTo>
                    <a:pt x="559330" y="867745"/>
                  </a:lnTo>
                  <a:lnTo>
                    <a:pt x="564622" y="874085"/>
                  </a:lnTo>
                  <a:lnTo>
                    <a:pt x="569913" y="880953"/>
                  </a:lnTo>
                  <a:lnTo>
                    <a:pt x="574676" y="887293"/>
                  </a:lnTo>
                  <a:lnTo>
                    <a:pt x="578380" y="894690"/>
                  </a:lnTo>
                  <a:lnTo>
                    <a:pt x="582613" y="901030"/>
                  </a:lnTo>
                  <a:lnTo>
                    <a:pt x="586317" y="908954"/>
                  </a:lnTo>
                  <a:lnTo>
                    <a:pt x="589492" y="916351"/>
                  </a:lnTo>
                  <a:lnTo>
                    <a:pt x="594784" y="931144"/>
                  </a:lnTo>
                  <a:lnTo>
                    <a:pt x="597959" y="946465"/>
                  </a:lnTo>
                  <a:lnTo>
                    <a:pt x="600605" y="962315"/>
                  </a:lnTo>
                  <a:lnTo>
                    <a:pt x="601663" y="978164"/>
                  </a:lnTo>
                  <a:lnTo>
                    <a:pt x="600605" y="994014"/>
                  </a:lnTo>
                  <a:lnTo>
                    <a:pt x="597959" y="1009863"/>
                  </a:lnTo>
                  <a:lnTo>
                    <a:pt x="594784" y="1025185"/>
                  </a:lnTo>
                  <a:lnTo>
                    <a:pt x="589492" y="1039978"/>
                  </a:lnTo>
                  <a:lnTo>
                    <a:pt x="586317" y="1047902"/>
                  </a:lnTo>
                  <a:lnTo>
                    <a:pt x="582613" y="1054770"/>
                  </a:lnTo>
                  <a:lnTo>
                    <a:pt x="578380" y="1062167"/>
                  </a:lnTo>
                  <a:lnTo>
                    <a:pt x="574676" y="1069035"/>
                  </a:lnTo>
                  <a:lnTo>
                    <a:pt x="569913" y="1075375"/>
                  </a:lnTo>
                  <a:lnTo>
                    <a:pt x="564622" y="1081715"/>
                  </a:lnTo>
                  <a:lnTo>
                    <a:pt x="559330" y="1088583"/>
                  </a:lnTo>
                  <a:lnTo>
                    <a:pt x="553509" y="1094394"/>
                  </a:lnTo>
                  <a:lnTo>
                    <a:pt x="547688" y="1100206"/>
                  </a:lnTo>
                  <a:lnTo>
                    <a:pt x="540809" y="1105489"/>
                  </a:lnTo>
                  <a:lnTo>
                    <a:pt x="534459" y="1110772"/>
                  </a:lnTo>
                  <a:lnTo>
                    <a:pt x="527580" y="1115527"/>
                  </a:lnTo>
                  <a:lnTo>
                    <a:pt x="521230" y="1119226"/>
                  </a:lnTo>
                  <a:lnTo>
                    <a:pt x="513822" y="1123452"/>
                  </a:lnTo>
                  <a:lnTo>
                    <a:pt x="499534" y="1130849"/>
                  </a:lnTo>
                  <a:lnTo>
                    <a:pt x="484188" y="1136132"/>
                  </a:lnTo>
                  <a:lnTo>
                    <a:pt x="476780" y="1137717"/>
                  </a:lnTo>
                  <a:lnTo>
                    <a:pt x="468842" y="1139830"/>
                  </a:lnTo>
                  <a:lnTo>
                    <a:pt x="461434" y="1141415"/>
                  </a:lnTo>
                  <a:lnTo>
                    <a:pt x="452438" y="1141943"/>
                  </a:lnTo>
                  <a:lnTo>
                    <a:pt x="444501" y="1142472"/>
                  </a:lnTo>
                  <a:lnTo>
                    <a:pt x="436034" y="1143000"/>
                  </a:lnTo>
                  <a:lnTo>
                    <a:pt x="428097" y="1142472"/>
                  </a:lnTo>
                  <a:lnTo>
                    <a:pt x="420159" y="1141943"/>
                  </a:lnTo>
                  <a:lnTo>
                    <a:pt x="411692" y="1141415"/>
                  </a:lnTo>
                  <a:lnTo>
                    <a:pt x="403755" y="1139830"/>
                  </a:lnTo>
                  <a:lnTo>
                    <a:pt x="395817" y="1137717"/>
                  </a:lnTo>
                  <a:lnTo>
                    <a:pt x="387880" y="1136132"/>
                  </a:lnTo>
                  <a:lnTo>
                    <a:pt x="381001" y="1133490"/>
                  </a:lnTo>
                  <a:lnTo>
                    <a:pt x="373592" y="1130849"/>
                  </a:lnTo>
                  <a:lnTo>
                    <a:pt x="365655" y="1127150"/>
                  </a:lnTo>
                  <a:lnTo>
                    <a:pt x="359305" y="1123452"/>
                  </a:lnTo>
                  <a:lnTo>
                    <a:pt x="351897" y="1119226"/>
                  </a:lnTo>
                  <a:lnTo>
                    <a:pt x="345017" y="1115527"/>
                  </a:lnTo>
                  <a:lnTo>
                    <a:pt x="338667" y="1110772"/>
                  </a:lnTo>
                  <a:lnTo>
                    <a:pt x="331788" y="1105489"/>
                  </a:lnTo>
                  <a:lnTo>
                    <a:pt x="325438" y="1100206"/>
                  </a:lnTo>
                  <a:lnTo>
                    <a:pt x="319617" y="1094394"/>
                  </a:lnTo>
                  <a:lnTo>
                    <a:pt x="314326" y="1088583"/>
                  </a:lnTo>
                  <a:lnTo>
                    <a:pt x="309034" y="1082771"/>
                  </a:lnTo>
                  <a:lnTo>
                    <a:pt x="303742" y="1075903"/>
                  </a:lnTo>
                  <a:lnTo>
                    <a:pt x="298980" y="1069563"/>
                  </a:lnTo>
                  <a:lnTo>
                    <a:pt x="294747" y="1062695"/>
                  </a:lnTo>
                  <a:lnTo>
                    <a:pt x="290513" y="1055827"/>
                  </a:lnTo>
                  <a:lnTo>
                    <a:pt x="287338" y="1048431"/>
                  </a:lnTo>
                  <a:lnTo>
                    <a:pt x="284163" y="1041034"/>
                  </a:lnTo>
                  <a:lnTo>
                    <a:pt x="281517" y="1034166"/>
                  </a:lnTo>
                  <a:lnTo>
                    <a:pt x="278872" y="1026241"/>
                  </a:lnTo>
                  <a:lnTo>
                    <a:pt x="276226" y="1018316"/>
                  </a:lnTo>
                  <a:lnTo>
                    <a:pt x="274638" y="1010392"/>
                  </a:lnTo>
                  <a:lnTo>
                    <a:pt x="273580" y="1002467"/>
                  </a:lnTo>
                  <a:lnTo>
                    <a:pt x="271992" y="994542"/>
                  </a:lnTo>
                  <a:lnTo>
                    <a:pt x="271463" y="986089"/>
                  </a:lnTo>
                  <a:lnTo>
                    <a:pt x="271463" y="978164"/>
                  </a:lnTo>
                  <a:lnTo>
                    <a:pt x="271463" y="969711"/>
                  </a:lnTo>
                  <a:lnTo>
                    <a:pt x="271992" y="961786"/>
                  </a:lnTo>
                  <a:lnTo>
                    <a:pt x="273580" y="953861"/>
                  </a:lnTo>
                  <a:lnTo>
                    <a:pt x="274638" y="945937"/>
                  </a:lnTo>
                  <a:lnTo>
                    <a:pt x="276226" y="938012"/>
                  </a:lnTo>
                  <a:lnTo>
                    <a:pt x="278872" y="930087"/>
                  </a:lnTo>
                  <a:lnTo>
                    <a:pt x="281517" y="922162"/>
                  </a:lnTo>
                  <a:lnTo>
                    <a:pt x="284163" y="914766"/>
                  </a:lnTo>
                  <a:lnTo>
                    <a:pt x="287338" y="907898"/>
                  </a:lnTo>
                  <a:lnTo>
                    <a:pt x="290513" y="900501"/>
                  </a:lnTo>
                  <a:lnTo>
                    <a:pt x="294747" y="893105"/>
                  </a:lnTo>
                  <a:lnTo>
                    <a:pt x="298980" y="886765"/>
                  </a:lnTo>
                  <a:lnTo>
                    <a:pt x="303742" y="879897"/>
                  </a:lnTo>
                  <a:lnTo>
                    <a:pt x="309034" y="873557"/>
                  </a:lnTo>
                  <a:lnTo>
                    <a:pt x="314326" y="867745"/>
                  </a:lnTo>
                  <a:lnTo>
                    <a:pt x="319617" y="861406"/>
                  </a:lnTo>
                  <a:lnTo>
                    <a:pt x="325438" y="855594"/>
                  </a:lnTo>
                  <a:lnTo>
                    <a:pt x="331788" y="850311"/>
                  </a:lnTo>
                  <a:lnTo>
                    <a:pt x="338667" y="846084"/>
                  </a:lnTo>
                  <a:lnTo>
                    <a:pt x="345017" y="840801"/>
                  </a:lnTo>
                  <a:lnTo>
                    <a:pt x="351897" y="836574"/>
                  </a:lnTo>
                  <a:lnTo>
                    <a:pt x="359305" y="832876"/>
                  </a:lnTo>
                  <a:lnTo>
                    <a:pt x="365655" y="828650"/>
                  </a:lnTo>
                  <a:lnTo>
                    <a:pt x="373592" y="825480"/>
                  </a:lnTo>
                  <a:lnTo>
                    <a:pt x="381001" y="822838"/>
                  </a:lnTo>
                  <a:lnTo>
                    <a:pt x="387880" y="820197"/>
                  </a:lnTo>
                  <a:lnTo>
                    <a:pt x="395817" y="818083"/>
                  </a:lnTo>
                  <a:lnTo>
                    <a:pt x="403755" y="816498"/>
                  </a:lnTo>
                  <a:lnTo>
                    <a:pt x="411692" y="814913"/>
                  </a:lnTo>
                  <a:lnTo>
                    <a:pt x="420159" y="814385"/>
                  </a:lnTo>
                  <a:lnTo>
                    <a:pt x="428097" y="813857"/>
                  </a:lnTo>
                  <a:lnTo>
                    <a:pt x="436034" y="812800"/>
                  </a:lnTo>
                  <a:close/>
                  <a:moveTo>
                    <a:pt x="707495" y="542925"/>
                  </a:moveTo>
                  <a:lnTo>
                    <a:pt x="715408" y="543452"/>
                  </a:lnTo>
                  <a:lnTo>
                    <a:pt x="723847" y="543452"/>
                  </a:lnTo>
                  <a:lnTo>
                    <a:pt x="731759" y="544507"/>
                  </a:lnTo>
                  <a:lnTo>
                    <a:pt x="739671" y="546090"/>
                  </a:lnTo>
                  <a:lnTo>
                    <a:pt x="747583" y="548200"/>
                  </a:lnTo>
                  <a:lnTo>
                    <a:pt x="755495" y="549782"/>
                  </a:lnTo>
                  <a:lnTo>
                    <a:pt x="762880" y="552419"/>
                  </a:lnTo>
                  <a:lnTo>
                    <a:pt x="770792" y="555057"/>
                  </a:lnTo>
                  <a:lnTo>
                    <a:pt x="777649" y="558222"/>
                  </a:lnTo>
                  <a:lnTo>
                    <a:pt x="785033" y="562441"/>
                  </a:lnTo>
                  <a:lnTo>
                    <a:pt x="791890" y="566134"/>
                  </a:lnTo>
                  <a:lnTo>
                    <a:pt x="798748" y="570353"/>
                  </a:lnTo>
                  <a:lnTo>
                    <a:pt x="805605" y="575101"/>
                  </a:lnTo>
                  <a:lnTo>
                    <a:pt x="811934" y="580375"/>
                  </a:lnTo>
                  <a:lnTo>
                    <a:pt x="817736" y="585650"/>
                  </a:lnTo>
                  <a:lnTo>
                    <a:pt x="824066" y="591452"/>
                  </a:lnTo>
                  <a:lnTo>
                    <a:pt x="829868" y="597254"/>
                  </a:lnTo>
                  <a:lnTo>
                    <a:pt x="835143" y="603584"/>
                  </a:lnTo>
                  <a:lnTo>
                    <a:pt x="840418" y="610441"/>
                  </a:lnTo>
                  <a:lnTo>
                    <a:pt x="844637" y="616771"/>
                  </a:lnTo>
                  <a:lnTo>
                    <a:pt x="849385" y="623628"/>
                  </a:lnTo>
                  <a:lnTo>
                    <a:pt x="853604" y="630485"/>
                  </a:lnTo>
                  <a:lnTo>
                    <a:pt x="856769" y="637870"/>
                  </a:lnTo>
                  <a:lnTo>
                    <a:pt x="859934" y="645254"/>
                  </a:lnTo>
                  <a:lnTo>
                    <a:pt x="865209" y="660023"/>
                  </a:lnTo>
                  <a:lnTo>
                    <a:pt x="868901" y="675847"/>
                  </a:lnTo>
                  <a:lnTo>
                    <a:pt x="871011" y="691671"/>
                  </a:lnTo>
                  <a:lnTo>
                    <a:pt x="871538" y="707495"/>
                  </a:lnTo>
                  <a:lnTo>
                    <a:pt x="871011" y="723319"/>
                  </a:lnTo>
                  <a:lnTo>
                    <a:pt x="868901" y="739144"/>
                  </a:lnTo>
                  <a:lnTo>
                    <a:pt x="865209" y="753913"/>
                  </a:lnTo>
                  <a:lnTo>
                    <a:pt x="859934" y="769209"/>
                  </a:lnTo>
                  <a:lnTo>
                    <a:pt x="856769" y="776594"/>
                  </a:lnTo>
                  <a:lnTo>
                    <a:pt x="853604" y="783451"/>
                  </a:lnTo>
                  <a:lnTo>
                    <a:pt x="849385" y="790835"/>
                  </a:lnTo>
                  <a:lnTo>
                    <a:pt x="844637" y="798220"/>
                  </a:lnTo>
                  <a:lnTo>
                    <a:pt x="840418" y="804550"/>
                  </a:lnTo>
                  <a:lnTo>
                    <a:pt x="835143" y="811407"/>
                  </a:lnTo>
                  <a:lnTo>
                    <a:pt x="829868" y="817736"/>
                  </a:lnTo>
                  <a:lnTo>
                    <a:pt x="824066" y="823539"/>
                  </a:lnTo>
                  <a:lnTo>
                    <a:pt x="817736" y="829868"/>
                  </a:lnTo>
                  <a:lnTo>
                    <a:pt x="811934" y="835143"/>
                  </a:lnTo>
                  <a:lnTo>
                    <a:pt x="805605" y="839363"/>
                  </a:lnTo>
                  <a:lnTo>
                    <a:pt x="798748" y="844110"/>
                  </a:lnTo>
                  <a:lnTo>
                    <a:pt x="791890" y="848857"/>
                  </a:lnTo>
                  <a:lnTo>
                    <a:pt x="785033" y="852549"/>
                  </a:lnTo>
                  <a:lnTo>
                    <a:pt x="770792" y="859406"/>
                  </a:lnTo>
                  <a:lnTo>
                    <a:pt x="762880" y="862571"/>
                  </a:lnTo>
                  <a:lnTo>
                    <a:pt x="755495" y="865209"/>
                  </a:lnTo>
                  <a:lnTo>
                    <a:pt x="747583" y="867318"/>
                  </a:lnTo>
                  <a:lnTo>
                    <a:pt x="739671" y="868901"/>
                  </a:lnTo>
                  <a:lnTo>
                    <a:pt x="731759" y="870483"/>
                  </a:lnTo>
                  <a:lnTo>
                    <a:pt x="723847" y="871011"/>
                  </a:lnTo>
                  <a:lnTo>
                    <a:pt x="715408" y="871538"/>
                  </a:lnTo>
                  <a:lnTo>
                    <a:pt x="707495" y="871538"/>
                  </a:lnTo>
                  <a:lnTo>
                    <a:pt x="699056" y="871538"/>
                  </a:lnTo>
                  <a:lnTo>
                    <a:pt x="691144" y="871011"/>
                  </a:lnTo>
                  <a:lnTo>
                    <a:pt x="683232" y="870483"/>
                  </a:lnTo>
                  <a:lnTo>
                    <a:pt x="675320" y="868901"/>
                  </a:lnTo>
                  <a:lnTo>
                    <a:pt x="667408" y="867318"/>
                  </a:lnTo>
                  <a:lnTo>
                    <a:pt x="659496" y="865209"/>
                  </a:lnTo>
                  <a:lnTo>
                    <a:pt x="651584" y="862571"/>
                  </a:lnTo>
                  <a:lnTo>
                    <a:pt x="644727" y="859406"/>
                  </a:lnTo>
                  <a:lnTo>
                    <a:pt x="637342" y="855714"/>
                  </a:lnTo>
                  <a:lnTo>
                    <a:pt x="629958" y="852549"/>
                  </a:lnTo>
                  <a:lnTo>
                    <a:pt x="623100" y="848857"/>
                  </a:lnTo>
                  <a:lnTo>
                    <a:pt x="616243" y="844110"/>
                  </a:lnTo>
                  <a:lnTo>
                    <a:pt x="609914" y="839363"/>
                  </a:lnTo>
                  <a:lnTo>
                    <a:pt x="603057" y="835143"/>
                  </a:lnTo>
                  <a:lnTo>
                    <a:pt x="597255" y="829868"/>
                  </a:lnTo>
                  <a:lnTo>
                    <a:pt x="591452" y="823539"/>
                  </a:lnTo>
                  <a:lnTo>
                    <a:pt x="585650" y="817736"/>
                  </a:lnTo>
                  <a:lnTo>
                    <a:pt x="579321" y="811407"/>
                  </a:lnTo>
                  <a:lnTo>
                    <a:pt x="575101" y="804550"/>
                  </a:lnTo>
                  <a:lnTo>
                    <a:pt x="569826" y="798220"/>
                  </a:lnTo>
                  <a:lnTo>
                    <a:pt x="565606" y="790835"/>
                  </a:lnTo>
                  <a:lnTo>
                    <a:pt x="561914" y="783451"/>
                  </a:lnTo>
                  <a:lnTo>
                    <a:pt x="557694" y="776594"/>
                  </a:lnTo>
                  <a:lnTo>
                    <a:pt x="555057" y="769209"/>
                  </a:lnTo>
                  <a:lnTo>
                    <a:pt x="549782" y="753913"/>
                  </a:lnTo>
                  <a:lnTo>
                    <a:pt x="546090" y="739144"/>
                  </a:lnTo>
                  <a:lnTo>
                    <a:pt x="543453" y="723319"/>
                  </a:lnTo>
                  <a:lnTo>
                    <a:pt x="542925" y="707495"/>
                  </a:lnTo>
                  <a:lnTo>
                    <a:pt x="543453" y="691671"/>
                  </a:lnTo>
                  <a:lnTo>
                    <a:pt x="546090" y="675847"/>
                  </a:lnTo>
                  <a:lnTo>
                    <a:pt x="549782" y="660023"/>
                  </a:lnTo>
                  <a:lnTo>
                    <a:pt x="555057" y="645254"/>
                  </a:lnTo>
                  <a:lnTo>
                    <a:pt x="557694" y="637870"/>
                  </a:lnTo>
                  <a:lnTo>
                    <a:pt x="561914" y="630485"/>
                  </a:lnTo>
                  <a:lnTo>
                    <a:pt x="565606" y="623628"/>
                  </a:lnTo>
                  <a:lnTo>
                    <a:pt x="569826" y="616771"/>
                  </a:lnTo>
                  <a:lnTo>
                    <a:pt x="575101" y="609914"/>
                  </a:lnTo>
                  <a:lnTo>
                    <a:pt x="579321" y="603057"/>
                  </a:lnTo>
                  <a:lnTo>
                    <a:pt x="585650" y="597254"/>
                  </a:lnTo>
                  <a:lnTo>
                    <a:pt x="591452" y="590397"/>
                  </a:lnTo>
                  <a:lnTo>
                    <a:pt x="597255" y="585650"/>
                  </a:lnTo>
                  <a:lnTo>
                    <a:pt x="603057" y="580375"/>
                  </a:lnTo>
                  <a:lnTo>
                    <a:pt x="609914" y="575101"/>
                  </a:lnTo>
                  <a:lnTo>
                    <a:pt x="616243" y="570353"/>
                  </a:lnTo>
                  <a:lnTo>
                    <a:pt x="623100" y="566134"/>
                  </a:lnTo>
                  <a:lnTo>
                    <a:pt x="629958" y="561914"/>
                  </a:lnTo>
                  <a:lnTo>
                    <a:pt x="637342" y="558222"/>
                  </a:lnTo>
                  <a:lnTo>
                    <a:pt x="644727" y="555057"/>
                  </a:lnTo>
                  <a:lnTo>
                    <a:pt x="651584" y="552419"/>
                  </a:lnTo>
                  <a:lnTo>
                    <a:pt x="659496" y="549782"/>
                  </a:lnTo>
                  <a:lnTo>
                    <a:pt x="667408" y="548200"/>
                  </a:lnTo>
                  <a:lnTo>
                    <a:pt x="675320" y="546090"/>
                  </a:lnTo>
                  <a:lnTo>
                    <a:pt x="683232" y="544507"/>
                  </a:lnTo>
                  <a:lnTo>
                    <a:pt x="691144" y="543452"/>
                  </a:lnTo>
                  <a:lnTo>
                    <a:pt x="699056" y="543452"/>
                  </a:lnTo>
                  <a:lnTo>
                    <a:pt x="707495" y="542925"/>
                  </a:lnTo>
                  <a:close/>
                  <a:moveTo>
                    <a:pt x="164836" y="542925"/>
                  </a:moveTo>
                  <a:lnTo>
                    <a:pt x="173818" y="543452"/>
                  </a:lnTo>
                  <a:lnTo>
                    <a:pt x="181742" y="543452"/>
                  </a:lnTo>
                  <a:lnTo>
                    <a:pt x="189667" y="544507"/>
                  </a:lnTo>
                  <a:lnTo>
                    <a:pt x="198120" y="546090"/>
                  </a:lnTo>
                  <a:lnTo>
                    <a:pt x="204988" y="548200"/>
                  </a:lnTo>
                  <a:lnTo>
                    <a:pt x="212913" y="549782"/>
                  </a:lnTo>
                  <a:lnTo>
                    <a:pt x="220838" y="552419"/>
                  </a:lnTo>
                  <a:lnTo>
                    <a:pt x="228234" y="555057"/>
                  </a:lnTo>
                  <a:lnTo>
                    <a:pt x="235631" y="558222"/>
                  </a:lnTo>
                  <a:lnTo>
                    <a:pt x="242499" y="562441"/>
                  </a:lnTo>
                  <a:lnTo>
                    <a:pt x="249896" y="566134"/>
                  </a:lnTo>
                  <a:lnTo>
                    <a:pt x="256764" y="570353"/>
                  </a:lnTo>
                  <a:lnTo>
                    <a:pt x="263104" y="575101"/>
                  </a:lnTo>
                  <a:lnTo>
                    <a:pt x="269443" y="580375"/>
                  </a:lnTo>
                  <a:lnTo>
                    <a:pt x="275783" y="585650"/>
                  </a:lnTo>
                  <a:lnTo>
                    <a:pt x="281595" y="591452"/>
                  </a:lnTo>
                  <a:lnTo>
                    <a:pt x="287406" y="597254"/>
                  </a:lnTo>
                  <a:lnTo>
                    <a:pt x="293218" y="603584"/>
                  </a:lnTo>
                  <a:lnTo>
                    <a:pt x="297973" y="610441"/>
                  </a:lnTo>
                  <a:lnTo>
                    <a:pt x="302728" y="616771"/>
                  </a:lnTo>
                  <a:lnTo>
                    <a:pt x="306954" y="623628"/>
                  </a:lnTo>
                  <a:lnTo>
                    <a:pt x="311181" y="630485"/>
                  </a:lnTo>
                  <a:lnTo>
                    <a:pt x="314351" y="637869"/>
                  </a:lnTo>
                  <a:lnTo>
                    <a:pt x="317521" y="645254"/>
                  </a:lnTo>
                  <a:lnTo>
                    <a:pt x="322804" y="660023"/>
                  </a:lnTo>
                  <a:lnTo>
                    <a:pt x="327030" y="675847"/>
                  </a:lnTo>
                  <a:lnTo>
                    <a:pt x="329144" y="691671"/>
                  </a:lnTo>
                  <a:lnTo>
                    <a:pt x="330200" y="707495"/>
                  </a:lnTo>
                  <a:lnTo>
                    <a:pt x="329144" y="723319"/>
                  </a:lnTo>
                  <a:lnTo>
                    <a:pt x="327030" y="739144"/>
                  </a:lnTo>
                  <a:lnTo>
                    <a:pt x="322804" y="753913"/>
                  </a:lnTo>
                  <a:lnTo>
                    <a:pt x="317521" y="769209"/>
                  </a:lnTo>
                  <a:lnTo>
                    <a:pt x="314351" y="776594"/>
                  </a:lnTo>
                  <a:lnTo>
                    <a:pt x="311181" y="783451"/>
                  </a:lnTo>
                  <a:lnTo>
                    <a:pt x="306954" y="790835"/>
                  </a:lnTo>
                  <a:lnTo>
                    <a:pt x="302728" y="798220"/>
                  </a:lnTo>
                  <a:lnTo>
                    <a:pt x="297973" y="804550"/>
                  </a:lnTo>
                  <a:lnTo>
                    <a:pt x="293218" y="811407"/>
                  </a:lnTo>
                  <a:lnTo>
                    <a:pt x="287406" y="817736"/>
                  </a:lnTo>
                  <a:lnTo>
                    <a:pt x="281595" y="823539"/>
                  </a:lnTo>
                  <a:lnTo>
                    <a:pt x="275783" y="829868"/>
                  </a:lnTo>
                  <a:lnTo>
                    <a:pt x="269443" y="835143"/>
                  </a:lnTo>
                  <a:lnTo>
                    <a:pt x="263104" y="839362"/>
                  </a:lnTo>
                  <a:lnTo>
                    <a:pt x="256764" y="844110"/>
                  </a:lnTo>
                  <a:lnTo>
                    <a:pt x="249896" y="848857"/>
                  </a:lnTo>
                  <a:lnTo>
                    <a:pt x="242499" y="852549"/>
                  </a:lnTo>
                  <a:lnTo>
                    <a:pt x="235631" y="855714"/>
                  </a:lnTo>
                  <a:lnTo>
                    <a:pt x="228234" y="859406"/>
                  </a:lnTo>
                  <a:lnTo>
                    <a:pt x="220838" y="862571"/>
                  </a:lnTo>
                  <a:lnTo>
                    <a:pt x="212913" y="865209"/>
                  </a:lnTo>
                  <a:lnTo>
                    <a:pt x="204988" y="867318"/>
                  </a:lnTo>
                  <a:lnTo>
                    <a:pt x="198120" y="868901"/>
                  </a:lnTo>
                  <a:lnTo>
                    <a:pt x="189667" y="870483"/>
                  </a:lnTo>
                  <a:lnTo>
                    <a:pt x="181742" y="871011"/>
                  </a:lnTo>
                  <a:lnTo>
                    <a:pt x="173818" y="871538"/>
                  </a:lnTo>
                  <a:lnTo>
                    <a:pt x="164836" y="871538"/>
                  </a:lnTo>
                  <a:lnTo>
                    <a:pt x="157440" y="871538"/>
                  </a:lnTo>
                  <a:lnTo>
                    <a:pt x="148458" y="871011"/>
                  </a:lnTo>
                  <a:lnTo>
                    <a:pt x="140533" y="870483"/>
                  </a:lnTo>
                  <a:lnTo>
                    <a:pt x="132609" y="868901"/>
                  </a:lnTo>
                  <a:lnTo>
                    <a:pt x="125212" y="867318"/>
                  </a:lnTo>
                  <a:lnTo>
                    <a:pt x="117287" y="865209"/>
                  </a:lnTo>
                  <a:lnTo>
                    <a:pt x="109891" y="862571"/>
                  </a:lnTo>
                  <a:lnTo>
                    <a:pt x="101966" y="859406"/>
                  </a:lnTo>
                  <a:lnTo>
                    <a:pt x="94570" y="855714"/>
                  </a:lnTo>
                  <a:lnTo>
                    <a:pt x="87701" y="852549"/>
                  </a:lnTo>
                  <a:lnTo>
                    <a:pt x="80305" y="848857"/>
                  </a:lnTo>
                  <a:lnTo>
                    <a:pt x="73437" y="844110"/>
                  </a:lnTo>
                  <a:lnTo>
                    <a:pt x="67097" y="839362"/>
                  </a:lnTo>
                  <a:lnTo>
                    <a:pt x="60757" y="835143"/>
                  </a:lnTo>
                  <a:lnTo>
                    <a:pt x="54417" y="829868"/>
                  </a:lnTo>
                  <a:lnTo>
                    <a:pt x="48606" y="823539"/>
                  </a:lnTo>
                  <a:lnTo>
                    <a:pt x="42794" y="817736"/>
                  </a:lnTo>
                  <a:lnTo>
                    <a:pt x="37511" y="811407"/>
                  </a:lnTo>
                  <a:lnTo>
                    <a:pt x="27473" y="798747"/>
                  </a:lnTo>
                  <a:lnTo>
                    <a:pt x="19548" y="785033"/>
                  </a:lnTo>
                  <a:lnTo>
                    <a:pt x="12680" y="770792"/>
                  </a:lnTo>
                  <a:lnTo>
                    <a:pt x="7397" y="755495"/>
                  </a:lnTo>
                  <a:lnTo>
                    <a:pt x="5283" y="747583"/>
                  </a:lnTo>
                  <a:lnTo>
                    <a:pt x="3170" y="739671"/>
                  </a:lnTo>
                  <a:lnTo>
                    <a:pt x="2114" y="731759"/>
                  </a:lnTo>
                  <a:lnTo>
                    <a:pt x="1057" y="723847"/>
                  </a:lnTo>
                  <a:lnTo>
                    <a:pt x="529" y="715407"/>
                  </a:lnTo>
                  <a:lnTo>
                    <a:pt x="0" y="707495"/>
                  </a:lnTo>
                  <a:lnTo>
                    <a:pt x="529" y="699056"/>
                  </a:lnTo>
                  <a:lnTo>
                    <a:pt x="1057" y="691144"/>
                  </a:lnTo>
                  <a:lnTo>
                    <a:pt x="2114" y="683232"/>
                  </a:lnTo>
                  <a:lnTo>
                    <a:pt x="3170" y="674792"/>
                  </a:lnTo>
                  <a:lnTo>
                    <a:pt x="5283" y="666880"/>
                  </a:lnTo>
                  <a:lnTo>
                    <a:pt x="7397" y="659496"/>
                  </a:lnTo>
                  <a:lnTo>
                    <a:pt x="12680" y="644727"/>
                  </a:lnTo>
                  <a:lnTo>
                    <a:pt x="19548" y="629957"/>
                  </a:lnTo>
                  <a:lnTo>
                    <a:pt x="27473" y="616243"/>
                  </a:lnTo>
                  <a:lnTo>
                    <a:pt x="32228" y="609914"/>
                  </a:lnTo>
                  <a:lnTo>
                    <a:pt x="37511" y="603057"/>
                  </a:lnTo>
                  <a:lnTo>
                    <a:pt x="42794" y="597254"/>
                  </a:lnTo>
                  <a:lnTo>
                    <a:pt x="48606" y="591452"/>
                  </a:lnTo>
                  <a:lnTo>
                    <a:pt x="54417" y="585650"/>
                  </a:lnTo>
                  <a:lnTo>
                    <a:pt x="60757" y="580375"/>
                  </a:lnTo>
                  <a:lnTo>
                    <a:pt x="67097" y="575101"/>
                  </a:lnTo>
                  <a:lnTo>
                    <a:pt x="73437" y="570353"/>
                  </a:lnTo>
                  <a:lnTo>
                    <a:pt x="80305" y="566134"/>
                  </a:lnTo>
                  <a:lnTo>
                    <a:pt x="87701" y="562441"/>
                  </a:lnTo>
                  <a:lnTo>
                    <a:pt x="94570" y="558222"/>
                  </a:lnTo>
                  <a:lnTo>
                    <a:pt x="101966" y="555057"/>
                  </a:lnTo>
                  <a:lnTo>
                    <a:pt x="117287" y="549782"/>
                  </a:lnTo>
                  <a:lnTo>
                    <a:pt x="125212" y="548200"/>
                  </a:lnTo>
                  <a:lnTo>
                    <a:pt x="132609" y="546090"/>
                  </a:lnTo>
                  <a:lnTo>
                    <a:pt x="140533" y="544507"/>
                  </a:lnTo>
                  <a:lnTo>
                    <a:pt x="148458" y="543452"/>
                  </a:lnTo>
                  <a:lnTo>
                    <a:pt x="157440" y="543452"/>
                  </a:lnTo>
                  <a:lnTo>
                    <a:pt x="164836" y="542925"/>
                  </a:lnTo>
                  <a:close/>
                  <a:moveTo>
                    <a:pt x="428097" y="271463"/>
                  </a:moveTo>
                  <a:lnTo>
                    <a:pt x="436034" y="271463"/>
                  </a:lnTo>
                  <a:lnTo>
                    <a:pt x="444501" y="271463"/>
                  </a:lnTo>
                  <a:lnTo>
                    <a:pt x="452438" y="271992"/>
                  </a:lnTo>
                  <a:lnTo>
                    <a:pt x="461434" y="273580"/>
                  </a:lnTo>
                  <a:lnTo>
                    <a:pt x="468842" y="274638"/>
                  </a:lnTo>
                  <a:lnTo>
                    <a:pt x="484188" y="278872"/>
                  </a:lnTo>
                  <a:lnTo>
                    <a:pt x="499534" y="284163"/>
                  </a:lnTo>
                  <a:lnTo>
                    <a:pt x="513822" y="290513"/>
                  </a:lnTo>
                  <a:lnTo>
                    <a:pt x="521230" y="294217"/>
                  </a:lnTo>
                  <a:lnTo>
                    <a:pt x="527580" y="298980"/>
                  </a:lnTo>
                  <a:lnTo>
                    <a:pt x="534459" y="303742"/>
                  </a:lnTo>
                  <a:lnTo>
                    <a:pt x="540809" y="308505"/>
                  </a:lnTo>
                  <a:lnTo>
                    <a:pt x="547688" y="314326"/>
                  </a:lnTo>
                  <a:lnTo>
                    <a:pt x="553509" y="319617"/>
                  </a:lnTo>
                  <a:lnTo>
                    <a:pt x="559330" y="325438"/>
                  </a:lnTo>
                  <a:lnTo>
                    <a:pt x="564622" y="331788"/>
                  </a:lnTo>
                  <a:lnTo>
                    <a:pt x="569913" y="338667"/>
                  </a:lnTo>
                  <a:lnTo>
                    <a:pt x="574676" y="345017"/>
                  </a:lnTo>
                  <a:lnTo>
                    <a:pt x="578380" y="352426"/>
                  </a:lnTo>
                  <a:lnTo>
                    <a:pt x="582613" y="359834"/>
                  </a:lnTo>
                  <a:lnTo>
                    <a:pt x="586317" y="366713"/>
                  </a:lnTo>
                  <a:lnTo>
                    <a:pt x="589492" y="374122"/>
                  </a:lnTo>
                  <a:lnTo>
                    <a:pt x="594784" y="389467"/>
                  </a:lnTo>
                  <a:lnTo>
                    <a:pt x="599017" y="404284"/>
                  </a:lnTo>
                  <a:lnTo>
                    <a:pt x="600605" y="420159"/>
                  </a:lnTo>
                  <a:lnTo>
                    <a:pt x="601663" y="436034"/>
                  </a:lnTo>
                  <a:lnTo>
                    <a:pt x="600605" y="451909"/>
                  </a:lnTo>
                  <a:lnTo>
                    <a:pt x="599017" y="467784"/>
                  </a:lnTo>
                  <a:lnTo>
                    <a:pt x="594784" y="483659"/>
                  </a:lnTo>
                  <a:lnTo>
                    <a:pt x="589492" y="498476"/>
                  </a:lnTo>
                  <a:lnTo>
                    <a:pt x="586317" y="505884"/>
                  </a:lnTo>
                  <a:lnTo>
                    <a:pt x="582613" y="513292"/>
                  </a:lnTo>
                  <a:lnTo>
                    <a:pt x="578380" y="520701"/>
                  </a:lnTo>
                  <a:lnTo>
                    <a:pt x="574676" y="527051"/>
                  </a:lnTo>
                  <a:lnTo>
                    <a:pt x="569913" y="534459"/>
                  </a:lnTo>
                  <a:lnTo>
                    <a:pt x="564622" y="540809"/>
                  </a:lnTo>
                  <a:lnTo>
                    <a:pt x="559330" y="546630"/>
                  </a:lnTo>
                  <a:lnTo>
                    <a:pt x="553509" y="553509"/>
                  </a:lnTo>
                  <a:lnTo>
                    <a:pt x="547688" y="558801"/>
                  </a:lnTo>
                  <a:lnTo>
                    <a:pt x="540809" y="564092"/>
                  </a:lnTo>
                  <a:lnTo>
                    <a:pt x="534459" y="569384"/>
                  </a:lnTo>
                  <a:lnTo>
                    <a:pt x="527580" y="573617"/>
                  </a:lnTo>
                  <a:lnTo>
                    <a:pt x="513822" y="582613"/>
                  </a:lnTo>
                  <a:lnTo>
                    <a:pt x="499534" y="588963"/>
                  </a:lnTo>
                  <a:lnTo>
                    <a:pt x="484188" y="594255"/>
                  </a:lnTo>
                  <a:lnTo>
                    <a:pt x="476780" y="596371"/>
                  </a:lnTo>
                  <a:lnTo>
                    <a:pt x="468842" y="597959"/>
                  </a:lnTo>
                  <a:lnTo>
                    <a:pt x="461434" y="599547"/>
                  </a:lnTo>
                  <a:lnTo>
                    <a:pt x="452438" y="600605"/>
                  </a:lnTo>
                  <a:lnTo>
                    <a:pt x="444501" y="601663"/>
                  </a:lnTo>
                  <a:lnTo>
                    <a:pt x="436034" y="601663"/>
                  </a:lnTo>
                  <a:lnTo>
                    <a:pt x="428097" y="601663"/>
                  </a:lnTo>
                  <a:lnTo>
                    <a:pt x="420159" y="600605"/>
                  </a:lnTo>
                  <a:lnTo>
                    <a:pt x="411692" y="599547"/>
                  </a:lnTo>
                  <a:lnTo>
                    <a:pt x="403755" y="597959"/>
                  </a:lnTo>
                  <a:lnTo>
                    <a:pt x="395817" y="596371"/>
                  </a:lnTo>
                  <a:lnTo>
                    <a:pt x="387880" y="594255"/>
                  </a:lnTo>
                  <a:lnTo>
                    <a:pt x="381001" y="591609"/>
                  </a:lnTo>
                  <a:lnTo>
                    <a:pt x="373592" y="588963"/>
                  </a:lnTo>
                  <a:lnTo>
                    <a:pt x="365655" y="585788"/>
                  </a:lnTo>
                  <a:lnTo>
                    <a:pt x="359305" y="582613"/>
                  </a:lnTo>
                  <a:lnTo>
                    <a:pt x="351897" y="578380"/>
                  </a:lnTo>
                  <a:lnTo>
                    <a:pt x="345017" y="573617"/>
                  </a:lnTo>
                  <a:lnTo>
                    <a:pt x="338667" y="569384"/>
                  </a:lnTo>
                  <a:lnTo>
                    <a:pt x="331788" y="564092"/>
                  </a:lnTo>
                  <a:lnTo>
                    <a:pt x="325438" y="558801"/>
                  </a:lnTo>
                  <a:lnTo>
                    <a:pt x="319617" y="553509"/>
                  </a:lnTo>
                  <a:lnTo>
                    <a:pt x="314326" y="546630"/>
                  </a:lnTo>
                  <a:lnTo>
                    <a:pt x="309034" y="540809"/>
                  </a:lnTo>
                  <a:lnTo>
                    <a:pt x="303742" y="534459"/>
                  </a:lnTo>
                  <a:lnTo>
                    <a:pt x="298980" y="527580"/>
                  </a:lnTo>
                  <a:lnTo>
                    <a:pt x="294747" y="521230"/>
                  </a:lnTo>
                  <a:lnTo>
                    <a:pt x="290513" y="513821"/>
                  </a:lnTo>
                  <a:lnTo>
                    <a:pt x="287338" y="506413"/>
                  </a:lnTo>
                  <a:lnTo>
                    <a:pt x="284163" y="499534"/>
                  </a:lnTo>
                  <a:lnTo>
                    <a:pt x="281517" y="492126"/>
                  </a:lnTo>
                  <a:lnTo>
                    <a:pt x="278872" y="484188"/>
                  </a:lnTo>
                  <a:lnTo>
                    <a:pt x="276226" y="476780"/>
                  </a:lnTo>
                  <a:lnTo>
                    <a:pt x="274638" y="468842"/>
                  </a:lnTo>
                  <a:lnTo>
                    <a:pt x="273580" y="460376"/>
                  </a:lnTo>
                  <a:lnTo>
                    <a:pt x="271992" y="452438"/>
                  </a:lnTo>
                  <a:lnTo>
                    <a:pt x="271463" y="444501"/>
                  </a:lnTo>
                  <a:lnTo>
                    <a:pt x="271463" y="436034"/>
                  </a:lnTo>
                  <a:lnTo>
                    <a:pt x="271463" y="428096"/>
                  </a:lnTo>
                  <a:lnTo>
                    <a:pt x="271992" y="419630"/>
                  </a:lnTo>
                  <a:lnTo>
                    <a:pt x="273580" y="411692"/>
                  </a:lnTo>
                  <a:lnTo>
                    <a:pt x="274638" y="403755"/>
                  </a:lnTo>
                  <a:lnTo>
                    <a:pt x="276226" y="395817"/>
                  </a:lnTo>
                  <a:lnTo>
                    <a:pt x="278872" y="387880"/>
                  </a:lnTo>
                  <a:lnTo>
                    <a:pt x="284163" y="373063"/>
                  </a:lnTo>
                  <a:lnTo>
                    <a:pt x="290513" y="358246"/>
                  </a:lnTo>
                  <a:lnTo>
                    <a:pt x="294747" y="351897"/>
                  </a:lnTo>
                  <a:lnTo>
                    <a:pt x="298980" y="344488"/>
                  </a:lnTo>
                  <a:lnTo>
                    <a:pt x="303742" y="338138"/>
                  </a:lnTo>
                  <a:lnTo>
                    <a:pt x="309034" y="331788"/>
                  </a:lnTo>
                  <a:lnTo>
                    <a:pt x="314326" y="325438"/>
                  </a:lnTo>
                  <a:lnTo>
                    <a:pt x="319617" y="319617"/>
                  </a:lnTo>
                  <a:lnTo>
                    <a:pt x="325438" y="314326"/>
                  </a:lnTo>
                  <a:lnTo>
                    <a:pt x="331788" y="308505"/>
                  </a:lnTo>
                  <a:lnTo>
                    <a:pt x="338667" y="303742"/>
                  </a:lnTo>
                  <a:lnTo>
                    <a:pt x="345017" y="298980"/>
                  </a:lnTo>
                  <a:lnTo>
                    <a:pt x="351897" y="294217"/>
                  </a:lnTo>
                  <a:lnTo>
                    <a:pt x="359305" y="290513"/>
                  </a:lnTo>
                  <a:lnTo>
                    <a:pt x="365655" y="287338"/>
                  </a:lnTo>
                  <a:lnTo>
                    <a:pt x="373592" y="284163"/>
                  </a:lnTo>
                  <a:lnTo>
                    <a:pt x="381001" y="280459"/>
                  </a:lnTo>
                  <a:lnTo>
                    <a:pt x="387880" y="278872"/>
                  </a:lnTo>
                  <a:lnTo>
                    <a:pt x="395817" y="276226"/>
                  </a:lnTo>
                  <a:lnTo>
                    <a:pt x="403755" y="274638"/>
                  </a:lnTo>
                  <a:lnTo>
                    <a:pt x="411692" y="273580"/>
                  </a:lnTo>
                  <a:lnTo>
                    <a:pt x="420159" y="271992"/>
                  </a:lnTo>
                  <a:lnTo>
                    <a:pt x="428097" y="271463"/>
                  </a:lnTo>
                  <a:close/>
                  <a:moveTo>
                    <a:pt x="164836" y="0"/>
                  </a:moveTo>
                  <a:lnTo>
                    <a:pt x="173818" y="529"/>
                  </a:lnTo>
                  <a:lnTo>
                    <a:pt x="181742" y="1059"/>
                  </a:lnTo>
                  <a:lnTo>
                    <a:pt x="189667" y="2117"/>
                  </a:lnTo>
                  <a:lnTo>
                    <a:pt x="198120" y="3175"/>
                  </a:lnTo>
                  <a:lnTo>
                    <a:pt x="204988" y="5292"/>
                  </a:lnTo>
                  <a:lnTo>
                    <a:pt x="212913" y="7409"/>
                  </a:lnTo>
                  <a:lnTo>
                    <a:pt x="220838" y="10054"/>
                  </a:lnTo>
                  <a:lnTo>
                    <a:pt x="228234" y="12700"/>
                  </a:lnTo>
                  <a:lnTo>
                    <a:pt x="235631" y="15875"/>
                  </a:lnTo>
                  <a:lnTo>
                    <a:pt x="242499" y="19579"/>
                  </a:lnTo>
                  <a:lnTo>
                    <a:pt x="249896" y="23813"/>
                  </a:lnTo>
                  <a:lnTo>
                    <a:pt x="256764" y="27517"/>
                  </a:lnTo>
                  <a:lnTo>
                    <a:pt x="263104" y="32279"/>
                  </a:lnTo>
                  <a:lnTo>
                    <a:pt x="269443" y="37571"/>
                  </a:lnTo>
                  <a:lnTo>
                    <a:pt x="275783" y="42863"/>
                  </a:lnTo>
                  <a:lnTo>
                    <a:pt x="281595" y="48684"/>
                  </a:lnTo>
                  <a:lnTo>
                    <a:pt x="287406" y="54504"/>
                  </a:lnTo>
                  <a:lnTo>
                    <a:pt x="293218" y="61384"/>
                  </a:lnTo>
                  <a:lnTo>
                    <a:pt x="297973" y="67734"/>
                  </a:lnTo>
                  <a:lnTo>
                    <a:pt x="302728" y="74613"/>
                  </a:lnTo>
                  <a:lnTo>
                    <a:pt x="306954" y="81492"/>
                  </a:lnTo>
                  <a:lnTo>
                    <a:pt x="311181" y="88371"/>
                  </a:lnTo>
                  <a:lnTo>
                    <a:pt x="314351" y="95779"/>
                  </a:lnTo>
                  <a:lnTo>
                    <a:pt x="317521" y="103188"/>
                  </a:lnTo>
                  <a:lnTo>
                    <a:pt x="322804" y="118534"/>
                  </a:lnTo>
                  <a:lnTo>
                    <a:pt x="327030" y="133879"/>
                  </a:lnTo>
                  <a:lnTo>
                    <a:pt x="329144" y="149754"/>
                  </a:lnTo>
                  <a:lnTo>
                    <a:pt x="330200" y="165100"/>
                  </a:lnTo>
                  <a:lnTo>
                    <a:pt x="329144" y="180975"/>
                  </a:lnTo>
                  <a:lnTo>
                    <a:pt x="327030" y="196850"/>
                  </a:lnTo>
                  <a:lnTo>
                    <a:pt x="322804" y="212196"/>
                  </a:lnTo>
                  <a:lnTo>
                    <a:pt x="317521" y="227542"/>
                  </a:lnTo>
                  <a:lnTo>
                    <a:pt x="314351" y="234950"/>
                  </a:lnTo>
                  <a:lnTo>
                    <a:pt x="311181" y="242359"/>
                  </a:lnTo>
                  <a:lnTo>
                    <a:pt x="306954" y="249238"/>
                  </a:lnTo>
                  <a:lnTo>
                    <a:pt x="302728" y="256117"/>
                  </a:lnTo>
                  <a:lnTo>
                    <a:pt x="297973" y="262996"/>
                  </a:lnTo>
                  <a:lnTo>
                    <a:pt x="293218" y="269346"/>
                  </a:lnTo>
                  <a:lnTo>
                    <a:pt x="287406" y="276225"/>
                  </a:lnTo>
                  <a:lnTo>
                    <a:pt x="281595" y="282046"/>
                  </a:lnTo>
                  <a:lnTo>
                    <a:pt x="275783" y="287867"/>
                  </a:lnTo>
                  <a:lnTo>
                    <a:pt x="269443" y="293159"/>
                  </a:lnTo>
                  <a:lnTo>
                    <a:pt x="263104" y="298450"/>
                  </a:lnTo>
                  <a:lnTo>
                    <a:pt x="256764" y="303213"/>
                  </a:lnTo>
                  <a:lnTo>
                    <a:pt x="249896" y="306917"/>
                  </a:lnTo>
                  <a:lnTo>
                    <a:pt x="242499" y="311150"/>
                  </a:lnTo>
                  <a:lnTo>
                    <a:pt x="235631" y="314854"/>
                  </a:lnTo>
                  <a:lnTo>
                    <a:pt x="228234" y="318029"/>
                  </a:lnTo>
                  <a:lnTo>
                    <a:pt x="212913" y="323321"/>
                  </a:lnTo>
                  <a:lnTo>
                    <a:pt x="204988" y="325438"/>
                  </a:lnTo>
                  <a:lnTo>
                    <a:pt x="198120" y="327554"/>
                  </a:lnTo>
                  <a:lnTo>
                    <a:pt x="189667" y="328613"/>
                  </a:lnTo>
                  <a:lnTo>
                    <a:pt x="181742" y="329142"/>
                  </a:lnTo>
                  <a:lnTo>
                    <a:pt x="173818" y="330200"/>
                  </a:lnTo>
                  <a:lnTo>
                    <a:pt x="164836" y="330200"/>
                  </a:lnTo>
                  <a:lnTo>
                    <a:pt x="157440" y="330200"/>
                  </a:lnTo>
                  <a:lnTo>
                    <a:pt x="148458" y="329142"/>
                  </a:lnTo>
                  <a:lnTo>
                    <a:pt x="140533" y="328613"/>
                  </a:lnTo>
                  <a:lnTo>
                    <a:pt x="132609" y="327554"/>
                  </a:lnTo>
                  <a:lnTo>
                    <a:pt x="117287" y="323321"/>
                  </a:lnTo>
                  <a:lnTo>
                    <a:pt x="101966" y="318029"/>
                  </a:lnTo>
                  <a:lnTo>
                    <a:pt x="94570" y="314854"/>
                  </a:lnTo>
                  <a:lnTo>
                    <a:pt x="87701" y="311150"/>
                  </a:lnTo>
                  <a:lnTo>
                    <a:pt x="80305" y="306917"/>
                  </a:lnTo>
                  <a:lnTo>
                    <a:pt x="73437" y="303213"/>
                  </a:lnTo>
                  <a:lnTo>
                    <a:pt x="67097" y="298450"/>
                  </a:lnTo>
                  <a:lnTo>
                    <a:pt x="60757" y="293159"/>
                  </a:lnTo>
                  <a:lnTo>
                    <a:pt x="54417" y="287867"/>
                  </a:lnTo>
                  <a:lnTo>
                    <a:pt x="48606" y="282046"/>
                  </a:lnTo>
                  <a:lnTo>
                    <a:pt x="42794" y="276225"/>
                  </a:lnTo>
                  <a:lnTo>
                    <a:pt x="37511" y="269875"/>
                  </a:lnTo>
                  <a:lnTo>
                    <a:pt x="27473" y="257175"/>
                  </a:lnTo>
                  <a:lnTo>
                    <a:pt x="19548" y="242888"/>
                  </a:lnTo>
                  <a:lnTo>
                    <a:pt x="12680" y="228600"/>
                  </a:lnTo>
                  <a:lnTo>
                    <a:pt x="7397" y="213254"/>
                  </a:lnTo>
                  <a:lnTo>
                    <a:pt x="5283" y="205317"/>
                  </a:lnTo>
                  <a:lnTo>
                    <a:pt x="3170" y="197379"/>
                  </a:lnTo>
                  <a:lnTo>
                    <a:pt x="2114" y="189971"/>
                  </a:lnTo>
                  <a:lnTo>
                    <a:pt x="1057" y="182034"/>
                  </a:lnTo>
                  <a:lnTo>
                    <a:pt x="529" y="174096"/>
                  </a:lnTo>
                  <a:lnTo>
                    <a:pt x="0" y="165100"/>
                  </a:lnTo>
                  <a:lnTo>
                    <a:pt x="529" y="157692"/>
                  </a:lnTo>
                  <a:lnTo>
                    <a:pt x="1057" y="148696"/>
                  </a:lnTo>
                  <a:lnTo>
                    <a:pt x="2114" y="140759"/>
                  </a:lnTo>
                  <a:lnTo>
                    <a:pt x="3170" y="132821"/>
                  </a:lnTo>
                  <a:lnTo>
                    <a:pt x="5283" y="125413"/>
                  </a:lnTo>
                  <a:lnTo>
                    <a:pt x="7397" y="117475"/>
                  </a:lnTo>
                  <a:lnTo>
                    <a:pt x="12680" y="102129"/>
                  </a:lnTo>
                  <a:lnTo>
                    <a:pt x="19548" y="87842"/>
                  </a:lnTo>
                  <a:lnTo>
                    <a:pt x="27473" y="73554"/>
                  </a:lnTo>
                  <a:lnTo>
                    <a:pt x="32228" y="67204"/>
                  </a:lnTo>
                  <a:lnTo>
                    <a:pt x="37511" y="60854"/>
                  </a:lnTo>
                  <a:lnTo>
                    <a:pt x="42794" y="54504"/>
                  </a:lnTo>
                  <a:lnTo>
                    <a:pt x="48606" y="48684"/>
                  </a:lnTo>
                  <a:lnTo>
                    <a:pt x="54417" y="42863"/>
                  </a:lnTo>
                  <a:lnTo>
                    <a:pt x="60757" y="37571"/>
                  </a:lnTo>
                  <a:lnTo>
                    <a:pt x="67097" y="32279"/>
                  </a:lnTo>
                  <a:lnTo>
                    <a:pt x="73437" y="27517"/>
                  </a:lnTo>
                  <a:lnTo>
                    <a:pt x="80305" y="23813"/>
                  </a:lnTo>
                  <a:lnTo>
                    <a:pt x="87701" y="19579"/>
                  </a:lnTo>
                  <a:lnTo>
                    <a:pt x="94570" y="15875"/>
                  </a:lnTo>
                  <a:lnTo>
                    <a:pt x="101966" y="12700"/>
                  </a:lnTo>
                  <a:lnTo>
                    <a:pt x="109891" y="10054"/>
                  </a:lnTo>
                  <a:lnTo>
                    <a:pt x="117287" y="7409"/>
                  </a:lnTo>
                  <a:lnTo>
                    <a:pt x="125212" y="5292"/>
                  </a:lnTo>
                  <a:lnTo>
                    <a:pt x="132609" y="3175"/>
                  </a:lnTo>
                  <a:lnTo>
                    <a:pt x="140533" y="2117"/>
                  </a:lnTo>
                  <a:lnTo>
                    <a:pt x="148458" y="1059"/>
                  </a:lnTo>
                  <a:lnTo>
                    <a:pt x="157440" y="529"/>
                  </a:lnTo>
                  <a:lnTo>
                    <a:pt x="164836" y="0"/>
                  </a:lnTo>
                  <a:close/>
                </a:path>
              </a:pathLst>
            </a:custGeom>
            <a:solidFill>
              <a:schemeClr val="bg1"/>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725908" y="688364"/>
            <a:ext cx="3627117" cy="537991"/>
            <a:chOff x="4331292" y="1003258"/>
            <a:chExt cx="3627117" cy="537991"/>
          </a:xfrm>
        </p:grpSpPr>
        <p:sp>
          <p:nvSpPr>
            <p:cNvPr id="53" name="对角圆角矩形 52"/>
            <p:cNvSpPr/>
            <p:nvPr/>
          </p:nvSpPr>
          <p:spPr>
            <a:xfrm>
              <a:off x="4331292" y="1003258"/>
              <a:ext cx="3627117" cy="537991"/>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4" name="文本框 53"/>
            <p:cNvSpPr txBox="1"/>
            <p:nvPr/>
          </p:nvSpPr>
          <p:spPr>
            <a:xfrm>
              <a:off x="4564420" y="1046707"/>
              <a:ext cx="1364476" cy="446917"/>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305" b="1" dirty="0">
                  <a:solidFill>
                    <a:prstClr val="white"/>
                  </a:solidFill>
                </a:rPr>
                <a:t>典型案例</a:t>
              </a:r>
              <a:endParaRPr lang="zh-CN" altLang="en-US" sz="2305" dirty="0">
                <a:solidFill>
                  <a:prstClr val="white"/>
                </a:solidFill>
              </a:endParaRPr>
            </a:p>
          </p:txBody>
        </p:sp>
        <p:sp>
          <p:nvSpPr>
            <p:cNvPr id="58" name="矩形 57"/>
            <p:cNvSpPr/>
            <p:nvPr/>
          </p:nvSpPr>
          <p:spPr>
            <a:xfrm>
              <a:off x="6345177" y="1065242"/>
              <a:ext cx="1467068" cy="400110"/>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000" dirty="0" smtClean="0">
                  <a:solidFill>
                    <a:prstClr val="white"/>
                  </a:solidFill>
                </a:rPr>
                <a:t>虚拟交易所</a:t>
              </a:r>
              <a:endParaRPr lang="zh-CN" altLang="en-US" sz="2000" dirty="0">
                <a:solidFill>
                  <a:prstClr val="white"/>
                </a:solidFill>
              </a:endParaRPr>
            </a:p>
          </p:txBody>
        </p:sp>
        <p:sp>
          <p:nvSpPr>
            <p:cNvPr id="101" name="KSO_Shape"/>
            <p:cNvSpPr/>
            <p:nvPr/>
          </p:nvSpPr>
          <p:spPr bwMode="auto">
            <a:xfrm>
              <a:off x="6031585" y="1089754"/>
              <a:ext cx="213489" cy="365983"/>
            </a:xfrm>
            <a:custGeom>
              <a:avLst/>
              <a:gdLst>
                <a:gd name="T0" fmla="*/ 287338 w 1143001"/>
                <a:gd name="T1" fmla="*/ 1681163 h 1957388"/>
                <a:gd name="T2" fmla="*/ 302684 w 1143001"/>
                <a:gd name="T3" fmla="*/ 1882776 h 1957388"/>
                <a:gd name="T4" fmla="*/ 173567 w 1143001"/>
                <a:gd name="T5" fmla="*/ 1956330 h 1957388"/>
                <a:gd name="T6" fmla="*/ 37042 w 1143001"/>
                <a:gd name="T7" fmla="*/ 1896005 h 1957388"/>
                <a:gd name="T8" fmla="*/ 31750 w 1143001"/>
                <a:gd name="T9" fmla="*/ 1694392 h 1957388"/>
                <a:gd name="T10" fmla="*/ 436034 w 1143001"/>
                <a:gd name="T11" fmla="*/ 1355725 h 1957388"/>
                <a:gd name="T12" fmla="*/ 573617 w 1143001"/>
                <a:gd name="T13" fmla="*/ 1429279 h 1957388"/>
                <a:gd name="T14" fmla="*/ 592138 w 1143001"/>
                <a:gd name="T15" fmla="*/ 1576387 h 1957388"/>
                <a:gd name="T16" fmla="*/ 484188 w 1143001"/>
                <a:gd name="T17" fmla="*/ 1679046 h 1957388"/>
                <a:gd name="T18" fmla="*/ 338667 w 1143001"/>
                <a:gd name="T19" fmla="*/ 1653646 h 1957388"/>
                <a:gd name="T20" fmla="*/ 283105 w 1143001"/>
                <a:gd name="T21" fmla="*/ 1458383 h 1957388"/>
                <a:gd name="T22" fmla="*/ 395817 w 1143001"/>
                <a:gd name="T23" fmla="*/ 1361017 h 1957388"/>
                <a:gd name="T24" fmla="*/ 805605 w 1143001"/>
                <a:gd name="T25" fmla="*/ 1116542 h 1957388"/>
                <a:gd name="T26" fmla="*/ 871011 w 1143001"/>
                <a:gd name="T27" fmla="*/ 1265767 h 1957388"/>
                <a:gd name="T28" fmla="*/ 791890 w 1143001"/>
                <a:gd name="T29" fmla="*/ 1391180 h 1957388"/>
                <a:gd name="T30" fmla="*/ 629958 w 1143001"/>
                <a:gd name="T31" fmla="*/ 1395413 h 1957388"/>
                <a:gd name="T32" fmla="*/ 544508 w 1143001"/>
                <a:gd name="T33" fmla="*/ 1274234 h 1957388"/>
                <a:gd name="T34" fmla="*/ 591452 w 1143001"/>
                <a:gd name="T35" fmla="*/ 1132417 h 1957388"/>
                <a:gd name="T36" fmla="*/ 181742 w 1143001"/>
                <a:gd name="T37" fmla="*/ 1084792 h 1957388"/>
                <a:gd name="T38" fmla="*/ 306954 w 1143001"/>
                <a:gd name="T39" fmla="*/ 1165225 h 1957388"/>
                <a:gd name="T40" fmla="*/ 281595 w 1143001"/>
                <a:gd name="T41" fmla="*/ 1366309 h 1957388"/>
                <a:gd name="T42" fmla="*/ 140533 w 1143001"/>
                <a:gd name="T43" fmla="*/ 1412346 h 1957388"/>
                <a:gd name="T44" fmla="*/ 12680 w 1143001"/>
                <a:gd name="T45" fmla="*/ 1312334 h 1957388"/>
                <a:gd name="T46" fmla="*/ 48606 w 1143001"/>
                <a:gd name="T47" fmla="*/ 1132417 h 1957388"/>
                <a:gd name="T48" fmla="*/ 1002695 w 1143001"/>
                <a:gd name="T49" fmla="*/ 814913 h 1957388"/>
                <a:gd name="T50" fmla="*/ 1123485 w 1143001"/>
                <a:gd name="T51" fmla="*/ 900501 h 1957388"/>
                <a:gd name="T52" fmla="*/ 1127704 w 1143001"/>
                <a:gd name="T53" fmla="*/ 1048431 h 1957388"/>
                <a:gd name="T54" fmla="*/ 1002695 w 1143001"/>
                <a:gd name="T55" fmla="*/ 1141415 h 1957388"/>
                <a:gd name="T56" fmla="*/ 862388 w 1143001"/>
                <a:gd name="T57" fmla="*/ 1094394 h 1957388"/>
                <a:gd name="T58" fmla="*/ 815443 w 1143001"/>
                <a:gd name="T59" fmla="*/ 953862 h 1957388"/>
                <a:gd name="T60" fmla="*/ 900893 w 1143001"/>
                <a:gd name="T61" fmla="*/ 832876 h 1957388"/>
                <a:gd name="T62" fmla="*/ 513822 w 1143001"/>
                <a:gd name="T63" fmla="*/ 832876 h 1957388"/>
                <a:gd name="T64" fmla="*/ 594784 w 1143001"/>
                <a:gd name="T65" fmla="*/ 1025185 h 1957388"/>
                <a:gd name="T66" fmla="*/ 468842 w 1143001"/>
                <a:gd name="T67" fmla="*/ 1139830 h 1957388"/>
                <a:gd name="T68" fmla="*/ 325438 w 1143001"/>
                <a:gd name="T69" fmla="*/ 1100206 h 1957388"/>
                <a:gd name="T70" fmla="*/ 271992 w 1143001"/>
                <a:gd name="T71" fmla="*/ 961786 h 1957388"/>
                <a:gd name="T72" fmla="*/ 351897 w 1143001"/>
                <a:gd name="T73" fmla="*/ 836574 h 1957388"/>
                <a:gd name="T74" fmla="*/ 762880 w 1143001"/>
                <a:gd name="T75" fmla="*/ 552419 h 1957388"/>
                <a:gd name="T76" fmla="*/ 868901 w 1143001"/>
                <a:gd name="T77" fmla="*/ 675847 h 1957388"/>
                <a:gd name="T78" fmla="*/ 791890 w 1143001"/>
                <a:gd name="T79" fmla="*/ 848857 h 1957388"/>
                <a:gd name="T80" fmla="*/ 637342 w 1143001"/>
                <a:gd name="T81" fmla="*/ 855714 h 1957388"/>
                <a:gd name="T82" fmla="*/ 542925 w 1143001"/>
                <a:gd name="T83" fmla="*/ 707495 h 1957388"/>
                <a:gd name="T84" fmla="*/ 637342 w 1143001"/>
                <a:gd name="T85" fmla="*/ 558222 h 1957388"/>
                <a:gd name="T86" fmla="*/ 235631 w 1143001"/>
                <a:gd name="T87" fmla="*/ 558222 h 1957388"/>
                <a:gd name="T88" fmla="*/ 330200 w 1143001"/>
                <a:gd name="T89" fmla="*/ 707495 h 1957388"/>
                <a:gd name="T90" fmla="*/ 235631 w 1143001"/>
                <a:gd name="T91" fmla="*/ 855714 h 1957388"/>
                <a:gd name="T92" fmla="*/ 87701 w 1143001"/>
                <a:gd name="T93" fmla="*/ 852549 h 1957388"/>
                <a:gd name="T94" fmla="*/ 529 w 1143001"/>
                <a:gd name="T95" fmla="*/ 699056 h 1957388"/>
                <a:gd name="T96" fmla="*/ 94570 w 1143001"/>
                <a:gd name="T97" fmla="*/ 558222 h 1957388"/>
                <a:gd name="T98" fmla="*/ 527580 w 1143001"/>
                <a:gd name="T99" fmla="*/ 298980 h 1957388"/>
                <a:gd name="T100" fmla="*/ 594784 w 1143001"/>
                <a:gd name="T101" fmla="*/ 483659 h 1957388"/>
                <a:gd name="T102" fmla="*/ 461434 w 1143001"/>
                <a:gd name="T103" fmla="*/ 599547 h 1957388"/>
                <a:gd name="T104" fmla="*/ 319617 w 1143001"/>
                <a:gd name="T105" fmla="*/ 553509 h 1957388"/>
                <a:gd name="T106" fmla="*/ 273580 w 1143001"/>
                <a:gd name="T107" fmla="*/ 411692 h 1957388"/>
                <a:gd name="T108" fmla="*/ 373592 w 1143001"/>
                <a:gd name="T109" fmla="*/ 284163 h 1957388"/>
                <a:gd name="T110" fmla="*/ 249896 w 1143001"/>
                <a:gd name="T111" fmla="*/ 23813 h 1957388"/>
                <a:gd name="T112" fmla="*/ 327030 w 1143001"/>
                <a:gd name="T113" fmla="*/ 196850 h 1957388"/>
                <a:gd name="T114" fmla="*/ 212913 w 1143001"/>
                <a:gd name="T115" fmla="*/ 323321 h 1957388"/>
                <a:gd name="T116" fmla="*/ 54417 w 1143001"/>
                <a:gd name="T117" fmla="*/ 287867 h 1957388"/>
                <a:gd name="T118" fmla="*/ 7397 w 1143001"/>
                <a:gd name="T119" fmla="*/ 117475 h 1957388"/>
                <a:gd name="T120" fmla="*/ 132609 w 1143001"/>
                <a:gd name="T121" fmla="*/ 3175 h 1957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001" h="1957388">
                  <a:moveTo>
                    <a:pt x="157163" y="1627188"/>
                  </a:moveTo>
                  <a:lnTo>
                    <a:pt x="164571" y="1627188"/>
                  </a:lnTo>
                  <a:lnTo>
                    <a:pt x="173567" y="1627188"/>
                  </a:lnTo>
                  <a:lnTo>
                    <a:pt x="181504" y="1627717"/>
                  </a:lnTo>
                  <a:lnTo>
                    <a:pt x="189442" y="1628246"/>
                  </a:lnTo>
                  <a:lnTo>
                    <a:pt x="197909" y="1630363"/>
                  </a:lnTo>
                  <a:lnTo>
                    <a:pt x="204788" y="1631951"/>
                  </a:lnTo>
                  <a:lnTo>
                    <a:pt x="212725" y="1633538"/>
                  </a:lnTo>
                  <a:lnTo>
                    <a:pt x="220663" y="1636184"/>
                  </a:lnTo>
                  <a:lnTo>
                    <a:pt x="228071" y="1639359"/>
                  </a:lnTo>
                  <a:lnTo>
                    <a:pt x="235479" y="1642005"/>
                  </a:lnTo>
                  <a:lnTo>
                    <a:pt x="242359" y="1646238"/>
                  </a:lnTo>
                  <a:lnTo>
                    <a:pt x="249767" y="1649942"/>
                  </a:lnTo>
                  <a:lnTo>
                    <a:pt x="256646" y="1654705"/>
                  </a:lnTo>
                  <a:lnTo>
                    <a:pt x="262996" y="1659467"/>
                  </a:lnTo>
                  <a:lnTo>
                    <a:pt x="269346" y="1664230"/>
                  </a:lnTo>
                  <a:lnTo>
                    <a:pt x="275696" y="1668992"/>
                  </a:lnTo>
                  <a:lnTo>
                    <a:pt x="281517" y="1675342"/>
                  </a:lnTo>
                  <a:lnTo>
                    <a:pt x="287338" y="1681163"/>
                  </a:lnTo>
                  <a:lnTo>
                    <a:pt x="292629" y="1687513"/>
                  </a:lnTo>
                  <a:lnTo>
                    <a:pt x="297921" y="1694392"/>
                  </a:lnTo>
                  <a:lnTo>
                    <a:pt x="302684" y="1700742"/>
                  </a:lnTo>
                  <a:lnTo>
                    <a:pt x="306917" y="1708151"/>
                  </a:lnTo>
                  <a:lnTo>
                    <a:pt x="311150" y="1715559"/>
                  </a:lnTo>
                  <a:lnTo>
                    <a:pt x="314325" y="1722438"/>
                  </a:lnTo>
                  <a:lnTo>
                    <a:pt x="317500" y="1729846"/>
                  </a:lnTo>
                  <a:lnTo>
                    <a:pt x="322792" y="1745192"/>
                  </a:lnTo>
                  <a:lnTo>
                    <a:pt x="327025" y="1760009"/>
                  </a:lnTo>
                  <a:lnTo>
                    <a:pt x="329142" y="1775884"/>
                  </a:lnTo>
                  <a:lnTo>
                    <a:pt x="330200" y="1791759"/>
                  </a:lnTo>
                  <a:lnTo>
                    <a:pt x="329142" y="1807634"/>
                  </a:lnTo>
                  <a:lnTo>
                    <a:pt x="327025" y="1823509"/>
                  </a:lnTo>
                  <a:lnTo>
                    <a:pt x="322792" y="1839384"/>
                  </a:lnTo>
                  <a:lnTo>
                    <a:pt x="317500" y="1854201"/>
                  </a:lnTo>
                  <a:lnTo>
                    <a:pt x="314325" y="1861609"/>
                  </a:lnTo>
                  <a:lnTo>
                    <a:pt x="311150" y="1869017"/>
                  </a:lnTo>
                  <a:lnTo>
                    <a:pt x="306917" y="1875896"/>
                  </a:lnTo>
                  <a:lnTo>
                    <a:pt x="302684" y="1882776"/>
                  </a:lnTo>
                  <a:lnTo>
                    <a:pt x="297921" y="1889126"/>
                  </a:lnTo>
                  <a:lnTo>
                    <a:pt x="293159" y="1896005"/>
                  </a:lnTo>
                  <a:lnTo>
                    <a:pt x="287338" y="1902355"/>
                  </a:lnTo>
                  <a:lnTo>
                    <a:pt x="281517" y="1908176"/>
                  </a:lnTo>
                  <a:lnTo>
                    <a:pt x="275696" y="1914526"/>
                  </a:lnTo>
                  <a:lnTo>
                    <a:pt x="269346" y="1919817"/>
                  </a:lnTo>
                  <a:lnTo>
                    <a:pt x="262996" y="1925109"/>
                  </a:lnTo>
                  <a:lnTo>
                    <a:pt x="256646" y="1929342"/>
                  </a:lnTo>
                  <a:lnTo>
                    <a:pt x="249767" y="1933576"/>
                  </a:lnTo>
                  <a:lnTo>
                    <a:pt x="242359" y="1937280"/>
                  </a:lnTo>
                  <a:lnTo>
                    <a:pt x="235479" y="1941513"/>
                  </a:lnTo>
                  <a:lnTo>
                    <a:pt x="228071" y="1944688"/>
                  </a:lnTo>
                  <a:lnTo>
                    <a:pt x="220663" y="1947334"/>
                  </a:lnTo>
                  <a:lnTo>
                    <a:pt x="212725" y="1949980"/>
                  </a:lnTo>
                  <a:lnTo>
                    <a:pt x="204788" y="1952096"/>
                  </a:lnTo>
                  <a:lnTo>
                    <a:pt x="197909" y="1953684"/>
                  </a:lnTo>
                  <a:lnTo>
                    <a:pt x="189442" y="1955271"/>
                  </a:lnTo>
                  <a:lnTo>
                    <a:pt x="181504" y="1956330"/>
                  </a:lnTo>
                  <a:lnTo>
                    <a:pt x="173567" y="1956330"/>
                  </a:lnTo>
                  <a:lnTo>
                    <a:pt x="164571" y="1957388"/>
                  </a:lnTo>
                  <a:lnTo>
                    <a:pt x="157163" y="1956330"/>
                  </a:lnTo>
                  <a:lnTo>
                    <a:pt x="148167" y="1956330"/>
                  </a:lnTo>
                  <a:lnTo>
                    <a:pt x="140229" y="1955271"/>
                  </a:lnTo>
                  <a:lnTo>
                    <a:pt x="132292" y="1953684"/>
                  </a:lnTo>
                  <a:lnTo>
                    <a:pt x="124884" y="1952096"/>
                  </a:lnTo>
                  <a:lnTo>
                    <a:pt x="116946" y="1949980"/>
                  </a:lnTo>
                  <a:lnTo>
                    <a:pt x="109538" y="1947334"/>
                  </a:lnTo>
                  <a:lnTo>
                    <a:pt x="101600" y="1944688"/>
                  </a:lnTo>
                  <a:lnTo>
                    <a:pt x="94192" y="1941513"/>
                  </a:lnTo>
                  <a:lnTo>
                    <a:pt x="87313" y="1937280"/>
                  </a:lnTo>
                  <a:lnTo>
                    <a:pt x="79904" y="1933576"/>
                  </a:lnTo>
                  <a:lnTo>
                    <a:pt x="73025" y="1929342"/>
                  </a:lnTo>
                  <a:lnTo>
                    <a:pt x="66675" y="1925109"/>
                  </a:lnTo>
                  <a:lnTo>
                    <a:pt x="60325" y="1919817"/>
                  </a:lnTo>
                  <a:lnTo>
                    <a:pt x="53975" y="1914526"/>
                  </a:lnTo>
                  <a:lnTo>
                    <a:pt x="48154" y="1908176"/>
                  </a:lnTo>
                  <a:lnTo>
                    <a:pt x="42334" y="1902355"/>
                  </a:lnTo>
                  <a:lnTo>
                    <a:pt x="37042" y="1896005"/>
                  </a:lnTo>
                  <a:lnTo>
                    <a:pt x="31750" y="1889126"/>
                  </a:lnTo>
                  <a:lnTo>
                    <a:pt x="26988" y="1882776"/>
                  </a:lnTo>
                  <a:lnTo>
                    <a:pt x="22754" y="1875896"/>
                  </a:lnTo>
                  <a:lnTo>
                    <a:pt x="18521" y="1869017"/>
                  </a:lnTo>
                  <a:lnTo>
                    <a:pt x="15346" y="1861609"/>
                  </a:lnTo>
                  <a:lnTo>
                    <a:pt x="12171" y="1854201"/>
                  </a:lnTo>
                  <a:lnTo>
                    <a:pt x="6879" y="1839384"/>
                  </a:lnTo>
                  <a:lnTo>
                    <a:pt x="2646" y="1823509"/>
                  </a:lnTo>
                  <a:lnTo>
                    <a:pt x="529" y="1807634"/>
                  </a:lnTo>
                  <a:lnTo>
                    <a:pt x="0" y="1791759"/>
                  </a:lnTo>
                  <a:lnTo>
                    <a:pt x="529" y="1775884"/>
                  </a:lnTo>
                  <a:lnTo>
                    <a:pt x="2646" y="1760009"/>
                  </a:lnTo>
                  <a:lnTo>
                    <a:pt x="6879" y="1745192"/>
                  </a:lnTo>
                  <a:lnTo>
                    <a:pt x="12171" y="1729846"/>
                  </a:lnTo>
                  <a:lnTo>
                    <a:pt x="15346" y="1722438"/>
                  </a:lnTo>
                  <a:lnTo>
                    <a:pt x="18521" y="1715559"/>
                  </a:lnTo>
                  <a:lnTo>
                    <a:pt x="22754" y="1708151"/>
                  </a:lnTo>
                  <a:lnTo>
                    <a:pt x="26988" y="1700742"/>
                  </a:lnTo>
                  <a:lnTo>
                    <a:pt x="31750" y="1694392"/>
                  </a:lnTo>
                  <a:lnTo>
                    <a:pt x="37042" y="1687513"/>
                  </a:lnTo>
                  <a:lnTo>
                    <a:pt x="42334" y="1681163"/>
                  </a:lnTo>
                  <a:lnTo>
                    <a:pt x="48154" y="1675342"/>
                  </a:lnTo>
                  <a:lnTo>
                    <a:pt x="53975" y="1668992"/>
                  </a:lnTo>
                  <a:lnTo>
                    <a:pt x="60325" y="1664230"/>
                  </a:lnTo>
                  <a:lnTo>
                    <a:pt x="66675" y="1659467"/>
                  </a:lnTo>
                  <a:lnTo>
                    <a:pt x="73025" y="1654705"/>
                  </a:lnTo>
                  <a:lnTo>
                    <a:pt x="79904" y="1649942"/>
                  </a:lnTo>
                  <a:lnTo>
                    <a:pt x="87313" y="1646238"/>
                  </a:lnTo>
                  <a:lnTo>
                    <a:pt x="94192" y="1642005"/>
                  </a:lnTo>
                  <a:lnTo>
                    <a:pt x="101600" y="1639359"/>
                  </a:lnTo>
                  <a:lnTo>
                    <a:pt x="109538" y="1636184"/>
                  </a:lnTo>
                  <a:lnTo>
                    <a:pt x="116946" y="1633538"/>
                  </a:lnTo>
                  <a:lnTo>
                    <a:pt x="124884" y="1631951"/>
                  </a:lnTo>
                  <a:lnTo>
                    <a:pt x="132292" y="1630363"/>
                  </a:lnTo>
                  <a:lnTo>
                    <a:pt x="140229" y="1628246"/>
                  </a:lnTo>
                  <a:lnTo>
                    <a:pt x="148167" y="1627717"/>
                  </a:lnTo>
                  <a:lnTo>
                    <a:pt x="157163" y="1627188"/>
                  </a:lnTo>
                  <a:close/>
                  <a:moveTo>
                    <a:pt x="436034" y="1355725"/>
                  </a:moveTo>
                  <a:lnTo>
                    <a:pt x="444501" y="1356254"/>
                  </a:lnTo>
                  <a:lnTo>
                    <a:pt x="452438" y="1356254"/>
                  </a:lnTo>
                  <a:lnTo>
                    <a:pt x="461434" y="1357842"/>
                  </a:lnTo>
                  <a:lnTo>
                    <a:pt x="468842" y="1358900"/>
                  </a:lnTo>
                  <a:lnTo>
                    <a:pt x="476780" y="1361017"/>
                  </a:lnTo>
                  <a:lnTo>
                    <a:pt x="484188" y="1363133"/>
                  </a:lnTo>
                  <a:lnTo>
                    <a:pt x="499534" y="1368425"/>
                  </a:lnTo>
                  <a:lnTo>
                    <a:pt x="506413" y="1371600"/>
                  </a:lnTo>
                  <a:lnTo>
                    <a:pt x="513822" y="1375304"/>
                  </a:lnTo>
                  <a:lnTo>
                    <a:pt x="521230" y="1379537"/>
                  </a:lnTo>
                  <a:lnTo>
                    <a:pt x="527580" y="1383242"/>
                  </a:lnTo>
                  <a:lnTo>
                    <a:pt x="534459" y="1388004"/>
                  </a:lnTo>
                  <a:lnTo>
                    <a:pt x="540809" y="1393296"/>
                  </a:lnTo>
                  <a:lnTo>
                    <a:pt x="547688" y="1398587"/>
                  </a:lnTo>
                  <a:lnTo>
                    <a:pt x="553509" y="1404408"/>
                  </a:lnTo>
                  <a:lnTo>
                    <a:pt x="558801" y="1410229"/>
                  </a:lnTo>
                  <a:lnTo>
                    <a:pt x="564092" y="1416050"/>
                  </a:lnTo>
                  <a:lnTo>
                    <a:pt x="569384" y="1422929"/>
                  </a:lnTo>
                  <a:lnTo>
                    <a:pt x="573617" y="1429279"/>
                  </a:lnTo>
                  <a:lnTo>
                    <a:pt x="578380" y="1436158"/>
                  </a:lnTo>
                  <a:lnTo>
                    <a:pt x="582613" y="1443037"/>
                  </a:lnTo>
                  <a:lnTo>
                    <a:pt x="585788" y="1450446"/>
                  </a:lnTo>
                  <a:lnTo>
                    <a:pt x="588963" y="1457854"/>
                  </a:lnTo>
                  <a:lnTo>
                    <a:pt x="592138" y="1465262"/>
                  </a:lnTo>
                  <a:lnTo>
                    <a:pt x="594255" y="1472671"/>
                  </a:lnTo>
                  <a:lnTo>
                    <a:pt x="596901" y="1480079"/>
                  </a:lnTo>
                  <a:lnTo>
                    <a:pt x="597959" y="1488017"/>
                  </a:lnTo>
                  <a:lnTo>
                    <a:pt x="599547" y="1495954"/>
                  </a:lnTo>
                  <a:lnTo>
                    <a:pt x="600605" y="1504421"/>
                  </a:lnTo>
                  <a:lnTo>
                    <a:pt x="601663" y="1512358"/>
                  </a:lnTo>
                  <a:lnTo>
                    <a:pt x="601663" y="1520825"/>
                  </a:lnTo>
                  <a:lnTo>
                    <a:pt x="601663" y="1528762"/>
                  </a:lnTo>
                  <a:lnTo>
                    <a:pt x="600605" y="1537229"/>
                  </a:lnTo>
                  <a:lnTo>
                    <a:pt x="599547" y="1545167"/>
                  </a:lnTo>
                  <a:lnTo>
                    <a:pt x="597959" y="1553104"/>
                  </a:lnTo>
                  <a:lnTo>
                    <a:pt x="596901" y="1561042"/>
                  </a:lnTo>
                  <a:lnTo>
                    <a:pt x="594255" y="1568979"/>
                  </a:lnTo>
                  <a:lnTo>
                    <a:pt x="592138" y="1576387"/>
                  </a:lnTo>
                  <a:lnTo>
                    <a:pt x="588963" y="1584325"/>
                  </a:lnTo>
                  <a:lnTo>
                    <a:pt x="585788" y="1591733"/>
                  </a:lnTo>
                  <a:lnTo>
                    <a:pt x="582613" y="1598612"/>
                  </a:lnTo>
                  <a:lnTo>
                    <a:pt x="578380" y="1605492"/>
                  </a:lnTo>
                  <a:lnTo>
                    <a:pt x="573617" y="1612371"/>
                  </a:lnTo>
                  <a:lnTo>
                    <a:pt x="569384" y="1619250"/>
                  </a:lnTo>
                  <a:lnTo>
                    <a:pt x="564092" y="1625071"/>
                  </a:lnTo>
                  <a:lnTo>
                    <a:pt x="558801" y="1631950"/>
                  </a:lnTo>
                  <a:lnTo>
                    <a:pt x="553509" y="1637771"/>
                  </a:lnTo>
                  <a:lnTo>
                    <a:pt x="547688" y="1643592"/>
                  </a:lnTo>
                  <a:lnTo>
                    <a:pt x="540809" y="1648883"/>
                  </a:lnTo>
                  <a:lnTo>
                    <a:pt x="534459" y="1653646"/>
                  </a:lnTo>
                  <a:lnTo>
                    <a:pt x="527580" y="1657879"/>
                  </a:lnTo>
                  <a:lnTo>
                    <a:pt x="521230" y="1662642"/>
                  </a:lnTo>
                  <a:lnTo>
                    <a:pt x="513822" y="1666346"/>
                  </a:lnTo>
                  <a:lnTo>
                    <a:pt x="506413" y="1670579"/>
                  </a:lnTo>
                  <a:lnTo>
                    <a:pt x="499534" y="1673225"/>
                  </a:lnTo>
                  <a:lnTo>
                    <a:pt x="492126" y="1676400"/>
                  </a:lnTo>
                  <a:lnTo>
                    <a:pt x="484188" y="1679046"/>
                  </a:lnTo>
                  <a:lnTo>
                    <a:pt x="476780" y="1681163"/>
                  </a:lnTo>
                  <a:lnTo>
                    <a:pt x="468842" y="1683279"/>
                  </a:lnTo>
                  <a:lnTo>
                    <a:pt x="461434" y="1684338"/>
                  </a:lnTo>
                  <a:lnTo>
                    <a:pt x="452438" y="1684867"/>
                  </a:lnTo>
                  <a:lnTo>
                    <a:pt x="444501" y="1685925"/>
                  </a:lnTo>
                  <a:lnTo>
                    <a:pt x="436034" y="1685925"/>
                  </a:lnTo>
                  <a:lnTo>
                    <a:pt x="428097" y="1685925"/>
                  </a:lnTo>
                  <a:lnTo>
                    <a:pt x="420159" y="1684867"/>
                  </a:lnTo>
                  <a:lnTo>
                    <a:pt x="411692" y="1684338"/>
                  </a:lnTo>
                  <a:lnTo>
                    <a:pt x="403755" y="1683279"/>
                  </a:lnTo>
                  <a:lnTo>
                    <a:pt x="395817" y="1681163"/>
                  </a:lnTo>
                  <a:lnTo>
                    <a:pt x="387880" y="1679046"/>
                  </a:lnTo>
                  <a:lnTo>
                    <a:pt x="381001" y="1676400"/>
                  </a:lnTo>
                  <a:lnTo>
                    <a:pt x="373592" y="1673225"/>
                  </a:lnTo>
                  <a:lnTo>
                    <a:pt x="365655" y="1670579"/>
                  </a:lnTo>
                  <a:lnTo>
                    <a:pt x="359305" y="1666346"/>
                  </a:lnTo>
                  <a:lnTo>
                    <a:pt x="351897" y="1662642"/>
                  </a:lnTo>
                  <a:lnTo>
                    <a:pt x="345017" y="1657879"/>
                  </a:lnTo>
                  <a:lnTo>
                    <a:pt x="338667" y="1653646"/>
                  </a:lnTo>
                  <a:lnTo>
                    <a:pt x="331788" y="1648883"/>
                  </a:lnTo>
                  <a:lnTo>
                    <a:pt x="325438" y="1643592"/>
                  </a:lnTo>
                  <a:lnTo>
                    <a:pt x="319617" y="1637771"/>
                  </a:lnTo>
                  <a:lnTo>
                    <a:pt x="313797" y="1631950"/>
                  </a:lnTo>
                  <a:lnTo>
                    <a:pt x="308505" y="1625071"/>
                  </a:lnTo>
                  <a:lnTo>
                    <a:pt x="303213" y="1618721"/>
                  </a:lnTo>
                  <a:lnTo>
                    <a:pt x="298451" y="1611842"/>
                  </a:lnTo>
                  <a:lnTo>
                    <a:pt x="294747" y="1604433"/>
                  </a:lnTo>
                  <a:lnTo>
                    <a:pt x="290513" y="1597554"/>
                  </a:lnTo>
                  <a:lnTo>
                    <a:pt x="286809" y="1590146"/>
                  </a:lnTo>
                  <a:lnTo>
                    <a:pt x="283105" y="1582737"/>
                  </a:lnTo>
                  <a:lnTo>
                    <a:pt x="277813" y="1567921"/>
                  </a:lnTo>
                  <a:lnTo>
                    <a:pt x="274638" y="1552575"/>
                  </a:lnTo>
                  <a:lnTo>
                    <a:pt x="271992" y="1536700"/>
                  </a:lnTo>
                  <a:lnTo>
                    <a:pt x="271463" y="1520825"/>
                  </a:lnTo>
                  <a:lnTo>
                    <a:pt x="271992" y="1504950"/>
                  </a:lnTo>
                  <a:lnTo>
                    <a:pt x="274638" y="1489604"/>
                  </a:lnTo>
                  <a:lnTo>
                    <a:pt x="277813" y="1473729"/>
                  </a:lnTo>
                  <a:lnTo>
                    <a:pt x="283105" y="1458383"/>
                  </a:lnTo>
                  <a:lnTo>
                    <a:pt x="286809" y="1450975"/>
                  </a:lnTo>
                  <a:lnTo>
                    <a:pt x="290513" y="1444096"/>
                  </a:lnTo>
                  <a:lnTo>
                    <a:pt x="294747" y="1436687"/>
                  </a:lnTo>
                  <a:lnTo>
                    <a:pt x="298451" y="1430337"/>
                  </a:lnTo>
                  <a:lnTo>
                    <a:pt x="303213" y="1423458"/>
                  </a:lnTo>
                  <a:lnTo>
                    <a:pt x="308505" y="1417108"/>
                  </a:lnTo>
                  <a:lnTo>
                    <a:pt x="313797" y="1410229"/>
                  </a:lnTo>
                  <a:lnTo>
                    <a:pt x="319617" y="1404408"/>
                  </a:lnTo>
                  <a:lnTo>
                    <a:pt x="325438" y="1398587"/>
                  </a:lnTo>
                  <a:lnTo>
                    <a:pt x="331788" y="1393296"/>
                  </a:lnTo>
                  <a:lnTo>
                    <a:pt x="338667" y="1388004"/>
                  </a:lnTo>
                  <a:lnTo>
                    <a:pt x="345017" y="1383242"/>
                  </a:lnTo>
                  <a:lnTo>
                    <a:pt x="351897" y="1379537"/>
                  </a:lnTo>
                  <a:lnTo>
                    <a:pt x="359305" y="1375304"/>
                  </a:lnTo>
                  <a:lnTo>
                    <a:pt x="365655" y="1371600"/>
                  </a:lnTo>
                  <a:lnTo>
                    <a:pt x="373592" y="1368425"/>
                  </a:lnTo>
                  <a:lnTo>
                    <a:pt x="381001" y="1365779"/>
                  </a:lnTo>
                  <a:lnTo>
                    <a:pt x="387880" y="1363133"/>
                  </a:lnTo>
                  <a:lnTo>
                    <a:pt x="395817" y="1361017"/>
                  </a:lnTo>
                  <a:lnTo>
                    <a:pt x="403755" y="1358900"/>
                  </a:lnTo>
                  <a:lnTo>
                    <a:pt x="411692" y="1357842"/>
                  </a:lnTo>
                  <a:lnTo>
                    <a:pt x="420159" y="1356254"/>
                  </a:lnTo>
                  <a:lnTo>
                    <a:pt x="428097" y="1356254"/>
                  </a:lnTo>
                  <a:lnTo>
                    <a:pt x="436034" y="1355725"/>
                  </a:lnTo>
                  <a:close/>
                  <a:moveTo>
                    <a:pt x="699056" y="1084263"/>
                  </a:moveTo>
                  <a:lnTo>
                    <a:pt x="707495" y="1084263"/>
                  </a:lnTo>
                  <a:lnTo>
                    <a:pt x="715408" y="1084263"/>
                  </a:lnTo>
                  <a:lnTo>
                    <a:pt x="723847" y="1084792"/>
                  </a:lnTo>
                  <a:lnTo>
                    <a:pt x="731759" y="1085850"/>
                  </a:lnTo>
                  <a:lnTo>
                    <a:pt x="739671" y="1087438"/>
                  </a:lnTo>
                  <a:lnTo>
                    <a:pt x="747583" y="1089025"/>
                  </a:lnTo>
                  <a:lnTo>
                    <a:pt x="755495" y="1091671"/>
                  </a:lnTo>
                  <a:lnTo>
                    <a:pt x="762880" y="1093788"/>
                  </a:lnTo>
                  <a:lnTo>
                    <a:pt x="770792" y="1096963"/>
                  </a:lnTo>
                  <a:lnTo>
                    <a:pt x="785033" y="1103313"/>
                  </a:lnTo>
                  <a:lnTo>
                    <a:pt x="791890" y="1107546"/>
                  </a:lnTo>
                  <a:lnTo>
                    <a:pt x="798748" y="1111780"/>
                  </a:lnTo>
                  <a:lnTo>
                    <a:pt x="805605" y="1116542"/>
                  </a:lnTo>
                  <a:lnTo>
                    <a:pt x="811934" y="1121305"/>
                  </a:lnTo>
                  <a:lnTo>
                    <a:pt x="817736" y="1127125"/>
                  </a:lnTo>
                  <a:lnTo>
                    <a:pt x="824066" y="1132417"/>
                  </a:lnTo>
                  <a:lnTo>
                    <a:pt x="829868" y="1138238"/>
                  </a:lnTo>
                  <a:lnTo>
                    <a:pt x="835143" y="1145117"/>
                  </a:lnTo>
                  <a:lnTo>
                    <a:pt x="839363" y="1150938"/>
                  </a:lnTo>
                  <a:lnTo>
                    <a:pt x="844110" y="1157288"/>
                  </a:lnTo>
                  <a:lnTo>
                    <a:pt x="848857" y="1164696"/>
                  </a:lnTo>
                  <a:lnTo>
                    <a:pt x="852549" y="1171575"/>
                  </a:lnTo>
                  <a:lnTo>
                    <a:pt x="859406" y="1185863"/>
                  </a:lnTo>
                  <a:lnTo>
                    <a:pt x="865209" y="1201209"/>
                  </a:lnTo>
                  <a:lnTo>
                    <a:pt x="867318" y="1208617"/>
                  </a:lnTo>
                  <a:lnTo>
                    <a:pt x="868373" y="1216555"/>
                  </a:lnTo>
                  <a:lnTo>
                    <a:pt x="870483" y="1224492"/>
                  </a:lnTo>
                  <a:lnTo>
                    <a:pt x="871011" y="1233488"/>
                  </a:lnTo>
                  <a:lnTo>
                    <a:pt x="871538" y="1240896"/>
                  </a:lnTo>
                  <a:lnTo>
                    <a:pt x="871538" y="1248834"/>
                  </a:lnTo>
                  <a:lnTo>
                    <a:pt x="871538" y="1257830"/>
                  </a:lnTo>
                  <a:lnTo>
                    <a:pt x="871011" y="1265767"/>
                  </a:lnTo>
                  <a:lnTo>
                    <a:pt x="870483" y="1274234"/>
                  </a:lnTo>
                  <a:lnTo>
                    <a:pt x="868373" y="1282171"/>
                  </a:lnTo>
                  <a:lnTo>
                    <a:pt x="867318" y="1290109"/>
                  </a:lnTo>
                  <a:lnTo>
                    <a:pt x="865209" y="1296988"/>
                  </a:lnTo>
                  <a:lnTo>
                    <a:pt x="862571" y="1304925"/>
                  </a:lnTo>
                  <a:lnTo>
                    <a:pt x="859406" y="1312334"/>
                  </a:lnTo>
                  <a:lnTo>
                    <a:pt x="856242" y="1320271"/>
                  </a:lnTo>
                  <a:lnTo>
                    <a:pt x="852549" y="1326621"/>
                  </a:lnTo>
                  <a:lnTo>
                    <a:pt x="848857" y="1334030"/>
                  </a:lnTo>
                  <a:lnTo>
                    <a:pt x="844110" y="1340380"/>
                  </a:lnTo>
                  <a:lnTo>
                    <a:pt x="839363" y="1347259"/>
                  </a:lnTo>
                  <a:lnTo>
                    <a:pt x="835143" y="1353609"/>
                  </a:lnTo>
                  <a:lnTo>
                    <a:pt x="829868" y="1360488"/>
                  </a:lnTo>
                  <a:lnTo>
                    <a:pt x="824066" y="1366309"/>
                  </a:lnTo>
                  <a:lnTo>
                    <a:pt x="817736" y="1371600"/>
                  </a:lnTo>
                  <a:lnTo>
                    <a:pt x="811934" y="1376892"/>
                  </a:lnTo>
                  <a:lnTo>
                    <a:pt x="805605" y="1382184"/>
                  </a:lnTo>
                  <a:lnTo>
                    <a:pt x="798748" y="1386946"/>
                  </a:lnTo>
                  <a:lnTo>
                    <a:pt x="791890" y="1391180"/>
                  </a:lnTo>
                  <a:lnTo>
                    <a:pt x="785033" y="1395413"/>
                  </a:lnTo>
                  <a:lnTo>
                    <a:pt x="777649" y="1398588"/>
                  </a:lnTo>
                  <a:lnTo>
                    <a:pt x="770792" y="1401763"/>
                  </a:lnTo>
                  <a:lnTo>
                    <a:pt x="755495" y="1407055"/>
                  </a:lnTo>
                  <a:lnTo>
                    <a:pt x="739671" y="1411288"/>
                  </a:lnTo>
                  <a:lnTo>
                    <a:pt x="731759" y="1412346"/>
                  </a:lnTo>
                  <a:lnTo>
                    <a:pt x="723847" y="1413934"/>
                  </a:lnTo>
                  <a:lnTo>
                    <a:pt x="715408" y="1414463"/>
                  </a:lnTo>
                  <a:lnTo>
                    <a:pt x="707495" y="1414463"/>
                  </a:lnTo>
                  <a:lnTo>
                    <a:pt x="699056" y="1414463"/>
                  </a:lnTo>
                  <a:lnTo>
                    <a:pt x="691144" y="1413934"/>
                  </a:lnTo>
                  <a:lnTo>
                    <a:pt x="683232" y="1412346"/>
                  </a:lnTo>
                  <a:lnTo>
                    <a:pt x="675320" y="1411288"/>
                  </a:lnTo>
                  <a:lnTo>
                    <a:pt x="667408" y="1409700"/>
                  </a:lnTo>
                  <a:lnTo>
                    <a:pt x="659496" y="1407055"/>
                  </a:lnTo>
                  <a:lnTo>
                    <a:pt x="651584" y="1404938"/>
                  </a:lnTo>
                  <a:lnTo>
                    <a:pt x="644727" y="1401763"/>
                  </a:lnTo>
                  <a:lnTo>
                    <a:pt x="637342" y="1398588"/>
                  </a:lnTo>
                  <a:lnTo>
                    <a:pt x="629958" y="1395413"/>
                  </a:lnTo>
                  <a:lnTo>
                    <a:pt x="623100" y="1391180"/>
                  </a:lnTo>
                  <a:lnTo>
                    <a:pt x="616243" y="1386946"/>
                  </a:lnTo>
                  <a:lnTo>
                    <a:pt x="609914" y="1382184"/>
                  </a:lnTo>
                  <a:lnTo>
                    <a:pt x="603057" y="1376892"/>
                  </a:lnTo>
                  <a:lnTo>
                    <a:pt x="597255" y="1371600"/>
                  </a:lnTo>
                  <a:lnTo>
                    <a:pt x="591452" y="1366309"/>
                  </a:lnTo>
                  <a:lnTo>
                    <a:pt x="585650" y="1360488"/>
                  </a:lnTo>
                  <a:lnTo>
                    <a:pt x="580376" y="1353609"/>
                  </a:lnTo>
                  <a:lnTo>
                    <a:pt x="575101" y="1347259"/>
                  </a:lnTo>
                  <a:lnTo>
                    <a:pt x="570354" y="1340380"/>
                  </a:lnTo>
                  <a:lnTo>
                    <a:pt x="566134" y="1334030"/>
                  </a:lnTo>
                  <a:lnTo>
                    <a:pt x="562442" y="1326621"/>
                  </a:lnTo>
                  <a:lnTo>
                    <a:pt x="558749" y="1320271"/>
                  </a:lnTo>
                  <a:lnTo>
                    <a:pt x="555057" y="1312334"/>
                  </a:lnTo>
                  <a:lnTo>
                    <a:pt x="552420" y="1304925"/>
                  </a:lnTo>
                  <a:lnTo>
                    <a:pt x="549782" y="1296988"/>
                  </a:lnTo>
                  <a:lnTo>
                    <a:pt x="548200" y="1290109"/>
                  </a:lnTo>
                  <a:lnTo>
                    <a:pt x="546090" y="1282171"/>
                  </a:lnTo>
                  <a:lnTo>
                    <a:pt x="544508" y="1274234"/>
                  </a:lnTo>
                  <a:lnTo>
                    <a:pt x="543453" y="1265767"/>
                  </a:lnTo>
                  <a:lnTo>
                    <a:pt x="543453" y="1257830"/>
                  </a:lnTo>
                  <a:lnTo>
                    <a:pt x="542925" y="1248834"/>
                  </a:lnTo>
                  <a:lnTo>
                    <a:pt x="543453" y="1240896"/>
                  </a:lnTo>
                  <a:lnTo>
                    <a:pt x="543453" y="1233488"/>
                  </a:lnTo>
                  <a:lnTo>
                    <a:pt x="544508" y="1224492"/>
                  </a:lnTo>
                  <a:lnTo>
                    <a:pt x="546090" y="1216555"/>
                  </a:lnTo>
                  <a:lnTo>
                    <a:pt x="548200" y="1208617"/>
                  </a:lnTo>
                  <a:lnTo>
                    <a:pt x="549782" y="1201209"/>
                  </a:lnTo>
                  <a:lnTo>
                    <a:pt x="552420" y="1193800"/>
                  </a:lnTo>
                  <a:lnTo>
                    <a:pt x="555057" y="1185863"/>
                  </a:lnTo>
                  <a:lnTo>
                    <a:pt x="558749" y="1178455"/>
                  </a:lnTo>
                  <a:lnTo>
                    <a:pt x="562442" y="1171575"/>
                  </a:lnTo>
                  <a:lnTo>
                    <a:pt x="566134" y="1164696"/>
                  </a:lnTo>
                  <a:lnTo>
                    <a:pt x="570354" y="1157288"/>
                  </a:lnTo>
                  <a:lnTo>
                    <a:pt x="575101" y="1150938"/>
                  </a:lnTo>
                  <a:lnTo>
                    <a:pt x="580376" y="1145117"/>
                  </a:lnTo>
                  <a:lnTo>
                    <a:pt x="585650" y="1138238"/>
                  </a:lnTo>
                  <a:lnTo>
                    <a:pt x="591452" y="1132417"/>
                  </a:lnTo>
                  <a:lnTo>
                    <a:pt x="597255" y="1127125"/>
                  </a:lnTo>
                  <a:lnTo>
                    <a:pt x="603057" y="1121305"/>
                  </a:lnTo>
                  <a:lnTo>
                    <a:pt x="609914" y="1116542"/>
                  </a:lnTo>
                  <a:lnTo>
                    <a:pt x="616243" y="1111780"/>
                  </a:lnTo>
                  <a:lnTo>
                    <a:pt x="623100" y="1107546"/>
                  </a:lnTo>
                  <a:lnTo>
                    <a:pt x="629958" y="1103313"/>
                  </a:lnTo>
                  <a:lnTo>
                    <a:pt x="637342" y="1100138"/>
                  </a:lnTo>
                  <a:lnTo>
                    <a:pt x="644727" y="1096963"/>
                  </a:lnTo>
                  <a:lnTo>
                    <a:pt x="651584" y="1093788"/>
                  </a:lnTo>
                  <a:lnTo>
                    <a:pt x="659496" y="1091671"/>
                  </a:lnTo>
                  <a:lnTo>
                    <a:pt x="667408" y="1089025"/>
                  </a:lnTo>
                  <a:lnTo>
                    <a:pt x="675320" y="1087438"/>
                  </a:lnTo>
                  <a:lnTo>
                    <a:pt x="683232" y="1085850"/>
                  </a:lnTo>
                  <a:lnTo>
                    <a:pt x="691144" y="1084792"/>
                  </a:lnTo>
                  <a:lnTo>
                    <a:pt x="699056" y="1084263"/>
                  </a:lnTo>
                  <a:close/>
                  <a:moveTo>
                    <a:pt x="157440" y="1084263"/>
                  </a:moveTo>
                  <a:lnTo>
                    <a:pt x="164836" y="1084263"/>
                  </a:lnTo>
                  <a:lnTo>
                    <a:pt x="173818" y="1084263"/>
                  </a:lnTo>
                  <a:lnTo>
                    <a:pt x="181742" y="1084792"/>
                  </a:lnTo>
                  <a:lnTo>
                    <a:pt x="189667" y="1085850"/>
                  </a:lnTo>
                  <a:lnTo>
                    <a:pt x="198120" y="1087438"/>
                  </a:lnTo>
                  <a:lnTo>
                    <a:pt x="204988" y="1089025"/>
                  </a:lnTo>
                  <a:lnTo>
                    <a:pt x="212913" y="1091671"/>
                  </a:lnTo>
                  <a:lnTo>
                    <a:pt x="220838" y="1093788"/>
                  </a:lnTo>
                  <a:lnTo>
                    <a:pt x="228234" y="1096963"/>
                  </a:lnTo>
                  <a:lnTo>
                    <a:pt x="235631" y="1100138"/>
                  </a:lnTo>
                  <a:lnTo>
                    <a:pt x="242499" y="1103313"/>
                  </a:lnTo>
                  <a:lnTo>
                    <a:pt x="249896" y="1107546"/>
                  </a:lnTo>
                  <a:lnTo>
                    <a:pt x="256764" y="1111780"/>
                  </a:lnTo>
                  <a:lnTo>
                    <a:pt x="263104" y="1116542"/>
                  </a:lnTo>
                  <a:lnTo>
                    <a:pt x="269443" y="1121305"/>
                  </a:lnTo>
                  <a:lnTo>
                    <a:pt x="275783" y="1127125"/>
                  </a:lnTo>
                  <a:lnTo>
                    <a:pt x="281595" y="1132417"/>
                  </a:lnTo>
                  <a:lnTo>
                    <a:pt x="287406" y="1139296"/>
                  </a:lnTo>
                  <a:lnTo>
                    <a:pt x="293218" y="1145117"/>
                  </a:lnTo>
                  <a:lnTo>
                    <a:pt x="297973" y="1151467"/>
                  </a:lnTo>
                  <a:lnTo>
                    <a:pt x="302728" y="1158346"/>
                  </a:lnTo>
                  <a:lnTo>
                    <a:pt x="306954" y="1165225"/>
                  </a:lnTo>
                  <a:lnTo>
                    <a:pt x="311181" y="1172634"/>
                  </a:lnTo>
                  <a:lnTo>
                    <a:pt x="314351" y="1180042"/>
                  </a:lnTo>
                  <a:lnTo>
                    <a:pt x="317521" y="1186921"/>
                  </a:lnTo>
                  <a:lnTo>
                    <a:pt x="322804" y="1202267"/>
                  </a:lnTo>
                  <a:lnTo>
                    <a:pt x="327030" y="1217613"/>
                  </a:lnTo>
                  <a:lnTo>
                    <a:pt x="329144" y="1233488"/>
                  </a:lnTo>
                  <a:lnTo>
                    <a:pt x="330200" y="1248834"/>
                  </a:lnTo>
                  <a:lnTo>
                    <a:pt x="329144" y="1264709"/>
                  </a:lnTo>
                  <a:lnTo>
                    <a:pt x="327030" y="1280584"/>
                  </a:lnTo>
                  <a:lnTo>
                    <a:pt x="322804" y="1296459"/>
                  </a:lnTo>
                  <a:lnTo>
                    <a:pt x="317521" y="1311805"/>
                  </a:lnTo>
                  <a:lnTo>
                    <a:pt x="314351" y="1318684"/>
                  </a:lnTo>
                  <a:lnTo>
                    <a:pt x="311181" y="1326092"/>
                  </a:lnTo>
                  <a:lnTo>
                    <a:pt x="306954" y="1333500"/>
                  </a:lnTo>
                  <a:lnTo>
                    <a:pt x="302728" y="1339850"/>
                  </a:lnTo>
                  <a:lnTo>
                    <a:pt x="297973" y="1347259"/>
                  </a:lnTo>
                  <a:lnTo>
                    <a:pt x="292690" y="1353609"/>
                  </a:lnTo>
                  <a:lnTo>
                    <a:pt x="287406" y="1359959"/>
                  </a:lnTo>
                  <a:lnTo>
                    <a:pt x="281595" y="1366309"/>
                  </a:lnTo>
                  <a:lnTo>
                    <a:pt x="275783" y="1371600"/>
                  </a:lnTo>
                  <a:lnTo>
                    <a:pt x="269443" y="1376892"/>
                  </a:lnTo>
                  <a:lnTo>
                    <a:pt x="263104" y="1382184"/>
                  </a:lnTo>
                  <a:lnTo>
                    <a:pt x="256764" y="1386946"/>
                  </a:lnTo>
                  <a:lnTo>
                    <a:pt x="249896" y="1391180"/>
                  </a:lnTo>
                  <a:lnTo>
                    <a:pt x="242499" y="1395413"/>
                  </a:lnTo>
                  <a:lnTo>
                    <a:pt x="235631" y="1398588"/>
                  </a:lnTo>
                  <a:lnTo>
                    <a:pt x="228234" y="1401763"/>
                  </a:lnTo>
                  <a:lnTo>
                    <a:pt x="220838" y="1404409"/>
                  </a:lnTo>
                  <a:lnTo>
                    <a:pt x="212913" y="1407055"/>
                  </a:lnTo>
                  <a:lnTo>
                    <a:pt x="204988" y="1409171"/>
                  </a:lnTo>
                  <a:lnTo>
                    <a:pt x="198120" y="1411288"/>
                  </a:lnTo>
                  <a:lnTo>
                    <a:pt x="189667" y="1412346"/>
                  </a:lnTo>
                  <a:lnTo>
                    <a:pt x="181742" y="1413934"/>
                  </a:lnTo>
                  <a:lnTo>
                    <a:pt x="173818" y="1414463"/>
                  </a:lnTo>
                  <a:lnTo>
                    <a:pt x="164836" y="1414463"/>
                  </a:lnTo>
                  <a:lnTo>
                    <a:pt x="157440" y="1414463"/>
                  </a:lnTo>
                  <a:lnTo>
                    <a:pt x="148458" y="1413934"/>
                  </a:lnTo>
                  <a:lnTo>
                    <a:pt x="140533" y="1412346"/>
                  </a:lnTo>
                  <a:lnTo>
                    <a:pt x="132609" y="1411288"/>
                  </a:lnTo>
                  <a:lnTo>
                    <a:pt x="125212" y="1409171"/>
                  </a:lnTo>
                  <a:lnTo>
                    <a:pt x="117287" y="1407055"/>
                  </a:lnTo>
                  <a:lnTo>
                    <a:pt x="109891" y="1404409"/>
                  </a:lnTo>
                  <a:lnTo>
                    <a:pt x="101966" y="1401763"/>
                  </a:lnTo>
                  <a:lnTo>
                    <a:pt x="94570" y="1398588"/>
                  </a:lnTo>
                  <a:lnTo>
                    <a:pt x="87701" y="1395413"/>
                  </a:lnTo>
                  <a:lnTo>
                    <a:pt x="80305" y="1391180"/>
                  </a:lnTo>
                  <a:lnTo>
                    <a:pt x="73437" y="1386946"/>
                  </a:lnTo>
                  <a:lnTo>
                    <a:pt x="67097" y="1382184"/>
                  </a:lnTo>
                  <a:lnTo>
                    <a:pt x="60757" y="1376892"/>
                  </a:lnTo>
                  <a:lnTo>
                    <a:pt x="54417" y="1371600"/>
                  </a:lnTo>
                  <a:lnTo>
                    <a:pt x="48606" y="1366309"/>
                  </a:lnTo>
                  <a:lnTo>
                    <a:pt x="42794" y="1360488"/>
                  </a:lnTo>
                  <a:lnTo>
                    <a:pt x="37511" y="1353609"/>
                  </a:lnTo>
                  <a:lnTo>
                    <a:pt x="32228" y="1347259"/>
                  </a:lnTo>
                  <a:lnTo>
                    <a:pt x="27473" y="1340380"/>
                  </a:lnTo>
                  <a:lnTo>
                    <a:pt x="19548" y="1326621"/>
                  </a:lnTo>
                  <a:lnTo>
                    <a:pt x="12680" y="1312334"/>
                  </a:lnTo>
                  <a:lnTo>
                    <a:pt x="7397" y="1296988"/>
                  </a:lnTo>
                  <a:lnTo>
                    <a:pt x="5283" y="1290109"/>
                  </a:lnTo>
                  <a:lnTo>
                    <a:pt x="3170" y="1282171"/>
                  </a:lnTo>
                  <a:lnTo>
                    <a:pt x="2114" y="1274234"/>
                  </a:lnTo>
                  <a:lnTo>
                    <a:pt x="1057" y="1265767"/>
                  </a:lnTo>
                  <a:lnTo>
                    <a:pt x="529" y="1257830"/>
                  </a:lnTo>
                  <a:lnTo>
                    <a:pt x="0" y="1248834"/>
                  </a:lnTo>
                  <a:lnTo>
                    <a:pt x="529" y="1240896"/>
                  </a:lnTo>
                  <a:lnTo>
                    <a:pt x="1057" y="1233488"/>
                  </a:lnTo>
                  <a:lnTo>
                    <a:pt x="2114" y="1224492"/>
                  </a:lnTo>
                  <a:lnTo>
                    <a:pt x="3170" y="1216555"/>
                  </a:lnTo>
                  <a:lnTo>
                    <a:pt x="5283" y="1208617"/>
                  </a:lnTo>
                  <a:lnTo>
                    <a:pt x="7397" y="1201209"/>
                  </a:lnTo>
                  <a:lnTo>
                    <a:pt x="12680" y="1185863"/>
                  </a:lnTo>
                  <a:lnTo>
                    <a:pt x="19548" y="1171575"/>
                  </a:lnTo>
                  <a:lnTo>
                    <a:pt x="27473" y="1157288"/>
                  </a:lnTo>
                  <a:lnTo>
                    <a:pt x="37511" y="1145117"/>
                  </a:lnTo>
                  <a:lnTo>
                    <a:pt x="42794" y="1138238"/>
                  </a:lnTo>
                  <a:lnTo>
                    <a:pt x="48606" y="1132417"/>
                  </a:lnTo>
                  <a:lnTo>
                    <a:pt x="54417" y="1127125"/>
                  </a:lnTo>
                  <a:lnTo>
                    <a:pt x="60757" y="1121305"/>
                  </a:lnTo>
                  <a:lnTo>
                    <a:pt x="67097" y="1116542"/>
                  </a:lnTo>
                  <a:lnTo>
                    <a:pt x="73437" y="1111780"/>
                  </a:lnTo>
                  <a:lnTo>
                    <a:pt x="80305" y="1107546"/>
                  </a:lnTo>
                  <a:lnTo>
                    <a:pt x="87701" y="1103313"/>
                  </a:lnTo>
                  <a:lnTo>
                    <a:pt x="94570" y="1100138"/>
                  </a:lnTo>
                  <a:lnTo>
                    <a:pt x="101966" y="1096963"/>
                  </a:lnTo>
                  <a:lnTo>
                    <a:pt x="109891" y="1093788"/>
                  </a:lnTo>
                  <a:lnTo>
                    <a:pt x="117287" y="1091671"/>
                  </a:lnTo>
                  <a:lnTo>
                    <a:pt x="125212" y="1089025"/>
                  </a:lnTo>
                  <a:lnTo>
                    <a:pt x="132609" y="1087438"/>
                  </a:lnTo>
                  <a:lnTo>
                    <a:pt x="140533" y="1085850"/>
                  </a:lnTo>
                  <a:lnTo>
                    <a:pt x="148458" y="1084792"/>
                  </a:lnTo>
                  <a:lnTo>
                    <a:pt x="157440" y="1084263"/>
                  </a:lnTo>
                  <a:close/>
                  <a:moveTo>
                    <a:pt x="978431" y="812800"/>
                  </a:moveTo>
                  <a:lnTo>
                    <a:pt x="986871" y="813857"/>
                  </a:lnTo>
                  <a:lnTo>
                    <a:pt x="994783" y="814385"/>
                  </a:lnTo>
                  <a:lnTo>
                    <a:pt x="1002695" y="814913"/>
                  </a:lnTo>
                  <a:lnTo>
                    <a:pt x="1010607" y="816498"/>
                  </a:lnTo>
                  <a:lnTo>
                    <a:pt x="1018519" y="818083"/>
                  </a:lnTo>
                  <a:lnTo>
                    <a:pt x="1026431" y="820197"/>
                  </a:lnTo>
                  <a:lnTo>
                    <a:pt x="1034343" y="822838"/>
                  </a:lnTo>
                  <a:lnTo>
                    <a:pt x="1041200" y="825480"/>
                  </a:lnTo>
                  <a:lnTo>
                    <a:pt x="1048584" y="828650"/>
                  </a:lnTo>
                  <a:lnTo>
                    <a:pt x="1055969" y="832876"/>
                  </a:lnTo>
                  <a:lnTo>
                    <a:pt x="1063353" y="836575"/>
                  </a:lnTo>
                  <a:lnTo>
                    <a:pt x="1069683" y="840801"/>
                  </a:lnTo>
                  <a:lnTo>
                    <a:pt x="1076012" y="846084"/>
                  </a:lnTo>
                  <a:lnTo>
                    <a:pt x="1082870" y="850311"/>
                  </a:lnTo>
                  <a:lnTo>
                    <a:pt x="1088672" y="855594"/>
                  </a:lnTo>
                  <a:lnTo>
                    <a:pt x="1094474" y="861406"/>
                  </a:lnTo>
                  <a:lnTo>
                    <a:pt x="1100276" y="867745"/>
                  </a:lnTo>
                  <a:lnTo>
                    <a:pt x="1105551" y="873557"/>
                  </a:lnTo>
                  <a:lnTo>
                    <a:pt x="1110825" y="879897"/>
                  </a:lnTo>
                  <a:lnTo>
                    <a:pt x="1115573" y="886765"/>
                  </a:lnTo>
                  <a:lnTo>
                    <a:pt x="1119792" y="893105"/>
                  </a:lnTo>
                  <a:lnTo>
                    <a:pt x="1123485" y="900501"/>
                  </a:lnTo>
                  <a:lnTo>
                    <a:pt x="1127704" y="907898"/>
                  </a:lnTo>
                  <a:lnTo>
                    <a:pt x="1130869" y="914766"/>
                  </a:lnTo>
                  <a:lnTo>
                    <a:pt x="1133507" y="922162"/>
                  </a:lnTo>
                  <a:lnTo>
                    <a:pt x="1136144" y="930087"/>
                  </a:lnTo>
                  <a:lnTo>
                    <a:pt x="1137726" y="938012"/>
                  </a:lnTo>
                  <a:lnTo>
                    <a:pt x="1139836" y="945937"/>
                  </a:lnTo>
                  <a:lnTo>
                    <a:pt x="1141419" y="953862"/>
                  </a:lnTo>
                  <a:lnTo>
                    <a:pt x="1141946" y="961786"/>
                  </a:lnTo>
                  <a:lnTo>
                    <a:pt x="1142474" y="969711"/>
                  </a:lnTo>
                  <a:lnTo>
                    <a:pt x="1143001" y="978164"/>
                  </a:lnTo>
                  <a:lnTo>
                    <a:pt x="1142474" y="986089"/>
                  </a:lnTo>
                  <a:lnTo>
                    <a:pt x="1141946" y="994542"/>
                  </a:lnTo>
                  <a:lnTo>
                    <a:pt x="1141419" y="1002467"/>
                  </a:lnTo>
                  <a:lnTo>
                    <a:pt x="1139836" y="1010392"/>
                  </a:lnTo>
                  <a:lnTo>
                    <a:pt x="1137726" y="1018316"/>
                  </a:lnTo>
                  <a:lnTo>
                    <a:pt x="1136144" y="1026241"/>
                  </a:lnTo>
                  <a:lnTo>
                    <a:pt x="1133507" y="1034166"/>
                  </a:lnTo>
                  <a:lnTo>
                    <a:pt x="1130869" y="1041034"/>
                  </a:lnTo>
                  <a:lnTo>
                    <a:pt x="1127704" y="1048431"/>
                  </a:lnTo>
                  <a:lnTo>
                    <a:pt x="1123485" y="1055827"/>
                  </a:lnTo>
                  <a:lnTo>
                    <a:pt x="1119792" y="1062695"/>
                  </a:lnTo>
                  <a:lnTo>
                    <a:pt x="1115573" y="1069563"/>
                  </a:lnTo>
                  <a:lnTo>
                    <a:pt x="1110825" y="1075903"/>
                  </a:lnTo>
                  <a:lnTo>
                    <a:pt x="1105551" y="1082771"/>
                  </a:lnTo>
                  <a:lnTo>
                    <a:pt x="1100276" y="1088583"/>
                  </a:lnTo>
                  <a:lnTo>
                    <a:pt x="1094474" y="1094394"/>
                  </a:lnTo>
                  <a:lnTo>
                    <a:pt x="1088672" y="1100206"/>
                  </a:lnTo>
                  <a:lnTo>
                    <a:pt x="1082870" y="1105489"/>
                  </a:lnTo>
                  <a:lnTo>
                    <a:pt x="1076012" y="1110772"/>
                  </a:lnTo>
                  <a:lnTo>
                    <a:pt x="1069683" y="1115527"/>
                  </a:lnTo>
                  <a:lnTo>
                    <a:pt x="1063353" y="1119226"/>
                  </a:lnTo>
                  <a:lnTo>
                    <a:pt x="1055969" y="1123452"/>
                  </a:lnTo>
                  <a:lnTo>
                    <a:pt x="1048584" y="1127150"/>
                  </a:lnTo>
                  <a:lnTo>
                    <a:pt x="1041200" y="1130849"/>
                  </a:lnTo>
                  <a:lnTo>
                    <a:pt x="1026431" y="1136132"/>
                  </a:lnTo>
                  <a:lnTo>
                    <a:pt x="1018519" y="1137717"/>
                  </a:lnTo>
                  <a:lnTo>
                    <a:pt x="1010607" y="1139830"/>
                  </a:lnTo>
                  <a:lnTo>
                    <a:pt x="1002695" y="1141415"/>
                  </a:lnTo>
                  <a:lnTo>
                    <a:pt x="994783" y="1141943"/>
                  </a:lnTo>
                  <a:lnTo>
                    <a:pt x="986871" y="1142472"/>
                  </a:lnTo>
                  <a:lnTo>
                    <a:pt x="978431" y="1143000"/>
                  </a:lnTo>
                  <a:lnTo>
                    <a:pt x="970519" y="1142472"/>
                  </a:lnTo>
                  <a:lnTo>
                    <a:pt x="962079" y="1141943"/>
                  </a:lnTo>
                  <a:lnTo>
                    <a:pt x="954167" y="1141415"/>
                  </a:lnTo>
                  <a:lnTo>
                    <a:pt x="946255" y="1139830"/>
                  </a:lnTo>
                  <a:lnTo>
                    <a:pt x="938343" y="1137717"/>
                  </a:lnTo>
                  <a:lnTo>
                    <a:pt x="930431" y="1136132"/>
                  </a:lnTo>
                  <a:lnTo>
                    <a:pt x="923047" y="1133490"/>
                  </a:lnTo>
                  <a:lnTo>
                    <a:pt x="915135" y="1130849"/>
                  </a:lnTo>
                  <a:lnTo>
                    <a:pt x="908278" y="1127150"/>
                  </a:lnTo>
                  <a:lnTo>
                    <a:pt x="900893" y="1123452"/>
                  </a:lnTo>
                  <a:lnTo>
                    <a:pt x="894563" y="1119226"/>
                  </a:lnTo>
                  <a:lnTo>
                    <a:pt x="887179" y="1115527"/>
                  </a:lnTo>
                  <a:lnTo>
                    <a:pt x="880322" y="1110772"/>
                  </a:lnTo>
                  <a:lnTo>
                    <a:pt x="873992" y="1105489"/>
                  </a:lnTo>
                  <a:lnTo>
                    <a:pt x="868190" y="1100206"/>
                  </a:lnTo>
                  <a:lnTo>
                    <a:pt x="862388" y="1094394"/>
                  </a:lnTo>
                  <a:lnTo>
                    <a:pt x="856058" y="1088583"/>
                  </a:lnTo>
                  <a:lnTo>
                    <a:pt x="850784" y="1082771"/>
                  </a:lnTo>
                  <a:lnTo>
                    <a:pt x="846564" y="1075903"/>
                  </a:lnTo>
                  <a:lnTo>
                    <a:pt x="841817" y="1069563"/>
                  </a:lnTo>
                  <a:lnTo>
                    <a:pt x="837069" y="1062695"/>
                  </a:lnTo>
                  <a:lnTo>
                    <a:pt x="833377" y="1055827"/>
                  </a:lnTo>
                  <a:lnTo>
                    <a:pt x="829157" y="1048431"/>
                  </a:lnTo>
                  <a:lnTo>
                    <a:pt x="825993" y="1041034"/>
                  </a:lnTo>
                  <a:lnTo>
                    <a:pt x="823355" y="1034166"/>
                  </a:lnTo>
                  <a:lnTo>
                    <a:pt x="820718" y="1026241"/>
                  </a:lnTo>
                  <a:lnTo>
                    <a:pt x="818608" y="1018316"/>
                  </a:lnTo>
                  <a:lnTo>
                    <a:pt x="817026" y="1010392"/>
                  </a:lnTo>
                  <a:lnTo>
                    <a:pt x="815443" y="1002467"/>
                  </a:lnTo>
                  <a:lnTo>
                    <a:pt x="814916" y="994542"/>
                  </a:lnTo>
                  <a:lnTo>
                    <a:pt x="814388" y="986089"/>
                  </a:lnTo>
                  <a:lnTo>
                    <a:pt x="814388" y="978164"/>
                  </a:lnTo>
                  <a:lnTo>
                    <a:pt x="814388" y="969711"/>
                  </a:lnTo>
                  <a:lnTo>
                    <a:pt x="814916" y="961786"/>
                  </a:lnTo>
                  <a:lnTo>
                    <a:pt x="815443" y="953862"/>
                  </a:lnTo>
                  <a:lnTo>
                    <a:pt x="817026" y="945937"/>
                  </a:lnTo>
                  <a:lnTo>
                    <a:pt x="818608" y="938012"/>
                  </a:lnTo>
                  <a:lnTo>
                    <a:pt x="820718" y="930087"/>
                  </a:lnTo>
                  <a:lnTo>
                    <a:pt x="823355" y="922162"/>
                  </a:lnTo>
                  <a:lnTo>
                    <a:pt x="825993" y="914766"/>
                  </a:lnTo>
                  <a:lnTo>
                    <a:pt x="829157" y="907898"/>
                  </a:lnTo>
                  <a:lnTo>
                    <a:pt x="833377" y="900501"/>
                  </a:lnTo>
                  <a:lnTo>
                    <a:pt x="837069" y="893105"/>
                  </a:lnTo>
                  <a:lnTo>
                    <a:pt x="841817" y="886765"/>
                  </a:lnTo>
                  <a:lnTo>
                    <a:pt x="846564" y="879897"/>
                  </a:lnTo>
                  <a:lnTo>
                    <a:pt x="850784" y="873557"/>
                  </a:lnTo>
                  <a:lnTo>
                    <a:pt x="856058" y="867745"/>
                  </a:lnTo>
                  <a:lnTo>
                    <a:pt x="862388" y="861406"/>
                  </a:lnTo>
                  <a:lnTo>
                    <a:pt x="868190" y="855594"/>
                  </a:lnTo>
                  <a:lnTo>
                    <a:pt x="873992" y="850311"/>
                  </a:lnTo>
                  <a:lnTo>
                    <a:pt x="880322" y="846084"/>
                  </a:lnTo>
                  <a:lnTo>
                    <a:pt x="887179" y="840801"/>
                  </a:lnTo>
                  <a:lnTo>
                    <a:pt x="894563" y="836575"/>
                  </a:lnTo>
                  <a:lnTo>
                    <a:pt x="900893" y="832876"/>
                  </a:lnTo>
                  <a:lnTo>
                    <a:pt x="908278" y="828650"/>
                  </a:lnTo>
                  <a:lnTo>
                    <a:pt x="915135" y="825480"/>
                  </a:lnTo>
                  <a:lnTo>
                    <a:pt x="923047" y="822838"/>
                  </a:lnTo>
                  <a:lnTo>
                    <a:pt x="930431" y="820197"/>
                  </a:lnTo>
                  <a:lnTo>
                    <a:pt x="938343" y="818083"/>
                  </a:lnTo>
                  <a:lnTo>
                    <a:pt x="946255" y="816498"/>
                  </a:lnTo>
                  <a:lnTo>
                    <a:pt x="954167" y="814913"/>
                  </a:lnTo>
                  <a:lnTo>
                    <a:pt x="962079" y="814385"/>
                  </a:lnTo>
                  <a:lnTo>
                    <a:pt x="970519" y="813857"/>
                  </a:lnTo>
                  <a:lnTo>
                    <a:pt x="978431" y="812800"/>
                  </a:lnTo>
                  <a:close/>
                  <a:moveTo>
                    <a:pt x="436034" y="812800"/>
                  </a:moveTo>
                  <a:lnTo>
                    <a:pt x="444501" y="813857"/>
                  </a:lnTo>
                  <a:lnTo>
                    <a:pt x="452438" y="814385"/>
                  </a:lnTo>
                  <a:lnTo>
                    <a:pt x="461434" y="814913"/>
                  </a:lnTo>
                  <a:lnTo>
                    <a:pt x="468842" y="816498"/>
                  </a:lnTo>
                  <a:lnTo>
                    <a:pt x="476780" y="818083"/>
                  </a:lnTo>
                  <a:lnTo>
                    <a:pt x="484188" y="820197"/>
                  </a:lnTo>
                  <a:lnTo>
                    <a:pt x="499534" y="825480"/>
                  </a:lnTo>
                  <a:lnTo>
                    <a:pt x="513822" y="832876"/>
                  </a:lnTo>
                  <a:lnTo>
                    <a:pt x="527580" y="840801"/>
                  </a:lnTo>
                  <a:lnTo>
                    <a:pt x="540809" y="850311"/>
                  </a:lnTo>
                  <a:lnTo>
                    <a:pt x="547688" y="855594"/>
                  </a:lnTo>
                  <a:lnTo>
                    <a:pt x="553509" y="861406"/>
                  </a:lnTo>
                  <a:lnTo>
                    <a:pt x="559330" y="867745"/>
                  </a:lnTo>
                  <a:lnTo>
                    <a:pt x="564622" y="874085"/>
                  </a:lnTo>
                  <a:lnTo>
                    <a:pt x="569913" y="880953"/>
                  </a:lnTo>
                  <a:lnTo>
                    <a:pt x="574676" y="887293"/>
                  </a:lnTo>
                  <a:lnTo>
                    <a:pt x="578380" y="894690"/>
                  </a:lnTo>
                  <a:lnTo>
                    <a:pt x="582613" y="901030"/>
                  </a:lnTo>
                  <a:lnTo>
                    <a:pt x="586317" y="908954"/>
                  </a:lnTo>
                  <a:lnTo>
                    <a:pt x="589492" y="916351"/>
                  </a:lnTo>
                  <a:lnTo>
                    <a:pt x="594784" y="931144"/>
                  </a:lnTo>
                  <a:lnTo>
                    <a:pt x="597959" y="946465"/>
                  </a:lnTo>
                  <a:lnTo>
                    <a:pt x="600605" y="962315"/>
                  </a:lnTo>
                  <a:lnTo>
                    <a:pt x="601663" y="978164"/>
                  </a:lnTo>
                  <a:lnTo>
                    <a:pt x="600605" y="994014"/>
                  </a:lnTo>
                  <a:lnTo>
                    <a:pt x="597959" y="1009863"/>
                  </a:lnTo>
                  <a:lnTo>
                    <a:pt x="594784" y="1025185"/>
                  </a:lnTo>
                  <a:lnTo>
                    <a:pt x="589492" y="1039978"/>
                  </a:lnTo>
                  <a:lnTo>
                    <a:pt x="586317" y="1047902"/>
                  </a:lnTo>
                  <a:lnTo>
                    <a:pt x="582613" y="1054770"/>
                  </a:lnTo>
                  <a:lnTo>
                    <a:pt x="578380" y="1062167"/>
                  </a:lnTo>
                  <a:lnTo>
                    <a:pt x="574676" y="1069035"/>
                  </a:lnTo>
                  <a:lnTo>
                    <a:pt x="569913" y="1075375"/>
                  </a:lnTo>
                  <a:lnTo>
                    <a:pt x="564622" y="1081715"/>
                  </a:lnTo>
                  <a:lnTo>
                    <a:pt x="559330" y="1088583"/>
                  </a:lnTo>
                  <a:lnTo>
                    <a:pt x="553509" y="1094394"/>
                  </a:lnTo>
                  <a:lnTo>
                    <a:pt x="547688" y="1100206"/>
                  </a:lnTo>
                  <a:lnTo>
                    <a:pt x="540809" y="1105489"/>
                  </a:lnTo>
                  <a:lnTo>
                    <a:pt x="534459" y="1110772"/>
                  </a:lnTo>
                  <a:lnTo>
                    <a:pt x="527580" y="1115527"/>
                  </a:lnTo>
                  <a:lnTo>
                    <a:pt x="521230" y="1119226"/>
                  </a:lnTo>
                  <a:lnTo>
                    <a:pt x="513822" y="1123452"/>
                  </a:lnTo>
                  <a:lnTo>
                    <a:pt x="499534" y="1130849"/>
                  </a:lnTo>
                  <a:lnTo>
                    <a:pt x="484188" y="1136132"/>
                  </a:lnTo>
                  <a:lnTo>
                    <a:pt x="476780" y="1137717"/>
                  </a:lnTo>
                  <a:lnTo>
                    <a:pt x="468842" y="1139830"/>
                  </a:lnTo>
                  <a:lnTo>
                    <a:pt x="461434" y="1141415"/>
                  </a:lnTo>
                  <a:lnTo>
                    <a:pt x="452438" y="1141943"/>
                  </a:lnTo>
                  <a:lnTo>
                    <a:pt x="444501" y="1142472"/>
                  </a:lnTo>
                  <a:lnTo>
                    <a:pt x="436034" y="1143000"/>
                  </a:lnTo>
                  <a:lnTo>
                    <a:pt x="428097" y="1142472"/>
                  </a:lnTo>
                  <a:lnTo>
                    <a:pt x="420159" y="1141943"/>
                  </a:lnTo>
                  <a:lnTo>
                    <a:pt x="411692" y="1141415"/>
                  </a:lnTo>
                  <a:lnTo>
                    <a:pt x="403755" y="1139830"/>
                  </a:lnTo>
                  <a:lnTo>
                    <a:pt x="395817" y="1137717"/>
                  </a:lnTo>
                  <a:lnTo>
                    <a:pt x="387880" y="1136132"/>
                  </a:lnTo>
                  <a:lnTo>
                    <a:pt x="381001" y="1133490"/>
                  </a:lnTo>
                  <a:lnTo>
                    <a:pt x="373592" y="1130849"/>
                  </a:lnTo>
                  <a:lnTo>
                    <a:pt x="365655" y="1127150"/>
                  </a:lnTo>
                  <a:lnTo>
                    <a:pt x="359305" y="1123452"/>
                  </a:lnTo>
                  <a:lnTo>
                    <a:pt x="351897" y="1119226"/>
                  </a:lnTo>
                  <a:lnTo>
                    <a:pt x="345017" y="1115527"/>
                  </a:lnTo>
                  <a:lnTo>
                    <a:pt x="338667" y="1110772"/>
                  </a:lnTo>
                  <a:lnTo>
                    <a:pt x="331788" y="1105489"/>
                  </a:lnTo>
                  <a:lnTo>
                    <a:pt x="325438" y="1100206"/>
                  </a:lnTo>
                  <a:lnTo>
                    <a:pt x="319617" y="1094394"/>
                  </a:lnTo>
                  <a:lnTo>
                    <a:pt x="314326" y="1088583"/>
                  </a:lnTo>
                  <a:lnTo>
                    <a:pt x="309034" y="1082771"/>
                  </a:lnTo>
                  <a:lnTo>
                    <a:pt x="303742" y="1075903"/>
                  </a:lnTo>
                  <a:lnTo>
                    <a:pt x="298980" y="1069563"/>
                  </a:lnTo>
                  <a:lnTo>
                    <a:pt x="294747" y="1062695"/>
                  </a:lnTo>
                  <a:lnTo>
                    <a:pt x="290513" y="1055827"/>
                  </a:lnTo>
                  <a:lnTo>
                    <a:pt x="287338" y="1048431"/>
                  </a:lnTo>
                  <a:lnTo>
                    <a:pt x="284163" y="1041034"/>
                  </a:lnTo>
                  <a:lnTo>
                    <a:pt x="281517" y="1034166"/>
                  </a:lnTo>
                  <a:lnTo>
                    <a:pt x="278872" y="1026241"/>
                  </a:lnTo>
                  <a:lnTo>
                    <a:pt x="276226" y="1018316"/>
                  </a:lnTo>
                  <a:lnTo>
                    <a:pt x="274638" y="1010392"/>
                  </a:lnTo>
                  <a:lnTo>
                    <a:pt x="273580" y="1002467"/>
                  </a:lnTo>
                  <a:lnTo>
                    <a:pt x="271992" y="994542"/>
                  </a:lnTo>
                  <a:lnTo>
                    <a:pt x="271463" y="986089"/>
                  </a:lnTo>
                  <a:lnTo>
                    <a:pt x="271463" y="978164"/>
                  </a:lnTo>
                  <a:lnTo>
                    <a:pt x="271463" y="969711"/>
                  </a:lnTo>
                  <a:lnTo>
                    <a:pt x="271992" y="961786"/>
                  </a:lnTo>
                  <a:lnTo>
                    <a:pt x="273580" y="953861"/>
                  </a:lnTo>
                  <a:lnTo>
                    <a:pt x="274638" y="945937"/>
                  </a:lnTo>
                  <a:lnTo>
                    <a:pt x="276226" y="938012"/>
                  </a:lnTo>
                  <a:lnTo>
                    <a:pt x="278872" y="930087"/>
                  </a:lnTo>
                  <a:lnTo>
                    <a:pt x="281517" y="922162"/>
                  </a:lnTo>
                  <a:lnTo>
                    <a:pt x="284163" y="914766"/>
                  </a:lnTo>
                  <a:lnTo>
                    <a:pt x="287338" y="907898"/>
                  </a:lnTo>
                  <a:lnTo>
                    <a:pt x="290513" y="900501"/>
                  </a:lnTo>
                  <a:lnTo>
                    <a:pt x="294747" y="893105"/>
                  </a:lnTo>
                  <a:lnTo>
                    <a:pt x="298980" y="886765"/>
                  </a:lnTo>
                  <a:lnTo>
                    <a:pt x="303742" y="879897"/>
                  </a:lnTo>
                  <a:lnTo>
                    <a:pt x="309034" y="873557"/>
                  </a:lnTo>
                  <a:lnTo>
                    <a:pt x="314326" y="867745"/>
                  </a:lnTo>
                  <a:lnTo>
                    <a:pt x="319617" y="861406"/>
                  </a:lnTo>
                  <a:lnTo>
                    <a:pt x="325438" y="855594"/>
                  </a:lnTo>
                  <a:lnTo>
                    <a:pt x="331788" y="850311"/>
                  </a:lnTo>
                  <a:lnTo>
                    <a:pt x="338667" y="846084"/>
                  </a:lnTo>
                  <a:lnTo>
                    <a:pt x="345017" y="840801"/>
                  </a:lnTo>
                  <a:lnTo>
                    <a:pt x="351897" y="836574"/>
                  </a:lnTo>
                  <a:lnTo>
                    <a:pt x="359305" y="832876"/>
                  </a:lnTo>
                  <a:lnTo>
                    <a:pt x="365655" y="828650"/>
                  </a:lnTo>
                  <a:lnTo>
                    <a:pt x="373592" y="825480"/>
                  </a:lnTo>
                  <a:lnTo>
                    <a:pt x="381001" y="822838"/>
                  </a:lnTo>
                  <a:lnTo>
                    <a:pt x="387880" y="820197"/>
                  </a:lnTo>
                  <a:lnTo>
                    <a:pt x="395817" y="818083"/>
                  </a:lnTo>
                  <a:lnTo>
                    <a:pt x="403755" y="816498"/>
                  </a:lnTo>
                  <a:lnTo>
                    <a:pt x="411692" y="814913"/>
                  </a:lnTo>
                  <a:lnTo>
                    <a:pt x="420159" y="814385"/>
                  </a:lnTo>
                  <a:lnTo>
                    <a:pt x="428097" y="813857"/>
                  </a:lnTo>
                  <a:lnTo>
                    <a:pt x="436034" y="812800"/>
                  </a:lnTo>
                  <a:close/>
                  <a:moveTo>
                    <a:pt x="707495" y="542925"/>
                  </a:moveTo>
                  <a:lnTo>
                    <a:pt x="715408" y="543452"/>
                  </a:lnTo>
                  <a:lnTo>
                    <a:pt x="723847" y="543452"/>
                  </a:lnTo>
                  <a:lnTo>
                    <a:pt x="731759" y="544507"/>
                  </a:lnTo>
                  <a:lnTo>
                    <a:pt x="739671" y="546090"/>
                  </a:lnTo>
                  <a:lnTo>
                    <a:pt x="747583" y="548200"/>
                  </a:lnTo>
                  <a:lnTo>
                    <a:pt x="755495" y="549782"/>
                  </a:lnTo>
                  <a:lnTo>
                    <a:pt x="762880" y="552419"/>
                  </a:lnTo>
                  <a:lnTo>
                    <a:pt x="770792" y="555057"/>
                  </a:lnTo>
                  <a:lnTo>
                    <a:pt x="777649" y="558222"/>
                  </a:lnTo>
                  <a:lnTo>
                    <a:pt x="785033" y="562441"/>
                  </a:lnTo>
                  <a:lnTo>
                    <a:pt x="791890" y="566134"/>
                  </a:lnTo>
                  <a:lnTo>
                    <a:pt x="798748" y="570353"/>
                  </a:lnTo>
                  <a:lnTo>
                    <a:pt x="805605" y="575101"/>
                  </a:lnTo>
                  <a:lnTo>
                    <a:pt x="811934" y="580375"/>
                  </a:lnTo>
                  <a:lnTo>
                    <a:pt x="817736" y="585650"/>
                  </a:lnTo>
                  <a:lnTo>
                    <a:pt x="824066" y="591452"/>
                  </a:lnTo>
                  <a:lnTo>
                    <a:pt x="829868" y="597254"/>
                  </a:lnTo>
                  <a:lnTo>
                    <a:pt x="835143" y="603584"/>
                  </a:lnTo>
                  <a:lnTo>
                    <a:pt x="840418" y="610441"/>
                  </a:lnTo>
                  <a:lnTo>
                    <a:pt x="844637" y="616771"/>
                  </a:lnTo>
                  <a:lnTo>
                    <a:pt x="849385" y="623628"/>
                  </a:lnTo>
                  <a:lnTo>
                    <a:pt x="853604" y="630485"/>
                  </a:lnTo>
                  <a:lnTo>
                    <a:pt x="856769" y="637870"/>
                  </a:lnTo>
                  <a:lnTo>
                    <a:pt x="859934" y="645254"/>
                  </a:lnTo>
                  <a:lnTo>
                    <a:pt x="865209" y="660023"/>
                  </a:lnTo>
                  <a:lnTo>
                    <a:pt x="868901" y="675847"/>
                  </a:lnTo>
                  <a:lnTo>
                    <a:pt x="871011" y="691671"/>
                  </a:lnTo>
                  <a:lnTo>
                    <a:pt x="871538" y="707495"/>
                  </a:lnTo>
                  <a:lnTo>
                    <a:pt x="871011" y="723319"/>
                  </a:lnTo>
                  <a:lnTo>
                    <a:pt x="868901" y="739144"/>
                  </a:lnTo>
                  <a:lnTo>
                    <a:pt x="865209" y="753913"/>
                  </a:lnTo>
                  <a:lnTo>
                    <a:pt x="859934" y="769209"/>
                  </a:lnTo>
                  <a:lnTo>
                    <a:pt x="856769" y="776594"/>
                  </a:lnTo>
                  <a:lnTo>
                    <a:pt x="853604" y="783451"/>
                  </a:lnTo>
                  <a:lnTo>
                    <a:pt x="849385" y="790835"/>
                  </a:lnTo>
                  <a:lnTo>
                    <a:pt x="844637" y="798220"/>
                  </a:lnTo>
                  <a:lnTo>
                    <a:pt x="840418" y="804550"/>
                  </a:lnTo>
                  <a:lnTo>
                    <a:pt x="835143" y="811407"/>
                  </a:lnTo>
                  <a:lnTo>
                    <a:pt x="829868" y="817736"/>
                  </a:lnTo>
                  <a:lnTo>
                    <a:pt x="824066" y="823539"/>
                  </a:lnTo>
                  <a:lnTo>
                    <a:pt x="817736" y="829868"/>
                  </a:lnTo>
                  <a:lnTo>
                    <a:pt x="811934" y="835143"/>
                  </a:lnTo>
                  <a:lnTo>
                    <a:pt x="805605" y="839363"/>
                  </a:lnTo>
                  <a:lnTo>
                    <a:pt x="798748" y="844110"/>
                  </a:lnTo>
                  <a:lnTo>
                    <a:pt x="791890" y="848857"/>
                  </a:lnTo>
                  <a:lnTo>
                    <a:pt x="785033" y="852549"/>
                  </a:lnTo>
                  <a:lnTo>
                    <a:pt x="770792" y="859406"/>
                  </a:lnTo>
                  <a:lnTo>
                    <a:pt x="762880" y="862571"/>
                  </a:lnTo>
                  <a:lnTo>
                    <a:pt x="755495" y="865209"/>
                  </a:lnTo>
                  <a:lnTo>
                    <a:pt x="747583" y="867318"/>
                  </a:lnTo>
                  <a:lnTo>
                    <a:pt x="739671" y="868901"/>
                  </a:lnTo>
                  <a:lnTo>
                    <a:pt x="731759" y="870483"/>
                  </a:lnTo>
                  <a:lnTo>
                    <a:pt x="723847" y="871011"/>
                  </a:lnTo>
                  <a:lnTo>
                    <a:pt x="715408" y="871538"/>
                  </a:lnTo>
                  <a:lnTo>
                    <a:pt x="707495" y="871538"/>
                  </a:lnTo>
                  <a:lnTo>
                    <a:pt x="699056" y="871538"/>
                  </a:lnTo>
                  <a:lnTo>
                    <a:pt x="691144" y="871011"/>
                  </a:lnTo>
                  <a:lnTo>
                    <a:pt x="683232" y="870483"/>
                  </a:lnTo>
                  <a:lnTo>
                    <a:pt x="675320" y="868901"/>
                  </a:lnTo>
                  <a:lnTo>
                    <a:pt x="667408" y="867318"/>
                  </a:lnTo>
                  <a:lnTo>
                    <a:pt x="659496" y="865209"/>
                  </a:lnTo>
                  <a:lnTo>
                    <a:pt x="651584" y="862571"/>
                  </a:lnTo>
                  <a:lnTo>
                    <a:pt x="644727" y="859406"/>
                  </a:lnTo>
                  <a:lnTo>
                    <a:pt x="637342" y="855714"/>
                  </a:lnTo>
                  <a:lnTo>
                    <a:pt x="629958" y="852549"/>
                  </a:lnTo>
                  <a:lnTo>
                    <a:pt x="623100" y="848857"/>
                  </a:lnTo>
                  <a:lnTo>
                    <a:pt x="616243" y="844110"/>
                  </a:lnTo>
                  <a:lnTo>
                    <a:pt x="609914" y="839363"/>
                  </a:lnTo>
                  <a:lnTo>
                    <a:pt x="603057" y="835143"/>
                  </a:lnTo>
                  <a:lnTo>
                    <a:pt x="597255" y="829868"/>
                  </a:lnTo>
                  <a:lnTo>
                    <a:pt x="591452" y="823539"/>
                  </a:lnTo>
                  <a:lnTo>
                    <a:pt x="585650" y="817736"/>
                  </a:lnTo>
                  <a:lnTo>
                    <a:pt x="579321" y="811407"/>
                  </a:lnTo>
                  <a:lnTo>
                    <a:pt x="575101" y="804550"/>
                  </a:lnTo>
                  <a:lnTo>
                    <a:pt x="569826" y="798220"/>
                  </a:lnTo>
                  <a:lnTo>
                    <a:pt x="565606" y="790835"/>
                  </a:lnTo>
                  <a:lnTo>
                    <a:pt x="561914" y="783451"/>
                  </a:lnTo>
                  <a:lnTo>
                    <a:pt x="557694" y="776594"/>
                  </a:lnTo>
                  <a:lnTo>
                    <a:pt x="555057" y="769209"/>
                  </a:lnTo>
                  <a:lnTo>
                    <a:pt x="549782" y="753913"/>
                  </a:lnTo>
                  <a:lnTo>
                    <a:pt x="546090" y="739144"/>
                  </a:lnTo>
                  <a:lnTo>
                    <a:pt x="543453" y="723319"/>
                  </a:lnTo>
                  <a:lnTo>
                    <a:pt x="542925" y="707495"/>
                  </a:lnTo>
                  <a:lnTo>
                    <a:pt x="543453" y="691671"/>
                  </a:lnTo>
                  <a:lnTo>
                    <a:pt x="546090" y="675847"/>
                  </a:lnTo>
                  <a:lnTo>
                    <a:pt x="549782" y="660023"/>
                  </a:lnTo>
                  <a:lnTo>
                    <a:pt x="555057" y="645254"/>
                  </a:lnTo>
                  <a:lnTo>
                    <a:pt x="557694" y="637870"/>
                  </a:lnTo>
                  <a:lnTo>
                    <a:pt x="561914" y="630485"/>
                  </a:lnTo>
                  <a:lnTo>
                    <a:pt x="565606" y="623628"/>
                  </a:lnTo>
                  <a:lnTo>
                    <a:pt x="569826" y="616771"/>
                  </a:lnTo>
                  <a:lnTo>
                    <a:pt x="575101" y="609914"/>
                  </a:lnTo>
                  <a:lnTo>
                    <a:pt x="579321" y="603057"/>
                  </a:lnTo>
                  <a:lnTo>
                    <a:pt x="585650" y="597254"/>
                  </a:lnTo>
                  <a:lnTo>
                    <a:pt x="591452" y="590397"/>
                  </a:lnTo>
                  <a:lnTo>
                    <a:pt x="597255" y="585650"/>
                  </a:lnTo>
                  <a:lnTo>
                    <a:pt x="603057" y="580375"/>
                  </a:lnTo>
                  <a:lnTo>
                    <a:pt x="609914" y="575101"/>
                  </a:lnTo>
                  <a:lnTo>
                    <a:pt x="616243" y="570353"/>
                  </a:lnTo>
                  <a:lnTo>
                    <a:pt x="623100" y="566134"/>
                  </a:lnTo>
                  <a:lnTo>
                    <a:pt x="629958" y="561914"/>
                  </a:lnTo>
                  <a:lnTo>
                    <a:pt x="637342" y="558222"/>
                  </a:lnTo>
                  <a:lnTo>
                    <a:pt x="644727" y="555057"/>
                  </a:lnTo>
                  <a:lnTo>
                    <a:pt x="651584" y="552419"/>
                  </a:lnTo>
                  <a:lnTo>
                    <a:pt x="659496" y="549782"/>
                  </a:lnTo>
                  <a:lnTo>
                    <a:pt x="667408" y="548200"/>
                  </a:lnTo>
                  <a:lnTo>
                    <a:pt x="675320" y="546090"/>
                  </a:lnTo>
                  <a:lnTo>
                    <a:pt x="683232" y="544507"/>
                  </a:lnTo>
                  <a:lnTo>
                    <a:pt x="691144" y="543452"/>
                  </a:lnTo>
                  <a:lnTo>
                    <a:pt x="699056" y="543452"/>
                  </a:lnTo>
                  <a:lnTo>
                    <a:pt x="707495" y="542925"/>
                  </a:lnTo>
                  <a:close/>
                  <a:moveTo>
                    <a:pt x="164836" y="542925"/>
                  </a:moveTo>
                  <a:lnTo>
                    <a:pt x="173818" y="543452"/>
                  </a:lnTo>
                  <a:lnTo>
                    <a:pt x="181742" y="543452"/>
                  </a:lnTo>
                  <a:lnTo>
                    <a:pt x="189667" y="544507"/>
                  </a:lnTo>
                  <a:lnTo>
                    <a:pt x="198120" y="546090"/>
                  </a:lnTo>
                  <a:lnTo>
                    <a:pt x="204988" y="548200"/>
                  </a:lnTo>
                  <a:lnTo>
                    <a:pt x="212913" y="549782"/>
                  </a:lnTo>
                  <a:lnTo>
                    <a:pt x="220838" y="552419"/>
                  </a:lnTo>
                  <a:lnTo>
                    <a:pt x="228234" y="555057"/>
                  </a:lnTo>
                  <a:lnTo>
                    <a:pt x="235631" y="558222"/>
                  </a:lnTo>
                  <a:lnTo>
                    <a:pt x="242499" y="562441"/>
                  </a:lnTo>
                  <a:lnTo>
                    <a:pt x="249896" y="566134"/>
                  </a:lnTo>
                  <a:lnTo>
                    <a:pt x="256764" y="570353"/>
                  </a:lnTo>
                  <a:lnTo>
                    <a:pt x="263104" y="575101"/>
                  </a:lnTo>
                  <a:lnTo>
                    <a:pt x="269443" y="580375"/>
                  </a:lnTo>
                  <a:lnTo>
                    <a:pt x="275783" y="585650"/>
                  </a:lnTo>
                  <a:lnTo>
                    <a:pt x="281595" y="591452"/>
                  </a:lnTo>
                  <a:lnTo>
                    <a:pt x="287406" y="597254"/>
                  </a:lnTo>
                  <a:lnTo>
                    <a:pt x="293218" y="603584"/>
                  </a:lnTo>
                  <a:lnTo>
                    <a:pt x="297973" y="610441"/>
                  </a:lnTo>
                  <a:lnTo>
                    <a:pt x="302728" y="616771"/>
                  </a:lnTo>
                  <a:lnTo>
                    <a:pt x="306954" y="623628"/>
                  </a:lnTo>
                  <a:lnTo>
                    <a:pt x="311181" y="630485"/>
                  </a:lnTo>
                  <a:lnTo>
                    <a:pt x="314351" y="637869"/>
                  </a:lnTo>
                  <a:lnTo>
                    <a:pt x="317521" y="645254"/>
                  </a:lnTo>
                  <a:lnTo>
                    <a:pt x="322804" y="660023"/>
                  </a:lnTo>
                  <a:lnTo>
                    <a:pt x="327030" y="675847"/>
                  </a:lnTo>
                  <a:lnTo>
                    <a:pt x="329144" y="691671"/>
                  </a:lnTo>
                  <a:lnTo>
                    <a:pt x="330200" y="707495"/>
                  </a:lnTo>
                  <a:lnTo>
                    <a:pt x="329144" y="723319"/>
                  </a:lnTo>
                  <a:lnTo>
                    <a:pt x="327030" y="739144"/>
                  </a:lnTo>
                  <a:lnTo>
                    <a:pt x="322804" y="753913"/>
                  </a:lnTo>
                  <a:lnTo>
                    <a:pt x="317521" y="769209"/>
                  </a:lnTo>
                  <a:lnTo>
                    <a:pt x="314351" y="776594"/>
                  </a:lnTo>
                  <a:lnTo>
                    <a:pt x="311181" y="783451"/>
                  </a:lnTo>
                  <a:lnTo>
                    <a:pt x="306954" y="790835"/>
                  </a:lnTo>
                  <a:lnTo>
                    <a:pt x="302728" y="798220"/>
                  </a:lnTo>
                  <a:lnTo>
                    <a:pt x="297973" y="804550"/>
                  </a:lnTo>
                  <a:lnTo>
                    <a:pt x="293218" y="811407"/>
                  </a:lnTo>
                  <a:lnTo>
                    <a:pt x="287406" y="817736"/>
                  </a:lnTo>
                  <a:lnTo>
                    <a:pt x="281595" y="823539"/>
                  </a:lnTo>
                  <a:lnTo>
                    <a:pt x="275783" y="829868"/>
                  </a:lnTo>
                  <a:lnTo>
                    <a:pt x="269443" y="835143"/>
                  </a:lnTo>
                  <a:lnTo>
                    <a:pt x="263104" y="839362"/>
                  </a:lnTo>
                  <a:lnTo>
                    <a:pt x="256764" y="844110"/>
                  </a:lnTo>
                  <a:lnTo>
                    <a:pt x="249896" y="848857"/>
                  </a:lnTo>
                  <a:lnTo>
                    <a:pt x="242499" y="852549"/>
                  </a:lnTo>
                  <a:lnTo>
                    <a:pt x="235631" y="855714"/>
                  </a:lnTo>
                  <a:lnTo>
                    <a:pt x="228234" y="859406"/>
                  </a:lnTo>
                  <a:lnTo>
                    <a:pt x="220838" y="862571"/>
                  </a:lnTo>
                  <a:lnTo>
                    <a:pt x="212913" y="865209"/>
                  </a:lnTo>
                  <a:lnTo>
                    <a:pt x="204988" y="867318"/>
                  </a:lnTo>
                  <a:lnTo>
                    <a:pt x="198120" y="868901"/>
                  </a:lnTo>
                  <a:lnTo>
                    <a:pt x="189667" y="870483"/>
                  </a:lnTo>
                  <a:lnTo>
                    <a:pt x="181742" y="871011"/>
                  </a:lnTo>
                  <a:lnTo>
                    <a:pt x="173818" y="871538"/>
                  </a:lnTo>
                  <a:lnTo>
                    <a:pt x="164836" y="871538"/>
                  </a:lnTo>
                  <a:lnTo>
                    <a:pt x="157440" y="871538"/>
                  </a:lnTo>
                  <a:lnTo>
                    <a:pt x="148458" y="871011"/>
                  </a:lnTo>
                  <a:lnTo>
                    <a:pt x="140533" y="870483"/>
                  </a:lnTo>
                  <a:lnTo>
                    <a:pt x="132609" y="868901"/>
                  </a:lnTo>
                  <a:lnTo>
                    <a:pt x="125212" y="867318"/>
                  </a:lnTo>
                  <a:lnTo>
                    <a:pt x="117287" y="865209"/>
                  </a:lnTo>
                  <a:lnTo>
                    <a:pt x="109891" y="862571"/>
                  </a:lnTo>
                  <a:lnTo>
                    <a:pt x="101966" y="859406"/>
                  </a:lnTo>
                  <a:lnTo>
                    <a:pt x="94570" y="855714"/>
                  </a:lnTo>
                  <a:lnTo>
                    <a:pt x="87701" y="852549"/>
                  </a:lnTo>
                  <a:lnTo>
                    <a:pt x="80305" y="848857"/>
                  </a:lnTo>
                  <a:lnTo>
                    <a:pt x="73437" y="844110"/>
                  </a:lnTo>
                  <a:lnTo>
                    <a:pt x="67097" y="839362"/>
                  </a:lnTo>
                  <a:lnTo>
                    <a:pt x="60757" y="835143"/>
                  </a:lnTo>
                  <a:lnTo>
                    <a:pt x="54417" y="829868"/>
                  </a:lnTo>
                  <a:lnTo>
                    <a:pt x="48606" y="823539"/>
                  </a:lnTo>
                  <a:lnTo>
                    <a:pt x="42794" y="817736"/>
                  </a:lnTo>
                  <a:lnTo>
                    <a:pt x="37511" y="811407"/>
                  </a:lnTo>
                  <a:lnTo>
                    <a:pt x="27473" y="798747"/>
                  </a:lnTo>
                  <a:lnTo>
                    <a:pt x="19548" y="785033"/>
                  </a:lnTo>
                  <a:lnTo>
                    <a:pt x="12680" y="770792"/>
                  </a:lnTo>
                  <a:lnTo>
                    <a:pt x="7397" y="755495"/>
                  </a:lnTo>
                  <a:lnTo>
                    <a:pt x="5283" y="747583"/>
                  </a:lnTo>
                  <a:lnTo>
                    <a:pt x="3170" y="739671"/>
                  </a:lnTo>
                  <a:lnTo>
                    <a:pt x="2114" y="731759"/>
                  </a:lnTo>
                  <a:lnTo>
                    <a:pt x="1057" y="723847"/>
                  </a:lnTo>
                  <a:lnTo>
                    <a:pt x="529" y="715407"/>
                  </a:lnTo>
                  <a:lnTo>
                    <a:pt x="0" y="707495"/>
                  </a:lnTo>
                  <a:lnTo>
                    <a:pt x="529" y="699056"/>
                  </a:lnTo>
                  <a:lnTo>
                    <a:pt x="1057" y="691144"/>
                  </a:lnTo>
                  <a:lnTo>
                    <a:pt x="2114" y="683232"/>
                  </a:lnTo>
                  <a:lnTo>
                    <a:pt x="3170" y="674792"/>
                  </a:lnTo>
                  <a:lnTo>
                    <a:pt x="5283" y="666880"/>
                  </a:lnTo>
                  <a:lnTo>
                    <a:pt x="7397" y="659496"/>
                  </a:lnTo>
                  <a:lnTo>
                    <a:pt x="12680" y="644727"/>
                  </a:lnTo>
                  <a:lnTo>
                    <a:pt x="19548" y="629957"/>
                  </a:lnTo>
                  <a:lnTo>
                    <a:pt x="27473" y="616243"/>
                  </a:lnTo>
                  <a:lnTo>
                    <a:pt x="32228" y="609914"/>
                  </a:lnTo>
                  <a:lnTo>
                    <a:pt x="37511" y="603057"/>
                  </a:lnTo>
                  <a:lnTo>
                    <a:pt x="42794" y="597254"/>
                  </a:lnTo>
                  <a:lnTo>
                    <a:pt x="48606" y="591452"/>
                  </a:lnTo>
                  <a:lnTo>
                    <a:pt x="54417" y="585650"/>
                  </a:lnTo>
                  <a:lnTo>
                    <a:pt x="60757" y="580375"/>
                  </a:lnTo>
                  <a:lnTo>
                    <a:pt x="67097" y="575101"/>
                  </a:lnTo>
                  <a:lnTo>
                    <a:pt x="73437" y="570353"/>
                  </a:lnTo>
                  <a:lnTo>
                    <a:pt x="80305" y="566134"/>
                  </a:lnTo>
                  <a:lnTo>
                    <a:pt x="87701" y="562441"/>
                  </a:lnTo>
                  <a:lnTo>
                    <a:pt x="94570" y="558222"/>
                  </a:lnTo>
                  <a:lnTo>
                    <a:pt x="101966" y="555057"/>
                  </a:lnTo>
                  <a:lnTo>
                    <a:pt x="117287" y="549782"/>
                  </a:lnTo>
                  <a:lnTo>
                    <a:pt x="125212" y="548200"/>
                  </a:lnTo>
                  <a:lnTo>
                    <a:pt x="132609" y="546090"/>
                  </a:lnTo>
                  <a:lnTo>
                    <a:pt x="140533" y="544507"/>
                  </a:lnTo>
                  <a:lnTo>
                    <a:pt x="148458" y="543452"/>
                  </a:lnTo>
                  <a:lnTo>
                    <a:pt x="157440" y="543452"/>
                  </a:lnTo>
                  <a:lnTo>
                    <a:pt x="164836" y="542925"/>
                  </a:lnTo>
                  <a:close/>
                  <a:moveTo>
                    <a:pt x="428097" y="271463"/>
                  </a:moveTo>
                  <a:lnTo>
                    <a:pt x="436034" y="271463"/>
                  </a:lnTo>
                  <a:lnTo>
                    <a:pt x="444501" y="271463"/>
                  </a:lnTo>
                  <a:lnTo>
                    <a:pt x="452438" y="271992"/>
                  </a:lnTo>
                  <a:lnTo>
                    <a:pt x="461434" y="273580"/>
                  </a:lnTo>
                  <a:lnTo>
                    <a:pt x="468842" y="274638"/>
                  </a:lnTo>
                  <a:lnTo>
                    <a:pt x="484188" y="278872"/>
                  </a:lnTo>
                  <a:lnTo>
                    <a:pt x="499534" y="284163"/>
                  </a:lnTo>
                  <a:lnTo>
                    <a:pt x="513822" y="290513"/>
                  </a:lnTo>
                  <a:lnTo>
                    <a:pt x="521230" y="294217"/>
                  </a:lnTo>
                  <a:lnTo>
                    <a:pt x="527580" y="298980"/>
                  </a:lnTo>
                  <a:lnTo>
                    <a:pt x="534459" y="303742"/>
                  </a:lnTo>
                  <a:lnTo>
                    <a:pt x="540809" y="308505"/>
                  </a:lnTo>
                  <a:lnTo>
                    <a:pt x="547688" y="314326"/>
                  </a:lnTo>
                  <a:lnTo>
                    <a:pt x="553509" y="319617"/>
                  </a:lnTo>
                  <a:lnTo>
                    <a:pt x="559330" y="325438"/>
                  </a:lnTo>
                  <a:lnTo>
                    <a:pt x="564622" y="331788"/>
                  </a:lnTo>
                  <a:lnTo>
                    <a:pt x="569913" y="338667"/>
                  </a:lnTo>
                  <a:lnTo>
                    <a:pt x="574676" y="345017"/>
                  </a:lnTo>
                  <a:lnTo>
                    <a:pt x="578380" y="352426"/>
                  </a:lnTo>
                  <a:lnTo>
                    <a:pt x="582613" y="359834"/>
                  </a:lnTo>
                  <a:lnTo>
                    <a:pt x="586317" y="366713"/>
                  </a:lnTo>
                  <a:lnTo>
                    <a:pt x="589492" y="374122"/>
                  </a:lnTo>
                  <a:lnTo>
                    <a:pt x="594784" y="389467"/>
                  </a:lnTo>
                  <a:lnTo>
                    <a:pt x="599017" y="404284"/>
                  </a:lnTo>
                  <a:lnTo>
                    <a:pt x="600605" y="420159"/>
                  </a:lnTo>
                  <a:lnTo>
                    <a:pt x="601663" y="436034"/>
                  </a:lnTo>
                  <a:lnTo>
                    <a:pt x="600605" y="451909"/>
                  </a:lnTo>
                  <a:lnTo>
                    <a:pt x="599017" y="467784"/>
                  </a:lnTo>
                  <a:lnTo>
                    <a:pt x="594784" y="483659"/>
                  </a:lnTo>
                  <a:lnTo>
                    <a:pt x="589492" y="498476"/>
                  </a:lnTo>
                  <a:lnTo>
                    <a:pt x="586317" y="505884"/>
                  </a:lnTo>
                  <a:lnTo>
                    <a:pt x="582613" y="513292"/>
                  </a:lnTo>
                  <a:lnTo>
                    <a:pt x="578380" y="520701"/>
                  </a:lnTo>
                  <a:lnTo>
                    <a:pt x="574676" y="527051"/>
                  </a:lnTo>
                  <a:lnTo>
                    <a:pt x="569913" y="534459"/>
                  </a:lnTo>
                  <a:lnTo>
                    <a:pt x="564622" y="540809"/>
                  </a:lnTo>
                  <a:lnTo>
                    <a:pt x="559330" y="546630"/>
                  </a:lnTo>
                  <a:lnTo>
                    <a:pt x="553509" y="553509"/>
                  </a:lnTo>
                  <a:lnTo>
                    <a:pt x="547688" y="558801"/>
                  </a:lnTo>
                  <a:lnTo>
                    <a:pt x="540809" y="564092"/>
                  </a:lnTo>
                  <a:lnTo>
                    <a:pt x="534459" y="569384"/>
                  </a:lnTo>
                  <a:lnTo>
                    <a:pt x="527580" y="573617"/>
                  </a:lnTo>
                  <a:lnTo>
                    <a:pt x="513822" y="582613"/>
                  </a:lnTo>
                  <a:lnTo>
                    <a:pt x="499534" y="588963"/>
                  </a:lnTo>
                  <a:lnTo>
                    <a:pt x="484188" y="594255"/>
                  </a:lnTo>
                  <a:lnTo>
                    <a:pt x="476780" y="596371"/>
                  </a:lnTo>
                  <a:lnTo>
                    <a:pt x="468842" y="597959"/>
                  </a:lnTo>
                  <a:lnTo>
                    <a:pt x="461434" y="599547"/>
                  </a:lnTo>
                  <a:lnTo>
                    <a:pt x="452438" y="600605"/>
                  </a:lnTo>
                  <a:lnTo>
                    <a:pt x="444501" y="601663"/>
                  </a:lnTo>
                  <a:lnTo>
                    <a:pt x="436034" y="601663"/>
                  </a:lnTo>
                  <a:lnTo>
                    <a:pt x="428097" y="601663"/>
                  </a:lnTo>
                  <a:lnTo>
                    <a:pt x="420159" y="600605"/>
                  </a:lnTo>
                  <a:lnTo>
                    <a:pt x="411692" y="599547"/>
                  </a:lnTo>
                  <a:lnTo>
                    <a:pt x="403755" y="597959"/>
                  </a:lnTo>
                  <a:lnTo>
                    <a:pt x="395817" y="596371"/>
                  </a:lnTo>
                  <a:lnTo>
                    <a:pt x="387880" y="594255"/>
                  </a:lnTo>
                  <a:lnTo>
                    <a:pt x="381001" y="591609"/>
                  </a:lnTo>
                  <a:lnTo>
                    <a:pt x="373592" y="588963"/>
                  </a:lnTo>
                  <a:lnTo>
                    <a:pt x="365655" y="585788"/>
                  </a:lnTo>
                  <a:lnTo>
                    <a:pt x="359305" y="582613"/>
                  </a:lnTo>
                  <a:lnTo>
                    <a:pt x="351897" y="578380"/>
                  </a:lnTo>
                  <a:lnTo>
                    <a:pt x="345017" y="573617"/>
                  </a:lnTo>
                  <a:lnTo>
                    <a:pt x="338667" y="569384"/>
                  </a:lnTo>
                  <a:lnTo>
                    <a:pt x="331788" y="564092"/>
                  </a:lnTo>
                  <a:lnTo>
                    <a:pt x="325438" y="558801"/>
                  </a:lnTo>
                  <a:lnTo>
                    <a:pt x="319617" y="553509"/>
                  </a:lnTo>
                  <a:lnTo>
                    <a:pt x="314326" y="546630"/>
                  </a:lnTo>
                  <a:lnTo>
                    <a:pt x="309034" y="540809"/>
                  </a:lnTo>
                  <a:lnTo>
                    <a:pt x="303742" y="534459"/>
                  </a:lnTo>
                  <a:lnTo>
                    <a:pt x="298980" y="527580"/>
                  </a:lnTo>
                  <a:lnTo>
                    <a:pt x="294747" y="521230"/>
                  </a:lnTo>
                  <a:lnTo>
                    <a:pt x="290513" y="513821"/>
                  </a:lnTo>
                  <a:lnTo>
                    <a:pt x="287338" y="506413"/>
                  </a:lnTo>
                  <a:lnTo>
                    <a:pt x="284163" y="499534"/>
                  </a:lnTo>
                  <a:lnTo>
                    <a:pt x="281517" y="492126"/>
                  </a:lnTo>
                  <a:lnTo>
                    <a:pt x="278872" y="484188"/>
                  </a:lnTo>
                  <a:lnTo>
                    <a:pt x="276226" y="476780"/>
                  </a:lnTo>
                  <a:lnTo>
                    <a:pt x="274638" y="468842"/>
                  </a:lnTo>
                  <a:lnTo>
                    <a:pt x="273580" y="460376"/>
                  </a:lnTo>
                  <a:lnTo>
                    <a:pt x="271992" y="452438"/>
                  </a:lnTo>
                  <a:lnTo>
                    <a:pt x="271463" y="444501"/>
                  </a:lnTo>
                  <a:lnTo>
                    <a:pt x="271463" y="436034"/>
                  </a:lnTo>
                  <a:lnTo>
                    <a:pt x="271463" y="428096"/>
                  </a:lnTo>
                  <a:lnTo>
                    <a:pt x="271992" y="419630"/>
                  </a:lnTo>
                  <a:lnTo>
                    <a:pt x="273580" y="411692"/>
                  </a:lnTo>
                  <a:lnTo>
                    <a:pt x="274638" y="403755"/>
                  </a:lnTo>
                  <a:lnTo>
                    <a:pt x="276226" y="395817"/>
                  </a:lnTo>
                  <a:lnTo>
                    <a:pt x="278872" y="387880"/>
                  </a:lnTo>
                  <a:lnTo>
                    <a:pt x="284163" y="373063"/>
                  </a:lnTo>
                  <a:lnTo>
                    <a:pt x="290513" y="358246"/>
                  </a:lnTo>
                  <a:lnTo>
                    <a:pt x="294747" y="351897"/>
                  </a:lnTo>
                  <a:lnTo>
                    <a:pt x="298980" y="344488"/>
                  </a:lnTo>
                  <a:lnTo>
                    <a:pt x="303742" y="338138"/>
                  </a:lnTo>
                  <a:lnTo>
                    <a:pt x="309034" y="331788"/>
                  </a:lnTo>
                  <a:lnTo>
                    <a:pt x="314326" y="325438"/>
                  </a:lnTo>
                  <a:lnTo>
                    <a:pt x="319617" y="319617"/>
                  </a:lnTo>
                  <a:lnTo>
                    <a:pt x="325438" y="314326"/>
                  </a:lnTo>
                  <a:lnTo>
                    <a:pt x="331788" y="308505"/>
                  </a:lnTo>
                  <a:lnTo>
                    <a:pt x="338667" y="303742"/>
                  </a:lnTo>
                  <a:lnTo>
                    <a:pt x="345017" y="298980"/>
                  </a:lnTo>
                  <a:lnTo>
                    <a:pt x="351897" y="294217"/>
                  </a:lnTo>
                  <a:lnTo>
                    <a:pt x="359305" y="290513"/>
                  </a:lnTo>
                  <a:lnTo>
                    <a:pt x="365655" y="287338"/>
                  </a:lnTo>
                  <a:lnTo>
                    <a:pt x="373592" y="284163"/>
                  </a:lnTo>
                  <a:lnTo>
                    <a:pt x="381001" y="280459"/>
                  </a:lnTo>
                  <a:lnTo>
                    <a:pt x="387880" y="278872"/>
                  </a:lnTo>
                  <a:lnTo>
                    <a:pt x="395817" y="276226"/>
                  </a:lnTo>
                  <a:lnTo>
                    <a:pt x="403755" y="274638"/>
                  </a:lnTo>
                  <a:lnTo>
                    <a:pt x="411692" y="273580"/>
                  </a:lnTo>
                  <a:lnTo>
                    <a:pt x="420159" y="271992"/>
                  </a:lnTo>
                  <a:lnTo>
                    <a:pt x="428097" y="271463"/>
                  </a:lnTo>
                  <a:close/>
                  <a:moveTo>
                    <a:pt x="164836" y="0"/>
                  </a:moveTo>
                  <a:lnTo>
                    <a:pt x="173818" y="529"/>
                  </a:lnTo>
                  <a:lnTo>
                    <a:pt x="181742" y="1059"/>
                  </a:lnTo>
                  <a:lnTo>
                    <a:pt x="189667" y="2117"/>
                  </a:lnTo>
                  <a:lnTo>
                    <a:pt x="198120" y="3175"/>
                  </a:lnTo>
                  <a:lnTo>
                    <a:pt x="204988" y="5292"/>
                  </a:lnTo>
                  <a:lnTo>
                    <a:pt x="212913" y="7409"/>
                  </a:lnTo>
                  <a:lnTo>
                    <a:pt x="220838" y="10054"/>
                  </a:lnTo>
                  <a:lnTo>
                    <a:pt x="228234" y="12700"/>
                  </a:lnTo>
                  <a:lnTo>
                    <a:pt x="235631" y="15875"/>
                  </a:lnTo>
                  <a:lnTo>
                    <a:pt x="242499" y="19579"/>
                  </a:lnTo>
                  <a:lnTo>
                    <a:pt x="249896" y="23813"/>
                  </a:lnTo>
                  <a:lnTo>
                    <a:pt x="256764" y="27517"/>
                  </a:lnTo>
                  <a:lnTo>
                    <a:pt x="263104" y="32279"/>
                  </a:lnTo>
                  <a:lnTo>
                    <a:pt x="269443" y="37571"/>
                  </a:lnTo>
                  <a:lnTo>
                    <a:pt x="275783" y="42863"/>
                  </a:lnTo>
                  <a:lnTo>
                    <a:pt x="281595" y="48684"/>
                  </a:lnTo>
                  <a:lnTo>
                    <a:pt x="287406" y="54504"/>
                  </a:lnTo>
                  <a:lnTo>
                    <a:pt x="293218" y="61384"/>
                  </a:lnTo>
                  <a:lnTo>
                    <a:pt x="297973" y="67734"/>
                  </a:lnTo>
                  <a:lnTo>
                    <a:pt x="302728" y="74613"/>
                  </a:lnTo>
                  <a:lnTo>
                    <a:pt x="306954" y="81492"/>
                  </a:lnTo>
                  <a:lnTo>
                    <a:pt x="311181" y="88371"/>
                  </a:lnTo>
                  <a:lnTo>
                    <a:pt x="314351" y="95779"/>
                  </a:lnTo>
                  <a:lnTo>
                    <a:pt x="317521" y="103188"/>
                  </a:lnTo>
                  <a:lnTo>
                    <a:pt x="322804" y="118534"/>
                  </a:lnTo>
                  <a:lnTo>
                    <a:pt x="327030" y="133879"/>
                  </a:lnTo>
                  <a:lnTo>
                    <a:pt x="329144" y="149754"/>
                  </a:lnTo>
                  <a:lnTo>
                    <a:pt x="330200" y="165100"/>
                  </a:lnTo>
                  <a:lnTo>
                    <a:pt x="329144" y="180975"/>
                  </a:lnTo>
                  <a:lnTo>
                    <a:pt x="327030" y="196850"/>
                  </a:lnTo>
                  <a:lnTo>
                    <a:pt x="322804" y="212196"/>
                  </a:lnTo>
                  <a:lnTo>
                    <a:pt x="317521" y="227542"/>
                  </a:lnTo>
                  <a:lnTo>
                    <a:pt x="314351" y="234950"/>
                  </a:lnTo>
                  <a:lnTo>
                    <a:pt x="311181" y="242359"/>
                  </a:lnTo>
                  <a:lnTo>
                    <a:pt x="306954" y="249238"/>
                  </a:lnTo>
                  <a:lnTo>
                    <a:pt x="302728" y="256117"/>
                  </a:lnTo>
                  <a:lnTo>
                    <a:pt x="297973" y="262996"/>
                  </a:lnTo>
                  <a:lnTo>
                    <a:pt x="293218" y="269346"/>
                  </a:lnTo>
                  <a:lnTo>
                    <a:pt x="287406" y="276225"/>
                  </a:lnTo>
                  <a:lnTo>
                    <a:pt x="281595" y="282046"/>
                  </a:lnTo>
                  <a:lnTo>
                    <a:pt x="275783" y="287867"/>
                  </a:lnTo>
                  <a:lnTo>
                    <a:pt x="269443" y="293159"/>
                  </a:lnTo>
                  <a:lnTo>
                    <a:pt x="263104" y="298450"/>
                  </a:lnTo>
                  <a:lnTo>
                    <a:pt x="256764" y="303213"/>
                  </a:lnTo>
                  <a:lnTo>
                    <a:pt x="249896" y="306917"/>
                  </a:lnTo>
                  <a:lnTo>
                    <a:pt x="242499" y="311150"/>
                  </a:lnTo>
                  <a:lnTo>
                    <a:pt x="235631" y="314854"/>
                  </a:lnTo>
                  <a:lnTo>
                    <a:pt x="228234" y="318029"/>
                  </a:lnTo>
                  <a:lnTo>
                    <a:pt x="212913" y="323321"/>
                  </a:lnTo>
                  <a:lnTo>
                    <a:pt x="204988" y="325438"/>
                  </a:lnTo>
                  <a:lnTo>
                    <a:pt x="198120" y="327554"/>
                  </a:lnTo>
                  <a:lnTo>
                    <a:pt x="189667" y="328613"/>
                  </a:lnTo>
                  <a:lnTo>
                    <a:pt x="181742" y="329142"/>
                  </a:lnTo>
                  <a:lnTo>
                    <a:pt x="173818" y="330200"/>
                  </a:lnTo>
                  <a:lnTo>
                    <a:pt x="164836" y="330200"/>
                  </a:lnTo>
                  <a:lnTo>
                    <a:pt x="157440" y="330200"/>
                  </a:lnTo>
                  <a:lnTo>
                    <a:pt x="148458" y="329142"/>
                  </a:lnTo>
                  <a:lnTo>
                    <a:pt x="140533" y="328613"/>
                  </a:lnTo>
                  <a:lnTo>
                    <a:pt x="132609" y="327554"/>
                  </a:lnTo>
                  <a:lnTo>
                    <a:pt x="117287" y="323321"/>
                  </a:lnTo>
                  <a:lnTo>
                    <a:pt x="101966" y="318029"/>
                  </a:lnTo>
                  <a:lnTo>
                    <a:pt x="94570" y="314854"/>
                  </a:lnTo>
                  <a:lnTo>
                    <a:pt x="87701" y="311150"/>
                  </a:lnTo>
                  <a:lnTo>
                    <a:pt x="80305" y="306917"/>
                  </a:lnTo>
                  <a:lnTo>
                    <a:pt x="73437" y="303213"/>
                  </a:lnTo>
                  <a:lnTo>
                    <a:pt x="67097" y="298450"/>
                  </a:lnTo>
                  <a:lnTo>
                    <a:pt x="60757" y="293159"/>
                  </a:lnTo>
                  <a:lnTo>
                    <a:pt x="54417" y="287867"/>
                  </a:lnTo>
                  <a:lnTo>
                    <a:pt x="48606" y="282046"/>
                  </a:lnTo>
                  <a:lnTo>
                    <a:pt x="42794" y="276225"/>
                  </a:lnTo>
                  <a:lnTo>
                    <a:pt x="37511" y="269875"/>
                  </a:lnTo>
                  <a:lnTo>
                    <a:pt x="27473" y="257175"/>
                  </a:lnTo>
                  <a:lnTo>
                    <a:pt x="19548" y="242888"/>
                  </a:lnTo>
                  <a:lnTo>
                    <a:pt x="12680" y="228600"/>
                  </a:lnTo>
                  <a:lnTo>
                    <a:pt x="7397" y="213254"/>
                  </a:lnTo>
                  <a:lnTo>
                    <a:pt x="5283" y="205317"/>
                  </a:lnTo>
                  <a:lnTo>
                    <a:pt x="3170" y="197379"/>
                  </a:lnTo>
                  <a:lnTo>
                    <a:pt x="2114" y="189971"/>
                  </a:lnTo>
                  <a:lnTo>
                    <a:pt x="1057" y="182034"/>
                  </a:lnTo>
                  <a:lnTo>
                    <a:pt x="529" y="174096"/>
                  </a:lnTo>
                  <a:lnTo>
                    <a:pt x="0" y="165100"/>
                  </a:lnTo>
                  <a:lnTo>
                    <a:pt x="529" y="157692"/>
                  </a:lnTo>
                  <a:lnTo>
                    <a:pt x="1057" y="148696"/>
                  </a:lnTo>
                  <a:lnTo>
                    <a:pt x="2114" y="140759"/>
                  </a:lnTo>
                  <a:lnTo>
                    <a:pt x="3170" y="132821"/>
                  </a:lnTo>
                  <a:lnTo>
                    <a:pt x="5283" y="125413"/>
                  </a:lnTo>
                  <a:lnTo>
                    <a:pt x="7397" y="117475"/>
                  </a:lnTo>
                  <a:lnTo>
                    <a:pt x="12680" y="102129"/>
                  </a:lnTo>
                  <a:lnTo>
                    <a:pt x="19548" y="87842"/>
                  </a:lnTo>
                  <a:lnTo>
                    <a:pt x="27473" y="73554"/>
                  </a:lnTo>
                  <a:lnTo>
                    <a:pt x="32228" y="67204"/>
                  </a:lnTo>
                  <a:lnTo>
                    <a:pt x="37511" y="60854"/>
                  </a:lnTo>
                  <a:lnTo>
                    <a:pt x="42794" y="54504"/>
                  </a:lnTo>
                  <a:lnTo>
                    <a:pt x="48606" y="48684"/>
                  </a:lnTo>
                  <a:lnTo>
                    <a:pt x="54417" y="42863"/>
                  </a:lnTo>
                  <a:lnTo>
                    <a:pt x="60757" y="37571"/>
                  </a:lnTo>
                  <a:lnTo>
                    <a:pt x="67097" y="32279"/>
                  </a:lnTo>
                  <a:lnTo>
                    <a:pt x="73437" y="27517"/>
                  </a:lnTo>
                  <a:lnTo>
                    <a:pt x="80305" y="23813"/>
                  </a:lnTo>
                  <a:lnTo>
                    <a:pt x="87701" y="19579"/>
                  </a:lnTo>
                  <a:lnTo>
                    <a:pt x="94570" y="15875"/>
                  </a:lnTo>
                  <a:lnTo>
                    <a:pt x="101966" y="12700"/>
                  </a:lnTo>
                  <a:lnTo>
                    <a:pt x="109891" y="10054"/>
                  </a:lnTo>
                  <a:lnTo>
                    <a:pt x="117287" y="7409"/>
                  </a:lnTo>
                  <a:lnTo>
                    <a:pt x="125212" y="5292"/>
                  </a:lnTo>
                  <a:lnTo>
                    <a:pt x="132609" y="3175"/>
                  </a:lnTo>
                  <a:lnTo>
                    <a:pt x="140533" y="2117"/>
                  </a:lnTo>
                  <a:lnTo>
                    <a:pt x="148458" y="1059"/>
                  </a:lnTo>
                  <a:lnTo>
                    <a:pt x="157440" y="529"/>
                  </a:lnTo>
                  <a:lnTo>
                    <a:pt x="164836" y="0"/>
                  </a:lnTo>
                  <a:close/>
                </a:path>
              </a:pathLst>
            </a:custGeom>
            <a:solidFill>
              <a:schemeClr val="bg1"/>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grpSp>
      <p:sp>
        <p:nvSpPr>
          <p:cNvPr id="103" name="矩形 40"/>
          <p:cNvSpPr>
            <a:spLocks noChangeArrowheads="1"/>
          </p:cNvSpPr>
          <p:nvPr/>
        </p:nvSpPr>
        <p:spPr bwMode="auto">
          <a:xfrm>
            <a:off x="218224" y="4769763"/>
            <a:ext cx="4647031" cy="1407044"/>
          </a:xfrm>
          <a:prstGeom prst="rect">
            <a:avLst/>
          </a:prstGeom>
          <a:noFill/>
          <a:ln>
            <a:noFill/>
          </a:ln>
        </p:spPr>
        <p:txBody>
          <a:bodyPr wrap="square" lIns="113276" tIns="56638" rIns="113276" bIns="56638">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50000"/>
              </a:lnSpc>
            </a:pPr>
            <a:r>
              <a:rPr lang="zh-CN" altLang="en-US" sz="1400" dirty="0">
                <a:solidFill>
                  <a:prstClr val="black"/>
                </a:solidFill>
              </a:rPr>
              <a:t>      该产品被清华大学、北京大学、上海交大、广东金融学院等上百所高校应用于金融模拟教学，也被国信证券、招商证券、长江证券等几十家金融机构应用于投资者和交易员培训业务。</a:t>
            </a:r>
          </a:p>
        </p:txBody>
      </p:sp>
      <p:pic>
        <p:nvPicPr>
          <p:cNvPr id="104" name="Picture 6"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744" y="3182009"/>
            <a:ext cx="3976571" cy="299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矩形 2"/>
          <p:cNvSpPr>
            <a:spLocks noChangeArrowheads="1"/>
          </p:cNvSpPr>
          <p:nvPr/>
        </p:nvSpPr>
        <p:spPr bwMode="auto">
          <a:xfrm>
            <a:off x="208669" y="3271225"/>
            <a:ext cx="4656587" cy="1407044"/>
          </a:xfrm>
          <a:prstGeom prst="rect">
            <a:avLst/>
          </a:prstGeom>
          <a:noFill/>
          <a:ln>
            <a:noFill/>
          </a:ln>
        </p:spPr>
        <p:txBody>
          <a:bodyPr lIns="113276" tIns="56638" rIns="113276" bIns="56638">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50000"/>
              </a:lnSpc>
            </a:pPr>
            <a:r>
              <a:rPr lang="zh-CN" altLang="en-US" sz="1400" dirty="0">
                <a:solidFill>
                  <a:srgbClr val="000000"/>
                </a:solidFill>
              </a:rPr>
              <a:t>       股票、期货、基金、外汇、期权等多交易品种、全仿真、多指标、管理灵活的高度仿真投资实训体系，支持跨市场、跨品种的投资模拟、对抗、演练的教学培训及公开赛事的部署运作。</a:t>
            </a:r>
            <a:endParaRPr lang="zh-CN" altLang="en-US" sz="1800" dirty="0">
              <a:solidFill>
                <a:prstClr val="black"/>
              </a:solidFill>
            </a:endParaRPr>
          </a:p>
        </p:txBody>
      </p:sp>
      <p:sp>
        <p:nvSpPr>
          <p:cNvPr id="107" name="矩形 2"/>
          <p:cNvSpPr>
            <a:spLocks noChangeArrowheads="1"/>
          </p:cNvSpPr>
          <p:nvPr/>
        </p:nvSpPr>
        <p:spPr bwMode="auto">
          <a:xfrm>
            <a:off x="126785" y="1822867"/>
            <a:ext cx="8677244" cy="440241"/>
          </a:xfrm>
          <a:prstGeom prst="rect">
            <a:avLst/>
          </a:prstGeom>
          <a:noFill/>
          <a:ln>
            <a:noFill/>
          </a:ln>
        </p:spPr>
        <p:txBody>
          <a:bodyPr wrap="square" lIns="113276" tIns="56638" rIns="113276" bIns="56638">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50000"/>
              </a:lnSpc>
            </a:pPr>
            <a:r>
              <a:rPr lang="zh-CN" altLang="en-US" sz="1600" b="1" dirty="0">
                <a:solidFill>
                  <a:srgbClr val="FF6600"/>
                </a:solidFill>
              </a:rPr>
              <a:t>      专业为学校、金融机构、媒体网站等领域提供行业领先的证券投资竞赛和模拟实训平台。</a:t>
            </a:r>
            <a:endParaRPr lang="zh-CN" altLang="en-US" sz="1600" dirty="0">
              <a:solidFill>
                <a:srgbClr val="FF6600"/>
              </a:solidFill>
            </a:endParaRPr>
          </a:p>
        </p:txBody>
      </p:sp>
      <p:sp>
        <p:nvSpPr>
          <p:cNvPr id="112" name="矩形 111">
            <a:hlinkClick r:id="rId3" action="ppaction://hlinksldjump"/>
          </p:cNvPr>
          <p:cNvSpPr/>
          <p:nvPr/>
        </p:nvSpPr>
        <p:spPr>
          <a:xfrm>
            <a:off x="-390264" y="3521052"/>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13" name="矩形 112">
            <a:hlinkClick r:id="rId4" action="ppaction://hlinksldjump"/>
          </p:cNvPr>
          <p:cNvSpPr/>
          <p:nvPr/>
        </p:nvSpPr>
        <p:spPr>
          <a:xfrm>
            <a:off x="-390263" y="3731996"/>
            <a:ext cx="1600326" cy="2709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15" name="矩形 114">
            <a:hlinkClick r:id="rId5" action="ppaction://hlinksldjump"/>
          </p:cNvPr>
          <p:cNvSpPr/>
          <p:nvPr/>
        </p:nvSpPr>
        <p:spPr>
          <a:xfrm>
            <a:off x="-388694" y="4519927"/>
            <a:ext cx="1598756" cy="2557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20" name="矩形 119">
            <a:hlinkClick r:id="rId6" action="ppaction://hlinksldjump"/>
          </p:cNvPr>
          <p:cNvSpPr/>
          <p:nvPr/>
        </p:nvSpPr>
        <p:spPr>
          <a:xfrm>
            <a:off x="-388694" y="4780280"/>
            <a:ext cx="1598756" cy="2177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23" name="矩形 122">
            <a:hlinkClick r:id="rId7" action="ppaction://hlinksldjump"/>
          </p:cNvPr>
          <p:cNvSpPr/>
          <p:nvPr/>
        </p:nvSpPr>
        <p:spPr>
          <a:xfrm>
            <a:off x="-388694" y="4997980"/>
            <a:ext cx="1598756" cy="25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34" name="矩形 133">
            <a:hlinkClick r:id="rId8" action="ppaction://hlinksldjump"/>
          </p:cNvPr>
          <p:cNvSpPr/>
          <p:nvPr/>
        </p:nvSpPr>
        <p:spPr>
          <a:xfrm>
            <a:off x="-390136" y="4133539"/>
            <a:ext cx="1600200" cy="3859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38" name="矩形 137">
            <a:hlinkClick r:id="rId9" action="ppaction://hlinksldjump"/>
          </p:cNvPr>
          <p:cNvSpPr/>
          <p:nvPr/>
        </p:nvSpPr>
        <p:spPr>
          <a:xfrm>
            <a:off x="-388694" y="6007971"/>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42" name="矩形 141">
            <a:hlinkClick r:id="rId10" action="ppaction://hlinksldjump"/>
          </p:cNvPr>
          <p:cNvSpPr/>
          <p:nvPr/>
        </p:nvSpPr>
        <p:spPr>
          <a:xfrm>
            <a:off x="-388153" y="2026576"/>
            <a:ext cx="1600325" cy="2804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45" name="矩形 144">
            <a:hlinkClick r:id="rId3" action="ppaction://hlinksldjump"/>
          </p:cNvPr>
          <p:cNvSpPr/>
          <p:nvPr/>
        </p:nvSpPr>
        <p:spPr>
          <a:xfrm>
            <a:off x="-388154" y="2311426"/>
            <a:ext cx="1600327" cy="2043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2009950" y="973159"/>
            <a:ext cx="4541440" cy="537991"/>
            <a:chOff x="4296727" y="1433788"/>
            <a:chExt cx="4541440" cy="537991"/>
          </a:xfrm>
        </p:grpSpPr>
        <p:sp>
          <p:nvSpPr>
            <p:cNvPr id="85" name="对角圆角矩形 84"/>
            <p:cNvSpPr/>
            <p:nvPr/>
          </p:nvSpPr>
          <p:spPr>
            <a:xfrm>
              <a:off x="4296727" y="1433788"/>
              <a:ext cx="4541440" cy="537991"/>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6" name="文本框 85"/>
            <p:cNvSpPr txBox="1"/>
            <p:nvPr/>
          </p:nvSpPr>
          <p:spPr>
            <a:xfrm>
              <a:off x="4561935" y="1477237"/>
              <a:ext cx="1364476" cy="446917"/>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305" b="1" dirty="0">
                  <a:solidFill>
                    <a:prstClr val="white"/>
                  </a:solidFill>
                </a:rPr>
                <a:t>典型案例</a:t>
              </a:r>
              <a:endParaRPr lang="zh-CN" altLang="en-US" sz="2305" dirty="0">
                <a:solidFill>
                  <a:prstClr val="white"/>
                </a:solidFill>
              </a:endParaRPr>
            </a:p>
          </p:txBody>
        </p:sp>
        <p:sp>
          <p:nvSpPr>
            <p:cNvPr id="87" name="矩形 86"/>
            <p:cNvSpPr/>
            <p:nvPr/>
          </p:nvSpPr>
          <p:spPr>
            <a:xfrm>
              <a:off x="6345177" y="1495772"/>
              <a:ext cx="2492990" cy="400110"/>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000" dirty="0" smtClean="0">
                  <a:solidFill>
                    <a:prstClr val="white"/>
                  </a:solidFill>
                </a:rPr>
                <a:t>智慧校园（信息化）</a:t>
              </a:r>
              <a:endParaRPr lang="zh-CN" altLang="en-US" sz="2000" dirty="0">
                <a:solidFill>
                  <a:prstClr val="white"/>
                </a:solidFill>
              </a:endParaRPr>
            </a:p>
          </p:txBody>
        </p:sp>
        <p:sp>
          <p:nvSpPr>
            <p:cNvPr id="93" name="KSO_Shape"/>
            <p:cNvSpPr/>
            <p:nvPr/>
          </p:nvSpPr>
          <p:spPr bwMode="auto">
            <a:xfrm>
              <a:off x="6031585" y="1520284"/>
              <a:ext cx="213489" cy="365983"/>
            </a:xfrm>
            <a:custGeom>
              <a:avLst/>
              <a:gdLst>
                <a:gd name="T0" fmla="*/ 287338 w 1143001"/>
                <a:gd name="T1" fmla="*/ 1681163 h 1957388"/>
                <a:gd name="T2" fmla="*/ 302684 w 1143001"/>
                <a:gd name="T3" fmla="*/ 1882776 h 1957388"/>
                <a:gd name="T4" fmla="*/ 173567 w 1143001"/>
                <a:gd name="T5" fmla="*/ 1956330 h 1957388"/>
                <a:gd name="T6" fmla="*/ 37042 w 1143001"/>
                <a:gd name="T7" fmla="*/ 1896005 h 1957388"/>
                <a:gd name="T8" fmla="*/ 31750 w 1143001"/>
                <a:gd name="T9" fmla="*/ 1694392 h 1957388"/>
                <a:gd name="T10" fmla="*/ 436034 w 1143001"/>
                <a:gd name="T11" fmla="*/ 1355725 h 1957388"/>
                <a:gd name="T12" fmla="*/ 573617 w 1143001"/>
                <a:gd name="T13" fmla="*/ 1429279 h 1957388"/>
                <a:gd name="T14" fmla="*/ 592138 w 1143001"/>
                <a:gd name="T15" fmla="*/ 1576387 h 1957388"/>
                <a:gd name="T16" fmla="*/ 484188 w 1143001"/>
                <a:gd name="T17" fmla="*/ 1679046 h 1957388"/>
                <a:gd name="T18" fmla="*/ 338667 w 1143001"/>
                <a:gd name="T19" fmla="*/ 1653646 h 1957388"/>
                <a:gd name="T20" fmla="*/ 283105 w 1143001"/>
                <a:gd name="T21" fmla="*/ 1458383 h 1957388"/>
                <a:gd name="T22" fmla="*/ 395817 w 1143001"/>
                <a:gd name="T23" fmla="*/ 1361017 h 1957388"/>
                <a:gd name="T24" fmla="*/ 805605 w 1143001"/>
                <a:gd name="T25" fmla="*/ 1116542 h 1957388"/>
                <a:gd name="T26" fmla="*/ 871011 w 1143001"/>
                <a:gd name="T27" fmla="*/ 1265767 h 1957388"/>
                <a:gd name="T28" fmla="*/ 791890 w 1143001"/>
                <a:gd name="T29" fmla="*/ 1391180 h 1957388"/>
                <a:gd name="T30" fmla="*/ 629958 w 1143001"/>
                <a:gd name="T31" fmla="*/ 1395413 h 1957388"/>
                <a:gd name="T32" fmla="*/ 544508 w 1143001"/>
                <a:gd name="T33" fmla="*/ 1274234 h 1957388"/>
                <a:gd name="T34" fmla="*/ 591452 w 1143001"/>
                <a:gd name="T35" fmla="*/ 1132417 h 1957388"/>
                <a:gd name="T36" fmla="*/ 181742 w 1143001"/>
                <a:gd name="T37" fmla="*/ 1084792 h 1957388"/>
                <a:gd name="T38" fmla="*/ 306954 w 1143001"/>
                <a:gd name="T39" fmla="*/ 1165225 h 1957388"/>
                <a:gd name="T40" fmla="*/ 281595 w 1143001"/>
                <a:gd name="T41" fmla="*/ 1366309 h 1957388"/>
                <a:gd name="T42" fmla="*/ 140533 w 1143001"/>
                <a:gd name="T43" fmla="*/ 1412346 h 1957388"/>
                <a:gd name="T44" fmla="*/ 12680 w 1143001"/>
                <a:gd name="T45" fmla="*/ 1312334 h 1957388"/>
                <a:gd name="T46" fmla="*/ 48606 w 1143001"/>
                <a:gd name="T47" fmla="*/ 1132417 h 1957388"/>
                <a:gd name="T48" fmla="*/ 1002695 w 1143001"/>
                <a:gd name="T49" fmla="*/ 814913 h 1957388"/>
                <a:gd name="T50" fmla="*/ 1123485 w 1143001"/>
                <a:gd name="T51" fmla="*/ 900501 h 1957388"/>
                <a:gd name="T52" fmla="*/ 1127704 w 1143001"/>
                <a:gd name="T53" fmla="*/ 1048431 h 1957388"/>
                <a:gd name="T54" fmla="*/ 1002695 w 1143001"/>
                <a:gd name="T55" fmla="*/ 1141415 h 1957388"/>
                <a:gd name="T56" fmla="*/ 862388 w 1143001"/>
                <a:gd name="T57" fmla="*/ 1094394 h 1957388"/>
                <a:gd name="T58" fmla="*/ 815443 w 1143001"/>
                <a:gd name="T59" fmla="*/ 953862 h 1957388"/>
                <a:gd name="T60" fmla="*/ 900893 w 1143001"/>
                <a:gd name="T61" fmla="*/ 832876 h 1957388"/>
                <a:gd name="T62" fmla="*/ 513822 w 1143001"/>
                <a:gd name="T63" fmla="*/ 832876 h 1957388"/>
                <a:gd name="T64" fmla="*/ 594784 w 1143001"/>
                <a:gd name="T65" fmla="*/ 1025185 h 1957388"/>
                <a:gd name="T66" fmla="*/ 468842 w 1143001"/>
                <a:gd name="T67" fmla="*/ 1139830 h 1957388"/>
                <a:gd name="T68" fmla="*/ 325438 w 1143001"/>
                <a:gd name="T69" fmla="*/ 1100206 h 1957388"/>
                <a:gd name="T70" fmla="*/ 271992 w 1143001"/>
                <a:gd name="T71" fmla="*/ 961786 h 1957388"/>
                <a:gd name="T72" fmla="*/ 351897 w 1143001"/>
                <a:gd name="T73" fmla="*/ 836574 h 1957388"/>
                <a:gd name="T74" fmla="*/ 762880 w 1143001"/>
                <a:gd name="T75" fmla="*/ 552419 h 1957388"/>
                <a:gd name="T76" fmla="*/ 868901 w 1143001"/>
                <a:gd name="T77" fmla="*/ 675847 h 1957388"/>
                <a:gd name="T78" fmla="*/ 791890 w 1143001"/>
                <a:gd name="T79" fmla="*/ 848857 h 1957388"/>
                <a:gd name="T80" fmla="*/ 637342 w 1143001"/>
                <a:gd name="T81" fmla="*/ 855714 h 1957388"/>
                <a:gd name="T82" fmla="*/ 542925 w 1143001"/>
                <a:gd name="T83" fmla="*/ 707495 h 1957388"/>
                <a:gd name="T84" fmla="*/ 637342 w 1143001"/>
                <a:gd name="T85" fmla="*/ 558222 h 1957388"/>
                <a:gd name="T86" fmla="*/ 235631 w 1143001"/>
                <a:gd name="T87" fmla="*/ 558222 h 1957388"/>
                <a:gd name="T88" fmla="*/ 330200 w 1143001"/>
                <a:gd name="T89" fmla="*/ 707495 h 1957388"/>
                <a:gd name="T90" fmla="*/ 235631 w 1143001"/>
                <a:gd name="T91" fmla="*/ 855714 h 1957388"/>
                <a:gd name="T92" fmla="*/ 87701 w 1143001"/>
                <a:gd name="T93" fmla="*/ 852549 h 1957388"/>
                <a:gd name="T94" fmla="*/ 529 w 1143001"/>
                <a:gd name="T95" fmla="*/ 699056 h 1957388"/>
                <a:gd name="T96" fmla="*/ 94570 w 1143001"/>
                <a:gd name="T97" fmla="*/ 558222 h 1957388"/>
                <a:gd name="T98" fmla="*/ 527580 w 1143001"/>
                <a:gd name="T99" fmla="*/ 298980 h 1957388"/>
                <a:gd name="T100" fmla="*/ 594784 w 1143001"/>
                <a:gd name="T101" fmla="*/ 483659 h 1957388"/>
                <a:gd name="T102" fmla="*/ 461434 w 1143001"/>
                <a:gd name="T103" fmla="*/ 599547 h 1957388"/>
                <a:gd name="T104" fmla="*/ 319617 w 1143001"/>
                <a:gd name="T105" fmla="*/ 553509 h 1957388"/>
                <a:gd name="T106" fmla="*/ 273580 w 1143001"/>
                <a:gd name="T107" fmla="*/ 411692 h 1957388"/>
                <a:gd name="T108" fmla="*/ 373592 w 1143001"/>
                <a:gd name="T109" fmla="*/ 284163 h 1957388"/>
                <a:gd name="T110" fmla="*/ 249896 w 1143001"/>
                <a:gd name="T111" fmla="*/ 23813 h 1957388"/>
                <a:gd name="T112" fmla="*/ 327030 w 1143001"/>
                <a:gd name="T113" fmla="*/ 196850 h 1957388"/>
                <a:gd name="T114" fmla="*/ 212913 w 1143001"/>
                <a:gd name="T115" fmla="*/ 323321 h 1957388"/>
                <a:gd name="T116" fmla="*/ 54417 w 1143001"/>
                <a:gd name="T117" fmla="*/ 287867 h 1957388"/>
                <a:gd name="T118" fmla="*/ 7397 w 1143001"/>
                <a:gd name="T119" fmla="*/ 117475 h 1957388"/>
                <a:gd name="T120" fmla="*/ 132609 w 1143001"/>
                <a:gd name="T121" fmla="*/ 3175 h 1957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001" h="1957388">
                  <a:moveTo>
                    <a:pt x="157163" y="1627188"/>
                  </a:moveTo>
                  <a:lnTo>
                    <a:pt x="164571" y="1627188"/>
                  </a:lnTo>
                  <a:lnTo>
                    <a:pt x="173567" y="1627188"/>
                  </a:lnTo>
                  <a:lnTo>
                    <a:pt x="181504" y="1627717"/>
                  </a:lnTo>
                  <a:lnTo>
                    <a:pt x="189442" y="1628246"/>
                  </a:lnTo>
                  <a:lnTo>
                    <a:pt x="197909" y="1630363"/>
                  </a:lnTo>
                  <a:lnTo>
                    <a:pt x="204788" y="1631951"/>
                  </a:lnTo>
                  <a:lnTo>
                    <a:pt x="212725" y="1633538"/>
                  </a:lnTo>
                  <a:lnTo>
                    <a:pt x="220663" y="1636184"/>
                  </a:lnTo>
                  <a:lnTo>
                    <a:pt x="228071" y="1639359"/>
                  </a:lnTo>
                  <a:lnTo>
                    <a:pt x="235479" y="1642005"/>
                  </a:lnTo>
                  <a:lnTo>
                    <a:pt x="242359" y="1646238"/>
                  </a:lnTo>
                  <a:lnTo>
                    <a:pt x="249767" y="1649942"/>
                  </a:lnTo>
                  <a:lnTo>
                    <a:pt x="256646" y="1654705"/>
                  </a:lnTo>
                  <a:lnTo>
                    <a:pt x="262996" y="1659467"/>
                  </a:lnTo>
                  <a:lnTo>
                    <a:pt x="269346" y="1664230"/>
                  </a:lnTo>
                  <a:lnTo>
                    <a:pt x="275696" y="1668992"/>
                  </a:lnTo>
                  <a:lnTo>
                    <a:pt x="281517" y="1675342"/>
                  </a:lnTo>
                  <a:lnTo>
                    <a:pt x="287338" y="1681163"/>
                  </a:lnTo>
                  <a:lnTo>
                    <a:pt x="292629" y="1687513"/>
                  </a:lnTo>
                  <a:lnTo>
                    <a:pt x="297921" y="1694392"/>
                  </a:lnTo>
                  <a:lnTo>
                    <a:pt x="302684" y="1700742"/>
                  </a:lnTo>
                  <a:lnTo>
                    <a:pt x="306917" y="1708151"/>
                  </a:lnTo>
                  <a:lnTo>
                    <a:pt x="311150" y="1715559"/>
                  </a:lnTo>
                  <a:lnTo>
                    <a:pt x="314325" y="1722438"/>
                  </a:lnTo>
                  <a:lnTo>
                    <a:pt x="317500" y="1729846"/>
                  </a:lnTo>
                  <a:lnTo>
                    <a:pt x="322792" y="1745192"/>
                  </a:lnTo>
                  <a:lnTo>
                    <a:pt x="327025" y="1760009"/>
                  </a:lnTo>
                  <a:lnTo>
                    <a:pt x="329142" y="1775884"/>
                  </a:lnTo>
                  <a:lnTo>
                    <a:pt x="330200" y="1791759"/>
                  </a:lnTo>
                  <a:lnTo>
                    <a:pt x="329142" y="1807634"/>
                  </a:lnTo>
                  <a:lnTo>
                    <a:pt x="327025" y="1823509"/>
                  </a:lnTo>
                  <a:lnTo>
                    <a:pt x="322792" y="1839384"/>
                  </a:lnTo>
                  <a:lnTo>
                    <a:pt x="317500" y="1854201"/>
                  </a:lnTo>
                  <a:lnTo>
                    <a:pt x="314325" y="1861609"/>
                  </a:lnTo>
                  <a:lnTo>
                    <a:pt x="311150" y="1869017"/>
                  </a:lnTo>
                  <a:lnTo>
                    <a:pt x="306917" y="1875896"/>
                  </a:lnTo>
                  <a:lnTo>
                    <a:pt x="302684" y="1882776"/>
                  </a:lnTo>
                  <a:lnTo>
                    <a:pt x="297921" y="1889126"/>
                  </a:lnTo>
                  <a:lnTo>
                    <a:pt x="293159" y="1896005"/>
                  </a:lnTo>
                  <a:lnTo>
                    <a:pt x="287338" y="1902355"/>
                  </a:lnTo>
                  <a:lnTo>
                    <a:pt x="281517" y="1908176"/>
                  </a:lnTo>
                  <a:lnTo>
                    <a:pt x="275696" y="1914526"/>
                  </a:lnTo>
                  <a:lnTo>
                    <a:pt x="269346" y="1919817"/>
                  </a:lnTo>
                  <a:lnTo>
                    <a:pt x="262996" y="1925109"/>
                  </a:lnTo>
                  <a:lnTo>
                    <a:pt x="256646" y="1929342"/>
                  </a:lnTo>
                  <a:lnTo>
                    <a:pt x="249767" y="1933576"/>
                  </a:lnTo>
                  <a:lnTo>
                    <a:pt x="242359" y="1937280"/>
                  </a:lnTo>
                  <a:lnTo>
                    <a:pt x="235479" y="1941513"/>
                  </a:lnTo>
                  <a:lnTo>
                    <a:pt x="228071" y="1944688"/>
                  </a:lnTo>
                  <a:lnTo>
                    <a:pt x="220663" y="1947334"/>
                  </a:lnTo>
                  <a:lnTo>
                    <a:pt x="212725" y="1949980"/>
                  </a:lnTo>
                  <a:lnTo>
                    <a:pt x="204788" y="1952096"/>
                  </a:lnTo>
                  <a:lnTo>
                    <a:pt x="197909" y="1953684"/>
                  </a:lnTo>
                  <a:lnTo>
                    <a:pt x="189442" y="1955271"/>
                  </a:lnTo>
                  <a:lnTo>
                    <a:pt x="181504" y="1956330"/>
                  </a:lnTo>
                  <a:lnTo>
                    <a:pt x="173567" y="1956330"/>
                  </a:lnTo>
                  <a:lnTo>
                    <a:pt x="164571" y="1957388"/>
                  </a:lnTo>
                  <a:lnTo>
                    <a:pt x="157163" y="1956330"/>
                  </a:lnTo>
                  <a:lnTo>
                    <a:pt x="148167" y="1956330"/>
                  </a:lnTo>
                  <a:lnTo>
                    <a:pt x="140229" y="1955271"/>
                  </a:lnTo>
                  <a:lnTo>
                    <a:pt x="132292" y="1953684"/>
                  </a:lnTo>
                  <a:lnTo>
                    <a:pt x="124884" y="1952096"/>
                  </a:lnTo>
                  <a:lnTo>
                    <a:pt x="116946" y="1949980"/>
                  </a:lnTo>
                  <a:lnTo>
                    <a:pt x="109538" y="1947334"/>
                  </a:lnTo>
                  <a:lnTo>
                    <a:pt x="101600" y="1944688"/>
                  </a:lnTo>
                  <a:lnTo>
                    <a:pt x="94192" y="1941513"/>
                  </a:lnTo>
                  <a:lnTo>
                    <a:pt x="87313" y="1937280"/>
                  </a:lnTo>
                  <a:lnTo>
                    <a:pt x="79904" y="1933576"/>
                  </a:lnTo>
                  <a:lnTo>
                    <a:pt x="73025" y="1929342"/>
                  </a:lnTo>
                  <a:lnTo>
                    <a:pt x="66675" y="1925109"/>
                  </a:lnTo>
                  <a:lnTo>
                    <a:pt x="60325" y="1919817"/>
                  </a:lnTo>
                  <a:lnTo>
                    <a:pt x="53975" y="1914526"/>
                  </a:lnTo>
                  <a:lnTo>
                    <a:pt x="48154" y="1908176"/>
                  </a:lnTo>
                  <a:lnTo>
                    <a:pt x="42334" y="1902355"/>
                  </a:lnTo>
                  <a:lnTo>
                    <a:pt x="37042" y="1896005"/>
                  </a:lnTo>
                  <a:lnTo>
                    <a:pt x="31750" y="1889126"/>
                  </a:lnTo>
                  <a:lnTo>
                    <a:pt x="26988" y="1882776"/>
                  </a:lnTo>
                  <a:lnTo>
                    <a:pt x="22754" y="1875896"/>
                  </a:lnTo>
                  <a:lnTo>
                    <a:pt x="18521" y="1869017"/>
                  </a:lnTo>
                  <a:lnTo>
                    <a:pt x="15346" y="1861609"/>
                  </a:lnTo>
                  <a:lnTo>
                    <a:pt x="12171" y="1854201"/>
                  </a:lnTo>
                  <a:lnTo>
                    <a:pt x="6879" y="1839384"/>
                  </a:lnTo>
                  <a:lnTo>
                    <a:pt x="2646" y="1823509"/>
                  </a:lnTo>
                  <a:lnTo>
                    <a:pt x="529" y="1807634"/>
                  </a:lnTo>
                  <a:lnTo>
                    <a:pt x="0" y="1791759"/>
                  </a:lnTo>
                  <a:lnTo>
                    <a:pt x="529" y="1775884"/>
                  </a:lnTo>
                  <a:lnTo>
                    <a:pt x="2646" y="1760009"/>
                  </a:lnTo>
                  <a:lnTo>
                    <a:pt x="6879" y="1745192"/>
                  </a:lnTo>
                  <a:lnTo>
                    <a:pt x="12171" y="1729846"/>
                  </a:lnTo>
                  <a:lnTo>
                    <a:pt x="15346" y="1722438"/>
                  </a:lnTo>
                  <a:lnTo>
                    <a:pt x="18521" y="1715559"/>
                  </a:lnTo>
                  <a:lnTo>
                    <a:pt x="22754" y="1708151"/>
                  </a:lnTo>
                  <a:lnTo>
                    <a:pt x="26988" y="1700742"/>
                  </a:lnTo>
                  <a:lnTo>
                    <a:pt x="31750" y="1694392"/>
                  </a:lnTo>
                  <a:lnTo>
                    <a:pt x="37042" y="1687513"/>
                  </a:lnTo>
                  <a:lnTo>
                    <a:pt x="42334" y="1681163"/>
                  </a:lnTo>
                  <a:lnTo>
                    <a:pt x="48154" y="1675342"/>
                  </a:lnTo>
                  <a:lnTo>
                    <a:pt x="53975" y="1668992"/>
                  </a:lnTo>
                  <a:lnTo>
                    <a:pt x="60325" y="1664230"/>
                  </a:lnTo>
                  <a:lnTo>
                    <a:pt x="66675" y="1659467"/>
                  </a:lnTo>
                  <a:lnTo>
                    <a:pt x="73025" y="1654705"/>
                  </a:lnTo>
                  <a:lnTo>
                    <a:pt x="79904" y="1649942"/>
                  </a:lnTo>
                  <a:lnTo>
                    <a:pt x="87313" y="1646238"/>
                  </a:lnTo>
                  <a:lnTo>
                    <a:pt x="94192" y="1642005"/>
                  </a:lnTo>
                  <a:lnTo>
                    <a:pt x="101600" y="1639359"/>
                  </a:lnTo>
                  <a:lnTo>
                    <a:pt x="109538" y="1636184"/>
                  </a:lnTo>
                  <a:lnTo>
                    <a:pt x="116946" y="1633538"/>
                  </a:lnTo>
                  <a:lnTo>
                    <a:pt x="124884" y="1631951"/>
                  </a:lnTo>
                  <a:lnTo>
                    <a:pt x="132292" y="1630363"/>
                  </a:lnTo>
                  <a:lnTo>
                    <a:pt x="140229" y="1628246"/>
                  </a:lnTo>
                  <a:lnTo>
                    <a:pt x="148167" y="1627717"/>
                  </a:lnTo>
                  <a:lnTo>
                    <a:pt x="157163" y="1627188"/>
                  </a:lnTo>
                  <a:close/>
                  <a:moveTo>
                    <a:pt x="436034" y="1355725"/>
                  </a:moveTo>
                  <a:lnTo>
                    <a:pt x="444501" y="1356254"/>
                  </a:lnTo>
                  <a:lnTo>
                    <a:pt x="452438" y="1356254"/>
                  </a:lnTo>
                  <a:lnTo>
                    <a:pt x="461434" y="1357842"/>
                  </a:lnTo>
                  <a:lnTo>
                    <a:pt x="468842" y="1358900"/>
                  </a:lnTo>
                  <a:lnTo>
                    <a:pt x="476780" y="1361017"/>
                  </a:lnTo>
                  <a:lnTo>
                    <a:pt x="484188" y="1363133"/>
                  </a:lnTo>
                  <a:lnTo>
                    <a:pt x="499534" y="1368425"/>
                  </a:lnTo>
                  <a:lnTo>
                    <a:pt x="506413" y="1371600"/>
                  </a:lnTo>
                  <a:lnTo>
                    <a:pt x="513822" y="1375304"/>
                  </a:lnTo>
                  <a:lnTo>
                    <a:pt x="521230" y="1379537"/>
                  </a:lnTo>
                  <a:lnTo>
                    <a:pt x="527580" y="1383242"/>
                  </a:lnTo>
                  <a:lnTo>
                    <a:pt x="534459" y="1388004"/>
                  </a:lnTo>
                  <a:lnTo>
                    <a:pt x="540809" y="1393296"/>
                  </a:lnTo>
                  <a:lnTo>
                    <a:pt x="547688" y="1398587"/>
                  </a:lnTo>
                  <a:lnTo>
                    <a:pt x="553509" y="1404408"/>
                  </a:lnTo>
                  <a:lnTo>
                    <a:pt x="558801" y="1410229"/>
                  </a:lnTo>
                  <a:lnTo>
                    <a:pt x="564092" y="1416050"/>
                  </a:lnTo>
                  <a:lnTo>
                    <a:pt x="569384" y="1422929"/>
                  </a:lnTo>
                  <a:lnTo>
                    <a:pt x="573617" y="1429279"/>
                  </a:lnTo>
                  <a:lnTo>
                    <a:pt x="578380" y="1436158"/>
                  </a:lnTo>
                  <a:lnTo>
                    <a:pt x="582613" y="1443037"/>
                  </a:lnTo>
                  <a:lnTo>
                    <a:pt x="585788" y="1450446"/>
                  </a:lnTo>
                  <a:lnTo>
                    <a:pt x="588963" y="1457854"/>
                  </a:lnTo>
                  <a:lnTo>
                    <a:pt x="592138" y="1465262"/>
                  </a:lnTo>
                  <a:lnTo>
                    <a:pt x="594255" y="1472671"/>
                  </a:lnTo>
                  <a:lnTo>
                    <a:pt x="596901" y="1480079"/>
                  </a:lnTo>
                  <a:lnTo>
                    <a:pt x="597959" y="1488017"/>
                  </a:lnTo>
                  <a:lnTo>
                    <a:pt x="599547" y="1495954"/>
                  </a:lnTo>
                  <a:lnTo>
                    <a:pt x="600605" y="1504421"/>
                  </a:lnTo>
                  <a:lnTo>
                    <a:pt x="601663" y="1512358"/>
                  </a:lnTo>
                  <a:lnTo>
                    <a:pt x="601663" y="1520825"/>
                  </a:lnTo>
                  <a:lnTo>
                    <a:pt x="601663" y="1528762"/>
                  </a:lnTo>
                  <a:lnTo>
                    <a:pt x="600605" y="1537229"/>
                  </a:lnTo>
                  <a:lnTo>
                    <a:pt x="599547" y="1545167"/>
                  </a:lnTo>
                  <a:lnTo>
                    <a:pt x="597959" y="1553104"/>
                  </a:lnTo>
                  <a:lnTo>
                    <a:pt x="596901" y="1561042"/>
                  </a:lnTo>
                  <a:lnTo>
                    <a:pt x="594255" y="1568979"/>
                  </a:lnTo>
                  <a:lnTo>
                    <a:pt x="592138" y="1576387"/>
                  </a:lnTo>
                  <a:lnTo>
                    <a:pt x="588963" y="1584325"/>
                  </a:lnTo>
                  <a:lnTo>
                    <a:pt x="585788" y="1591733"/>
                  </a:lnTo>
                  <a:lnTo>
                    <a:pt x="582613" y="1598612"/>
                  </a:lnTo>
                  <a:lnTo>
                    <a:pt x="578380" y="1605492"/>
                  </a:lnTo>
                  <a:lnTo>
                    <a:pt x="573617" y="1612371"/>
                  </a:lnTo>
                  <a:lnTo>
                    <a:pt x="569384" y="1619250"/>
                  </a:lnTo>
                  <a:lnTo>
                    <a:pt x="564092" y="1625071"/>
                  </a:lnTo>
                  <a:lnTo>
                    <a:pt x="558801" y="1631950"/>
                  </a:lnTo>
                  <a:lnTo>
                    <a:pt x="553509" y="1637771"/>
                  </a:lnTo>
                  <a:lnTo>
                    <a:pt x="547688" y="1643592"/>
                  </a:lnTo>
                  <a:lnTo>
                    <a:pt x="540809" y="1648883"/>
                  </a:lnTo>
                  <a:lnTo>
                    <a:pt x="534459" y="1653646"/>
                  </a:lnTo>
                  <a:lnTo>
                    <a:pt x="527580" y="1657879"/>
                  </a:lnTo>
                  <a:lnTo>
                    <a:pt x="521230" y="1662642"/>
                  </a:lnTo>
                  <a:lnTo>
                    <a:pt x="513822" y="1666346"/>
                  </a:lnTo>
                  <a:lnTo>
                    <a:pt x="506413" y="1670579"/>
                  </a:lnTo>
                  <a:lnTo>
                    <a:pt x="499534" y="1673225"/>
                  </a:lnTo>
                  <a:lnTo>
                    <a:pt x="492126" y="1676400"/>
                  </a:lnTo>
                  <a:lnTo>
                    <a:pt x="484188" y="1679046"/>
                  </a:lnTo>
                  <a:lnTo>
                    <a:pt x="476780" y="1681163"/>
                  </a:lnTo>
                  <a:lnTo>
                    <a:pt x="468842" y="1683279"/>
                  </a:lnTo>
                  <a:lnTo>
                    <a:pt x="461434" y="1684338"/>
                  </a:lnTo>
                  <a:lnTo>
                    <a:pt x="452438" y="1684867"/>
                  </a:lnTo>
                  <a:lnTo>
                    <a:pt x="444501" y="1685925"/>
                  </a:lnTo>
                  <a:lnTo>
                    <a:pt x="436034" y="1685925"/>
                  </a:lnTo>
                  <a:lnTo>
                    <a:pt x="428097" y="1685925"/>
                  </a:lnTo>
                  <a:lnTo>
                    <a:pt x="420159" y="1684867"/>
                  </a:lnTo>
                  <a:lnTo>
                    <a:pt x="411692" y="1684338"/>
                  </a:lnTo>
                  <a:lnTo>
                    <a:pt x="403755" y="1683279"/>
                  </a:lnTo>
                  <a:lnTo>
                    <a:pt x="395817" y="1681163"/>
                  </a:lnTo>
                  <a:lnTo>
                    <a:pt x="387880" y="1679046"/>
                  </a:lnTo>
                  <a:lnTo>
                    <a:pt x="381001" y="1676400"/>
                  </a:lnTo>
                  <a:lnTo>
                    <a:pt x="373592" y="1673225"/>
                  </a:lnTo>
                  <a:lnTo>
                    <a:pt x="365655" y="1670579"/>
                  </a:lnTo>
                  <a:lnTo>
                    <a:pt x="359305" y="1666346"/>
                  </a:lnTo>
                  <a:lnTo>
                    <a:pt x="351897" y="1662642"/>
                  </a:lnTo>
                  <a:lnTo>
                    <a:pt x="345017" y="1657879"/>
                  </a:lnTo>
                  <a:lnTo>
                    <a:pt x="338667" y="1653646"/>
                  </a:lnTo>
                  <a:lnTo>
                    <a:pt x="331788" y="1648883"/>
                  </a:lnTo>
                  <a:lnTo>
                    <a:pt x="325438" y="1643592"/>
                  </a:lnTo>
                  <a:lnTo>
                    <a:pt x="319617" y="1637771"/>
                  </a:lnTo>
                  <a:lnTo>
                    <a:pt x="313797" y="1631950"/>
                  </a:lnTo>
                  <a:lnTo>
                    <a:pt x="308505" y="1625071"/>
                  </a:lnTo>
                  <a:lnTo>
                    <a:pt x="303213" y="1618721"/>
                  </a:lnTo>
                  <a:lnTo>
                    <a:pt x="298451" y="1611842"/>
                  </a:lnTo>
                  <a:lnTo>
                    <a:pt x="294747" y="1604433"/>
                  </a:lnTo>
                  <a:lnTo>
                    <a:pt x="290513" y="1597554"/>
                  </a:lnTo>
                  <a:lnTo>
                    <a:pt x="286809" y="1590146"/>
                  </a:lnTo>
                  <a:lnTo>
                    <a:pt x="283105" y="1582737"/>
                  </a:lnTo>
                  <a:lnTo>
                    <a:pt x="277813" y="1567921"/>
                  </a:lnTo>
                  <a:lnTo>
                    <a:pt x="274638" y="1552575"/>
                  </a:lnTo>
                  <a:lnTo>
                    <a:pt x="271992" y="1536700"/>
                  </a:lnTo>
                  <a:lnTo>
                    <a:pt x="271463" y="1520825"/>
                  </a:lnTo>
                  <a:lnTo>
                    <a:pt x="271992" y="1504950"/>
                  </a:lnTo>
                  <a:lnTo>
                    <a:pt x="274638" y="1489604"/>
                  </a:lnTo>
                  <a:lnTo>
                    <a:pt x="277813" y="1473729"/>
                  </a:lnTo>
                  <a:lnTo>
                    <a:pt x="283105" y="1458383"/>
                  </a:lnTo>
                  <a:lnTo>
                    <a:pt x="286809" y="1450975"/>
                  </a:lnTo>
                  <a:lnTo>
                    <a:pt x="290513" y="1444096"/>
                  </a:lnTo>
                  <a:lnTo>
                    <a:pt x="294747" y="1436687"/>
                  </a:lnTo>
                  <a:lnTo>
                    <a:pt x="298451" y="1430337"/>
                  </a:lnTo>
                  <a:lnTo>
                    <a:pt x="303213" y="1423458"/>
                  </a:lnTo>
                  <a:lnTo>
                    <a:pt x="308505" y="1417108"/>
                  </a:lnTo>
                  <a:lnTo>
                    <a:pt x="313797" y="1410229"/>
                  </a:lnTo>
                  <a:lnTo>
                    <a:pt x="319617" y="1404408"/>
                  </a:lnTo>
                  <a:lnTo>
                    <a:pt x="325438" y="1398587"/>
                  </a:lnTo>
                  <a:lnTo>
                    <a:pt x="331788" y="1393296"/>
                  </a:lnTo>
                  <a:lnTo>
                    <a:pt x="338667" y="1388004"/>
                  </a:lnTo>
                  <a:lnTo>
                    <a:pt x="345017" y="1383242"/>
                  </a:lnTo>
                  <a:lnTo>
                    <a:pt x="351897" y="1379537"/>
                  </a:lnTo>
                  <a:lnTo>
                    <a:pt x="359305" y="1375304"/>
                  </a:lnTo>
                  <a:lnTo>
                    <a:pt x="365655" y="1371600"/>
                  </a:lnTo>
                  <a:lnTo>
                    <a:pt x="373592" y="1368425"/>
                  </a:lnTo>
                  <a:lnTo>
                    <a:pt x="381001" y="1365779"/>
                  </a:lnTo>
                  <a:lnTo>
                    <a:pt x="387880" y="1363133"/>
                  </a:lnTo>
                  <a:lnTo>
                    <a:pt x="395817" y="1361017"/>
                  </a:lnTo>
                  <a:lnTo>
                    <a:pt x="403755" y="1358900"/>
                  </a:lnTo>
                  <a:lnTo>
                    <a:pt x="411692" y="1357842"/>
                  </a:lnTo>
                  <a:lnTo>
                    <a:pt x="420159" y="1356254"/>
                  </a:lnTo>
                  <a:lnTo>
                    <a:pt x="428097" y="1356254"/>
                  </a:lnTo>
                  <a:lnTo>
                    <a:pt x="436034" y="1355725"/>
                  </a:lnTo>
                  <a:close/>
                  <a:moveTo>
                    <a:pt x="699056" y="1084263"/>
                  </a:moveTo>
                  <a:lnTo>
                    <a:pt x="707495" y="1084263"/>
                  </a:lnTo>
                  <a:lnTo>
                    <a:pt x="715408" y="1084263"/>
                  </a:lnTo>
                  <a:lnTo>
                    <a:pt x="723847" y="1084792"/>
                  </a:lnTo>
                  <a:lnTo>
                    <a:pt x="731759" y="1085850"/>
                  </a:lnTo>
                  <a:lnTo>
                    <a:pt x="739671" y="1087438"/>
                  </a:lnTo>
                  <a:lnTo>
                    <a:pt x="747583" y="1089025"/>
                  </a:lnTo>
                  <a:lnTo>
                    <a:pt x="755495" y="1091671"/>
                  </a:lnTo>
                  <a:lnTo>
                    <a:pt x="762880" y="1093788"/>
                  </a:lnTo>
                  <a:lnTo>
                    <a:pt x="770792" y="1096963"/>
                  </a:lnTo>
                  <a:lnTo>
                    <a:pt x="785033" y="1103313"/>
                  </a:lnTo>
                  <a:lnTo>
                    <a:pt x="791890" y="1107546"/>
                  </a:lnTo>
                  <a:lnTo>
                    <a:pt x="798748" y="1111780"/>
                  </a:lnTo>
                  <a:lnTo>
                    <a:pt x="805605" y="1116542"/>
                  </a:lnTo>
                  <a:lnTo>
                    <a:pt x="811934" y="1121305"/>
                  </a:lnTo>
                  <a:lnTo>
                    <a:pt x="817736" y="1127125"/>
                  </a:lnTo>
                  <a:lnTo>
                    <a:pt x="824066" y="1132417"/>
                  </a:lnTo>
                  <a:lnTo>
                    <a:pt x="829868" y="1138238"/>
                  </a:lnTo>
                  <a:lnTo>
                    <a:pt x="835143" y="1145117"/>
                  </a:lnTo>
                  <a:lnTo>
                    <a:pt x="839363" y="1150938"/>
                  </a:lnTo>
                  <a:lnTo>
                    <a:pt x="844110" y="1157288"/>
                  </a:lnTo>
                  <a:lnTo>
                    <a:pt x="848857" y="1164696"/>
                  </a:lnTo>
                  <a:lnTo>
                    <a:pt x="852549" y="1171575"/>
                  </a:lnTo>
                  <a:lnTo>
                    <a:pt x="859406" y="1185863"/>
                  </a:lnTo>
                  <a:lnTo>
                    <a:pt x="865209" y="1201209"/>
                  </a:lnTo>
                  <a:lnTo>
                    <a:pt x="867318" y="1208617"/>
                  </a:lnTo>
                  <a:lnTo>
                    <a:pt x="868373" y="1216555"/>
                  </a:lnTo>
                  <a:lnTo>
                    <a:pt x="870483" y="1224492"/>
                  </a:lnTo>
                  <a:lnTo>
                    <a:pt x="871011" y="1233488"/>
                  </a:lnTo>
                  <a:lnTo>
                    <a:pt x="871538" y="1240896"/>
                  </a:lnTo>
                  <a:lnTo>
                    <a:pt x="871538" y="1248834"/>
                  </a:lnTo>
                  <a:lnTo>
                    <a:pt x="871538" y="1257830"/>
                  </a:lnTo>
                  <a:lnTo>
                    <a:pt x="871011" y="1265767"/>
                  </a:lnTo>
                  <a:lnTo>
                    <a:pt x="870483" y="1274234"/>
                  </a:lnTo>
                  <a:lnTo>
                    <a:pt x="868373" y="1282171"/>
                  </a:lnTo>
                  <a:lnTo>
                    <a:pt x="867318" y="1290109"/>
                  </a:lnTo>
                  <a:lnTo>
                    <a:pt x="865209" y="1296988"/>
                  </a:lnTo>
                  <a:lnTo>
                    <a:pt x="862571" y="1304925"/>
                  </a:lnTo>
                  <a:lnTo>
                    <a:pt x="859406" y="1312334"/>
                  </a:lnTo>
                  <a:lnTo>
                    <a:pt x="856242" y="1320271"/>
                  </a:lnTo>
                  <a:lnTo>
                    <a:pt x="852549" y="1326621"/>
                  </a:lnTo>
                  <a:lnTo>
                    <a:pt x="848857" y="1334030"/>
                  </a:lnTo>
                  <a:lnTo>
                    <a:pt x="844110" y="1340380"/>
                  </a:lnTo>
                  <a:lnTo>
                    <a:pt x="839363" y="1347259"/>
                  </a:lnTo>
                  <a:lnTo>
                    <a:pt x="835143" y="1353609"/>
                  </a:lnTo>
                  <a:lnTo>
                    <a:pt x="829868" y="1360488"/>
                  </a:lnTo>
                  <a:lnTo>
                    <a:pt x="824066" y="1366309"/>
                  </a:lnTo>
                  <a:lnTo>
                    <a:pt x="817736" y="1371600"/>
                  </a:lnTo>
                  <a:lnTo>
                    <a:pt x="811934" y="1376892"/>
                  </a:lnTo>
                  <a:lnTo>
                    <a:pt x="805605" y="1382184"/>
                  </a:lnTo>
                  <a:lnTo>
                    <a:pt x="798748" y="1386946"/>
                  </a:lnTo>
                  <a:lnTo>
                    <a:pt x="791890" y="1391180"/>
                  </a:lnTo>
                  <a:lnTo>
                    <a:pt x="785033" y="1395413"/>
                  </a:lnTo>
                  <a:lnTo>
                    <a:pt x="777649" y="1398588"/>
                  </a:lnTo>
                  <a:lnTo>
                    <a:pt x="770792" y="1401763"/>
                  </a:lnTo>
                  <a:lnTo>
                    <a:pt x="755495" y="1407055"/>
                  </a:lnTo>
                  <a:lnTo>
                    <a:pt x="739671" y="1411288"/>
                  </a:lnTo>
                  <a:lnTo>
                    <a:pt x="731759" y="1412346"/>
                  </a:lnTo>
                  <a:lnTo>
                    <a:pt x="723847" y="1413934"/>
                  </a:lnTo>
                  <a:lnTo>
                    <a:pt x="715408" y="1414463"/>
                  </a:lnTo>
                  <a:lnTo>
                    <a:pt x="707495" y="1414463"/>
                  </a:lnTo>
                  <a:lnTo>
                    <a:pt x="699056" y="1414463"/>
                  </a:lnTo>
                  <a:lnTo>
                    <a:pt x="691144" y="1413934"/>
                  </a:lnTo>
                  <a:lnTo>
                    <a:pt x="683232" y="1412346"/>
                  </a:lnTo>
                  <a:lnTo>
                    <a:pt x="675320" y="1411288"/>
                  </a:lnTo>
                  <a:lnTo>
                    <a:pt x="667408" y="1409700"/>
                  </a:lnTo>
                  <a:lnTo>
                    <a:pt x="659496" y="1407055"/>
                  </a:lnTo>
                  <a:lnTo>
                    <a:pt x="651584" y="1404938"/>
                  </a:lnTo>
                  <a:lnTo>
                    <a:pt x="644727" y="1401763"/>
                  </a:lnTo>
                  <a:lnTo>
                    <a:pt x="637342" y="1398588"/>
                  </a:lnTo>
                  <a:lnTo>
                    <a:pt x="629958" y="1395413"/>
                  </a:lnTo>
                  <a:lnTo>
                    <a:pt x="623100" y="1391180"/>
                  </a:lnTo>
                  <a:lnTo>
                    <a:pt x="616243" y="1386946"/>
                  </a:lnTo>
                  <a:lnTo>
                    <a:pt x="609914" y="1382184"/>
                  </a:lnTo>
                  <a:lnTo>
                    <a:pt x="603057" y="1376892"/>
                  </a:lnTo>
                  <a:lnTo>
                    <a:pt x="597255" y="1371600"/>
                  </a:lnTo>
                  <a:lnTo>
                    <a:pt x="591452" y="1366309"/>
                  </a:lnTo>
                  <a:lnTo>
                    <a:pt x="585650" y="1360488"/>
                  </a:lnTo>
                  <a:lnTo>
                    <a:pt x="580376" y="1353609"/>
                  </a:lnTo>
                  <a:lnTo>
                    <a:pt x="575101" y="1347259"/>
                  </a:lnTo>
                  <a:lnTo>
                    <a:pt x="570354" y="1340380"/>
                  </a:lnTo>
                  <a:lnTo>
                    <a:pt x="566134" y="1334030"/>
                  </a:lnTo>
                  <a:lnTo>
                    <a:pt x="562442" y="1326621"/>
                  </a:lnTo>
                  <a:lnTo>
                    <a:pt x="558749" y="1320271"/>
                  </a:lnTo>
                  <a:lnTo>
                    <a:pt x="555057" y="1312334"/>
                  </a:lnTo>
                  <a:lnTo>
                    <a:pt x="552420" y="1304925"/>
                  </a:lnTo>
                  <a:lnTo>
                    <a:pt x="549782" y="1296988"/>
                  </a:lnTo>
                  <a:lnTo>
                    <a:pt x="548200" y="1290109"/>
                  </a:lnTo>
                  <a:lnTo>
                    <a:pt x="546090" y="1282171"/>
                  </a:lnTo>
                  <a:lnTo>
                    <a:pt x="544508" y="1274234"/>
                  </a:lnTo>
                  <a:lnTo>
                    <a:pt x="543453" y="1265767"/>
                  </a:lnTo>
                  <a:lnTo>
                    <a:pt x="543453" y="1257830"/>
                  </a:lnTo>
                  <a:lnTo>
                    <a:pt x="542925" y="1248834"/>
                  </a:lnTo>
                  <a:lnTo>
                    <a:pt x="543453" y="1240896"/>
                  </a:lnTo>
                  <a:lnTo>
                    <a:pt x="543453" y="1233488"/>
                  </a:lnTo>
                  <a:lnTo>
                    <a:pt x="544508" y="1224492"/>
                  </a:lnTo>
                  <a:lnTo>
                    <a:pt x="546090" y="1216555"/>
                  </a:lnTo>
                  <a:lnTo>
                    <a:pt x="548200" y="1208617"/>
                  </a:lnTo>
                  <a:lnTo>
                    <a:pt x="549782" y="1201209"/>
                  </a:lnTo>
                  <a:lnTo>
                    <a:pt x="552420" y="1193800"/>
                  </a:lnTo>
                  <a:lnTo>
                    <a:pt x="555057" y="1185863"/>
                  </a:lnTo>
                  <a:lnTo>
                    <a:pt x="558749" y="1178455"/>
                  </a:lnTo>
                  <a:lnTo>
                    <a:pt x="562442" y="1171575"/>
                  </a:lnTo>
                  <a:lnTo>
                    <a:pt x="566134" y="1164696"/>
                  </a:lnTo>
                  <a:lnTo>
                    <a:pt x="570354" y="1157288"/>
                  </a:lnTo>
                  <a:lnTo>
                    <a:pt x="575101" y="1150938"/>
                  </a:lnTo>
                  <a:lnTo>
                    <a:pt x="580376" y="1145117"/>
                  </a:lnTo>
                  <a:lnTo>
                    <a:pt x="585650" y="1138238"/>
                  </a:lnTo>
                  <a:lnTo>
                    <a:pt x="591452" y="1132417"/>
                  </a:lnTo>
                  <a:lnTo>
                    <a:pt x="597255" y="1127125"/>
                  </a:lnTo>
                  <a:lnTo>
                    <a:pt x="603057" y="1121305"/>
                  </a:lnTo>
                  <a:lnTo>
                    <a:pt x="609914" y="1116542"/>
                  </a:lnTo>
                  <a:lnTo>
                    <a:pt x="616243" y="1111780"/>
                  </a:lnTo>
                  <a:lnTo>
                    <a:pt x="623100" y="1107546"/>
                  </a:lnTo>
                  <a:lnTo>
                    <a:pt x="629958" y="1103313"/>
                  </a:lnTo>
                  <a:lnTo>
                    <a:pt x="637342" y="1100138"/>
                  </a:lnTo>
                  <a:lnTo>
                    <a:pt x="644727" y="1096963"/>
                  </a:lnTo>
                  <a:lnTo>
                    <a:pt x="651584" y="1093788"/>
                  </a:lnTo>
                  <a:lnTo>
                    <a:pt x="659496" y="1091671"/>
                  </a:lnTo>
                  <a:lnTo>
                    <a:pt x="667408" y="1089025"/>
                  </a:lnTo>
                  <a:lnTo>
                    <a:pt x="675320" y="1087438"/>
                  </a:lnTo>
                  <a:lnTo>
                    <a:pt x="683232" y="1085850"/>
                  </a:lnTo>
                  <a:lnTo>
                    <a:pt x="691144" y="1084792"/>
                  </a:lnTo>
                  <a:lnTo>
                    <a:pt x="699056" y="1084263"/>
                  </a:lnTo>
                  <a:close/>
                  <a:moveTo>
                    <a:pt x="157440" y="1084263"/>
                  </a:moveTo>
                  <a:lnTo>
                    <a:pt x="164836" y="1084263"/>
                  </a:lnTo>
                  <a:lnTo>
                    <a:pt x="173818" y="1084263"/>
                  </a:lnTo>
                  <a:lnTo>
                    <a:pt x="181742" y="1084792"/>
                  </a:lnTo>
                  <a:lnTo>
                    <a:pt x="189667" y="1085850"/>
                  </a:lnTo>
                  <a:lnTo>
                    <a:pt x="198120" y="1087438"/>
                  </a:lnTo>
                  <a:lnTo>
                    <a:pt x="204988" y="1089025"/>
                  </a:lnTo>
                  <a:lnTo>
                    <a:pt x="212913" y="1091671"/>
                  </a:lnTo>
                  <a:lnTo>
                    <a:pt x="220838" y="1093788"/>
                  </a:lnTo>
                  <a:lnTo>
                    <a:pt x="228234" y="1096963"/>
                  </a:lnTo>
                  <a:lnTo>
                    <a:pt x="235631" y="1100138"/>
                  </a:lnTo>
                  <a:lnTo>
                    <a:pt x="242499" y="1103313"/>
                  </a:lnTo>
                  <a:lnTo>
                    <a:pt x="249896" y="1107546"/>
                  </a:lnTo>
                  <a:lnTo>
                    <a:pt x="256764" y="1111780"/>
                  </a:lnTo>
                  <a:lnTo>
                    <a:pt x="263104" y="1116542"/>
                  </a:lnTo>
                  <a:lnTo>
                    <a:pt x="269443" y="1121305"/>
                  </a:lnTo>
                  <a:lnTo>
                    <a:pt x="275783" y="1127125"/>
                  </a:lnTo>
                  <a:lnTo>
                    <a:pt x="281595" y="1132417"/>
                  </a:lnTo>
                  <a:lnTo>
                    <a:pt x="287406" y="1139296"/>
                  </a:lnTo>
                  <a:lnTo>
                    <a:pt x="293218" y="1145117"/>
                  </a:lnTo>
                  <a:lnTo>
                    <a:pt x="297973" y="1151467"/>
                  </a:lnTo>
                  <a:lnTo>
                    <a:pt x="302728" y="1158346"/>
                  </a:lnTo>
                  <a:lnTo>
                    <a:pt x="306954" y="1165225"/>
                  </a:lnTo>
                  <a:lnTo>
                    <a:pt x="311181" y="1172634"/>
                  </a:lnTo>
                  <a:lnTo>
                    <a:pt x="314351" y="1180042"/>
                  </a:lnTo>
                  <a:lnTo>
                    <a:pt x="317521" y="1186921"/>
                  </a:lnTo>
                  <a:lnTo>
                    <a:pt x="322804" y="1202267"/>
                  </a:lnTo>
                  <a:lnTo>
                    <a:pt x="327030" y="1217613"/>
                  </a:lnTo>
                  <a:lnTo>
                    <a:pt x="329144" y="1233488"/>
                  </a:lnTo>
                  <a:lnTo>
                    <a:pt x="330200" y="1248834"/>
                  </a:lnTo>
                  <a:lnTo>
                    <a:pt x="329144" y="1264709"/>
                  </a:lnTo>
                  <a:lnTo>
                    <a:pt x="327030" y="1280584"/>
                  </a:lnTo>
                  <a:lnTo>
                    <a:pt x="322804" y="1296459"/>
                  </a:lnTo>
                  <a:lnTo>
                    <a:pt x="317521" y="1311805"/>
                  </a:lnTo>
                  <a:lnTo>
                    <a:pt x="314351" y="1318684"/>
                  </a:lnTo>
                  <a:lnTo>
                    <a:pt x="311181" y="1326092"/>
                  </a:lnTo>
                  <a:lnTo>
                    <a:pt x="306954" y="1333500"/>
                  </a:lnTo>
                  <a:lnTo>
                    <a:pt x="302728" y="1339850"/>
                  </a:lnTo>
                  <a:lnTo>
                    <a:pt x="297973" y="1347259"/>
                  </a:lnTo>
                  <a:lnTo>
                    <a:pt x="292690" y="1353609"/>
                  </a:lnTo>
                  <a:lnTo>
                    <a:pt x="287406" y="1359959"/>
                  </a:lnTo>
                  <a:lnTo>
                    <a:pt x="281595" y="1366309"/>
                  </a:lnTo>
                  <a:lnTo>
                    <a:pt x="275783" y="1371600"/>
                  </a:lnTo>
                  <a:lnTo>
                    <a:pt x="269443" y="1376892"/>
                  </a:lnTo>
                  <a:lnTo>
                    <a:pt x="263104" y="1382184"/>
                  </a:lnTo>
                  <a:lnTo>
                    <a:pt x="256764" y="1386946"/>
                  </a:lnTo>
                  <a:lnTo>
                    <a:pt x="249896" y="1391180"/>
                  </a:lnTo>
                  <a:lnTo>
                    <a:pt x="242499" y="1395413"/>
                  </a:lnTo>
                  <a:lnTo>
                    <a:pt x="235631" y="1398588"/>
                  </a:lnTo>
                  <a:lnTo>
                    <a:pt x="228234" y="1401763"/>
                  </a:lnTo>
                  <a:lnTo>
                    <a:pt x="220838" y="1404409"/>
                  </a:lnTo>
                  <a:lnTo>
                    <a:pt x="212913" y="1407055"/>
                  </a:lnTo>
                  <a:lnTo>
                    <a:pt x="204988" y="1409171"/>
                  </a:lnTo>
                  <a:lnTo>
                    <a:pt x="198120" y="1411288"/>
                  </a:lnTo>
                  <a:lnTo>
                    <a:pt x="189667" y="1412346"/>
                  </a:lnTo>
                  <a:lnTo>
                    <a:pt x="181742" y="1413934"/>
                  </a:lnTo>
                  <a:lnTo>
                    <a:pt x="173818" y="1414463"/>
                  </a:lnTo>
                  <a:lnTo>
                    <a:pt x="164836" y="1414463"/>
                  </a:lnTo>
                  <a:lnTo>
                    <a:pt x="157440" y="1414463"/>
                  </a:lnTo>
                  <a:lnTo>
                    <a:pt x="148458" y="1413934"/>
                  </a:lnTo>
                  <a:lnTo>
                    <a:pt x="140533" y="1412346"/>
                  </a:lnTo>
                  <a:lnTo>
                    <a:pt x="132609" y="1411288"/>
                  </a:lnTo>
                  <a:lnTo>
                    <a:pt x="125212" y="1409171"/>
                  </a:lnTo>
                  <a:lnTo>
                    <a:pt x="117287" y="1407055"/>
                  </a:lnTo>
                  <a:lnTo>
                    <a:pt x="109891" y="1404409"/>
                  </a:lnTo>
                  <a:lnTo>
                    <a:pt x="101966" y="1401763"/>
                  </a:lnTo>
                  <a:lnTo>
                    <a:pt x="94570" y="1398588"/>
                  </a:lnTo>
                  <a:lnTo>
                    <a:pt x="87701" y="1395413"/>
                  </a:lnTo>
                  <a:lnTo>
                    <a:pt x="80305" y="1391180"/>
                  </a:lnTo>
                  <a:lnTo>
                    <a:pt x="73437" y="1386946"/>
                  </a:lnTo>
                  <a:lnTo>
                    <a:pt x="67097" y="1382184"/>
                  </a:lnTo>
                  <a:lnTo>
                    <a:pt x="60757" y="1376892"/>
                  </a:lnTo>
                  <a:lnTo>
                    <a:pt x="54417" y="1371600"/>
                  </a:lnTo>
                  <a:lnTo>
                    <a:pt x="48606" y="1366309"/>
                  </a:lnTo>
                  <a:lnTo>
                    <a:pt x="42794" y="1360488"/>
                  </a:lnTo>
                  <a:lnTo>
                    <a:pt x="37511" y="1353609"/>
                  </a:lnTo>
                  <a:lnTo>
                    <a:pt x="32228" y="1347259"/>
                  </a:lnTo>
                  <a:lnTo>
                    <a:pt x="27473" y="1340380"/>
                  </a:lnTo>
                  <a:lnTo>
                    <a:pt x="19548" y="1326621"/>
                  </a:lnTo>
                  <a:lnTo>
                    <a:pt x="12680" y="1312334"/>
                  </a:lnTo>
                  <a:lnTo>
                    <a:pt x="7397" y="1296988"/>
                  </a:lnTo>
                  <a:lnTo>
                    <a:pt x="5283" y="1290109"/>
                  </a:lnTo>
                  <a:lnTo>
                    <a:pt x="3170" y="1282171"/>
                  </a:lnTo>
                  <a:lnTo>
                    <a:pt x="2114" y="1274234"/>
                  </a:lnTo>
                  <a:lnTo>
                    <a:pt x="1057" y="1265767"/>
                  </a:lnTo>
                  <a:lnTo>
                    <a:pt x="529" y="1257830"/>
                  </a:lnTo>
                  <a:lnTo>
                    <a:pt x="0" y="1248834"/>
                  </a:lnTo>
                  <a:lnTo>
                    <a:pt x="529" y="1240896"/>
                  </a:lnTo>
                  <a:lnTo>
                    <a:pt x="1057" y="1233488"/>
                  </a:lnTo>
                  <a:lnTo>
                    <a:pt x="2114" y="1224492"/>
                  </a:lnTo>
                  <a:lnTo>
                    <a:pt x="3170" y="1216555"/>
                  </a:lnTo>
                  <a:lnTo>
                    <a:pt x="5283" y="1208617"/>
                  </a:lnTo>
                  <a:lnTo>
                    <a:pt x="7397" y="1201209"/>
                  </a:lnTo>
                  <a:lnTo>
                    <a:pt x="12680" y="1185863"/>
                  </a:lnTo>
                  <a:lnTo>
                    <a:pt x="19548" y="1171575"/>
                  </a:lnTo>
                  <a:lnTo>
                    <a:pt x="27473" y="1157288"/>
                  </a:lnTo>
                  <a:lnTo>
                    <a:pt x="37511" y="1145117"/>
                  </a:lnTo>
                  <a:lnTo>
                    <a:pt x="42794" y="1138238"/>
                  </a:lnTo>
                  <a:lnTo>
                    <a:pt x="48606" y="1132417"/>
                  </a:lnTo>
                  <a:lnTo>
                    <a:pt x="54417" y="1127125"/>
                  </a:lnTo>
                  <a:lnTo>
                    <a:pt x="60757" y="1121305"/>
                  </a:lnTo>
                  <a:lnTo>
                    <a:pt x="67097" y="1116542"/>
                  </a:lnTo>
                  <a:lnTo>
                    <a:pt x="73437" y="1111780"/>
                  </a:lnTo>
                  <a:lnTo>
                    <a:pt x="80305" y="1107546"/>
                  </a:lnTo>
                  <a:lnTo>
                    <a:pt x="87701" y="1103313"/>
                  </a:lnTo>
                  <a:lnTo>
                    <a:pt x="94570" y="1100138"/>
                  </a:lnTo>
                  <a:lnTo>
                    <a:pt x="101966" y="1096963"/>
                  </a:lnTo>
                  <a:lnTo>
                    <a:pt x="109891" y="1093788"/>
                  </a:lnTo>
                  <a:lnTo>
                    <a:pt x="117287" y="1091671"/>
                  </a:lnTo>
                  <a:lnTo>
                    <a:pt x="125212" y="1089025"/>
                  </a:lnTo>
                  <a:lnTo>
                    <a:pt x="132609" y="1087438"/>
                  </a:lnTo>
                  <a:lnTo>
                    <a:pt x="140533" y="1085850"/>
                  </a:lnTo>
                  <a:lnTo>
                    <a:pt x="148458" y="1084792"/>
                  </a:lnTo>
                  <a:lnTo>
                    <a:pt x="157440" y="1084263"/>
                  </a:lnTo>
                  <a:close/>
                  <a:moveTo>
                    <a:pt x="978431" y="812800"/>
                  </a:moveTo>
                  <a:lnTo>
                    <a:pt x="986871" y="813857"/>
                  </a:lnTo>
                  <a:lnTo>
                    <a:pt x="994783" y="814385"/>
                  </a:lnTo>
                  <a:lnTo>
                    <a:pt x="1002695" y="814913"/>
                  </a:lnTo>
                  <a:lnTo>
                    <a:pt x="1010607" y="816498"/>
                  </a:lnTo>
                  <a:lnTo>
                    <a:pt x="1018519" y="818083"/>
                  </a:lnTo>
                  <a:lnTo>
                    <a:pt x="1026431" y="820197"/>
                  </a:lnTo>
                  <a:lnTo>
                    <a:pt x="1034343" y="822838"/>
                  </a:lnTo>
                  <a:lnTo>
                    <a:pt x="1041200" y="825480"/>
                  </a:lnTo>
                  <a:lnTo>
                    <a:pt x="1048584" y="828650"/>
                  </a:lnTo>
                  <a:lnTo>
                    <a:pt x="1055969" y="832876"/>
                  </a:lnTo>
                  <a:lnTo>
                    <a:pt x="1063353" y="836575"/>
                  </a:lnTo>
                  <a:lnTo>
                    <a:pt x="1069683" y="840801"/>
                  </a:lnTo>
                  <a:lnTo>
                    <a:pt x="1076012" y="846084"/>
                  </a:lnTo>
                  <a:lnTo>
                    <a:pt x="1082870" y="850311"/>
                  </a:lnTo>
                  <a:lnTo>
                    <a:pt x="1088672" y="855594"/>
                  </a:lnTo>
                  <a:lnTo>
                    <a:pt x="1094474" y="861406"/>
                  </a:lnTo>
                  <a:lnTo>
                    <a:pt x="1100276" y="867745"/>
                  </a:lnTo>
                  <a:lnTo>
                    <a:pt x="1105551" y="873557"/>
                  </a:lnTo>
                  <a:lnTo>
                    <a:pt x="1110825" y="879897"/>
                  </a:lnTo>
                  <a:lnTo>
                    <a:pt x="1115573" y="886765"/>
                  </a:lnTo>
                  <a:lnTo>
                    <a:pt x="1119792" y="893105"/>
                  </a:lnTo>
                  <a:lnTo>
                    <a:pt x="1123485" y="900501"/>
                  </a:lnTo>
                  <a:lnTo>
                    <a:pt x="1127704" y="907898"/>
                  </a:lnTo>
                  <a:lnTo>
                    <a:pt x="1130869" y="914766"/>
                  </a:lnTo>
                  <a:lnTo>
                    <a:pt x="1133507" y="922162"/>
                  </a:lnTo>
                  <a:lnTo>
                    <a:pt x="1136144" y="930087"/>
                  </a:lnTo>
                  <a:lnTo>
                    <a:pt x="1137726" y="938012"/>
                  </a:lnTo>
                  <a:lnTo>
                    <a:pt x="1139836" y="945937"/>
                  </a:lnTo>
                  <a:lnTo>
                    <a:pt x="1141419" y="953862"/>
                  </a:lnTo>
                  <a:lnTo>
                    <a:pt x="1141946" y="961786"/>
                  </a:lnTo>
                  <a:lnTo>
                    <a:pt x="1142474" y="969711"/>
                  </a:lnTo>
                  <a:lnTo>
                    <a:pt x="1143001" y="978164"/>
                  </a:lnTo>
                  <a:lnTo>
                    <a:pt x="1142474" y="986089"/>
                  </a:lnTo>
                  <a:lnTo>
                    <a:pt x="1141946" y="994542"/>
                  </a:lnTo>
                  <a:lnTo>
                    <a:pt x="1141419" y="1002467"/>
                  </a:lnTo>
                  <a:lnTo>
                    <a:pt x="1139836" y="1010392"/>
                  </a:lnTo>
                  <a:lnTo>
                    <a:pt x="1137726" y="1018316"/>
                  </a:lnTo>
                  <a:lnTo>
                    <a:pt x="1136144" y="1026241"/>
                  </a:lnTo>
                  <a:lnTo>
                    <a:pt x="1133507" y="1034166"/>
                  </a:lnTo>
                  <a:lnTo>
                    <a:pt x="1130869" y="1041034"/>
                  </a:lnTo>
                  <a:lnTo>
                    <a:pt x="1127704" y="1048431"/>
                  </a:lnTo>
                  <a:lnTo>
                    <a:pt x="1123485" y="1055827"/>
                  </a:lnTo>
                  <a:lnTo>
                    <a:pt x="1119792" y="1062695"/>
                  </a:lnTo>
                  <a:lnTo>
                    <a:pt x="1115573" y="1069563"/>
                  </a:lnTo>
                  <a:lnTo>
                    <a:pt x="1110825" y="1075903"/>
                  </a:lnTo>
                  <a:lnTo>
                    <a:pt x="1105551" y="1082771"/>
                  </a:lnTo>
                  <a:lnTo>
                    <a:pt x="1100276" y="1088583"/>
                  </a:lnTo>
                  <a:lnTo>
                    <a:pt x="1094474" y="1094394"/>
                  </a:lnTo>
                  <a:lnTo>
                    <a:pt x="1088672" y="1100206"/>
                  </a:lnTo>
                  <a:lnTo>
                    <a:pt x="1082870" y="1105489"/>
                  </a:lnTo>
                  <a:lnTo>
                    <a:pt x="1076012" y="1110772"/>
                  </a:lnTo>
                  <a:lnTo>
                    <a:pt x="1069683" y="1115527"/>
                  </a:lnTo>
                  <a:lnTo>
                    <a:pt x="1063353" y="1119226"/>
                  </a:lnTo>
                  <a:lnTo>
                    <a:pt x="1055969" y="1123452"/>
                  </a:lnTo>
                  <a:lnTo>
                    <a:pt x="1048584" y="1127150"/>
                  </a:lnTo>
                  <a:lnTo>
                    <a:pt x="1041200" y="1130849"/>
                  </a:lnTo>
                  <a:lnTo>
                    <a:pt x="1026431" y="1136132"/>
                  </a:lnTo>
                  <a:lnTo>
                    <a:pt x="1018519" y="1137717"/>
                  </a:lnTo>
                  <a:lnTo>
                    <a:pt x="1010607" y="1139830"/>
                  </a:lnTo>
                  <a:lnTo>
                    <a:pt x="1002695" y="1141415"/>
                  </a:lnTo>
                  <a:lnTo>
                    <a:pt x="994783" y="1141943"/>
                  </a:lnTo>
                  <a:lnTo>
                    <a:pt x="986871" y="1142472"/>
                  </a:lnTo>
                  <a:lnTo>
                    <a:pt x="978431" y="1143000"/>
                  </a:lnTo>
                  <a:lnTo>
                    <a:pt x="970519" y="1142472"/>
                  </a:lnTo>
                  <a:lnTo>
                    <a:pt x="962079" y="1141943"/>
                  </a:lnTo>
                  <a:lnTo>
                    <a:pt x="954167" y="1141415"/>
                  </a:lnTo>
                  <a:lnTo>
                    <a:pt x="946255" y="1139830"/>
                  </a:lnTo>
                  <a:lnTo>
                    <a:pt x="938343" y="1137717"/>
                  </a:lnTo>
                  <a:lnTo>
                    <a:pt x="930431" y="1136132"/>
                  </a:lnTo>
                  <a:lnTo>
                    <a:pt x="923047" y="1133490"/>
                  </a:lnTo>
                  <a:lnTo>
                    <a:pt x="915135" y="1130849"/>
                  </a:lnTo>
                  <a:lnTo>
                    <a:pt x="908278" y="1127150"/>
                  </a:lnTo>
                  <a:lnTo>
                    <a:pt x="900893" y="1123452"/>
                  </a:lnTo>
                  <a:lnTo>
                    <a:pt x="894563" y="1119226"/>
                  </a:lnTo>
                  <a:lnTo>
                    <a:pt x="887179" y="1115527"/>
                  </a:lnTo>
                  <a:lnTo>
                    <a:pt x="880322" y="1110772"/>
                  </a:lnTo>
                  <a:lnTo>
                    <a:pt x="873992" y="1105489"/>
                  </a:lnTo>
                  <a:lnTo>
                    <a:pt x="868190" y="1100206"/>
                  </a:lnTo>
                  <a:lnTo>
                    <a:pt x="862388" y="1094394"/>
                  </a:lnTo>
                  <a:lnTo>
                    <a:pt x="856058" y="1088583"/>
                  </a:lnTo>
                  <a:lnTo>
                    <a:pt x="850784" y="1082771"/>
                  </a:lnTo>
                  <a:lnTo>
                    <a:pt x="846564" y="1075903"/>
                  </a:lnTo>
                  <a:lnTo>
                    <a:pt x="841817" y="1069563"/>
                  </a:lnTo>
                  <a:lnTo>
                    <a:pt x="837069" y="1062695"/>
                  </a:lnTo>
                  <a:lnTo>
                    <a:pt x="833377" y="1055827"/>
                  </a:lnTo>
                  <a:lnTo>
                    <a:pt x="829157" y="1048431"/>
                  </a:lnTo>
                  <a:lnTo>
                    <a:pt x="825993" y="1041034"/>
                  </a:lnTo>
                  <a:lnTo>
                    <a:pt x="823355" y="1034166"/>
                  </a:lnTo>
                  <a:lnTo>
                    <a:pt x="820718" y="1026241"/>
                  </a:lnTo>
                  <a:lnTo>
                    <a:pt x="818608" y="1018316"/>
                  </a:lnTo>
                  <a:lnTo>
                    <a:pt x="817026" y="1010392"/>
                  </a:lnTo>
                  <a:lnTo>
                    <a:pt x="815443" y="1002467"/>
                  </a:lnTo>
                  <a:lnTo>
                    <a:pt x="814916" y="994542"/>
                  </a:lnTo>
                  <a:lnTo>
                    <a:pt x="814388" y="986089"/>
                  </a:lnTo>
                  <a:lnTo>
                    <a:pt x="814388" y="978164"/>
                  </a:lnTo>
                  <a:lnTo>
                    <a:pt x="814388" y="969711"/>
                  </a:lnTo>
                  <a:lnTo>
                    <a:pt x="814916" y="961786"/>
                  </a:lnTo>
                  <a:lnTo>
                    <a:pt x="815443" y="953862"/>
                  </a:lnTo>
                  <a:lnTo>
                    <a:pt x="817026" y="945937"/>
                  </a:lnTo>
                  <a:lnTo>
                    <a:pt x="818608" y="938012"/>
                  </a:lnTo>
                  <a:lnTo>
                    <a:pt x="820718" y="930087"/>
                  </a:lnTo>
                  <a:lnTo>
                    <a:pt x="823355" y="922162"/>
                  </a:lnTo>
                  <a:lnTo>
                    <a:pt x="825993" y="914766"/>
                  </a:lnTo>
                  <a:lnTo>
                    <a:pt x="829157" y="907898"/>
                  </a:lnTo>
                  <a:lnTo>
                    <a:pt x="833377" y="900501"/>
                  </a:lnTo>
                  <a:lnTo>
                    <a:pt x="837069" y="893105"/>
                  </a:lnTo>
                  <a:lnTo>
                    <a:pt x="841817" y="886765"/>
                  </a:lnTo>
                  <a:lnTo>
                    <a:pt x="846564" y="879897"/>
                  </a:lnTo>
                  <a:lnTo>
                    <a:pt x="850784" y="873557"/>
                  </a:lnTo>
                  <a:lnTo>
                    <a:pt x="856058" y="867745"/>
                  </a:lnTo>
                  <a:lnTo>
                    <a:pt x="862388" y="861406"/>
                  </a:lnTo>
                  <a:lnTo>
                    <a:pt x="868190" y="855594"/>
                  </a:lnTo>
                  <a:lnTo>
                    <a:pt x="873992" y="850311"/>
                  </a:lnTo>
                  <a:lnTo>
                    <a:pt x="880322" y="846084"/>
                  </a:lnTo>
                  <a:lnTo>
                    <a:pt x="887179" y="840801"/>
                  </a:lnTo>
                  <a:lnTo>
                    <a:pt x="894563" y="836575"/>
                  </a:lnTo>
                  <a:lnTo>
                    <a:pt x="900893" y="832876"/>
                  </a:lnTo>
                  <a:lnTo>
                    <a:pt x="908278" y="828650"/>
                  </a:lnTo>
                  <a:lnTo>
                    <a:pt x="915135" y="825480"/>
                  </a:lnTo>
                  <a:lnTo>
                    <a:pt x="923047" y="822838"/>
                  </a:lnTo>
                  <a:lnTo>
                    <a:pt x="930431" y="820197"/>
                  </a:lnTo>
                  <a:lnTo>
                    <a:pt x="938343" y="818083"/>
                  </a:lnTo>
                  <a:lnTo>
                    <a:pt x="946255" y="816498"/>
                  </a:lnTo>
                  <a:lnTo>
                    <a:pt x="954167" y="814913"/>
                  </a:lnTo>
                  <a:lnTo>
                    <a:pt x="962079" y="814385"/>
                  </a:lnTo>
                  <a:lnTo>
                    <a:pt x="970519" y="813857"/>
                  </a:lnTo>
                  <a:lnTo>
                    <a:pt x="978431" y="812800"/>
                  </a:lnTo>
                  <a:close/>
                  <a:moveTo>
                    <a:pt x="436034" y="812800"/>
                  </a:moveTo>
                  <a:lnTo>
                    <a:pt x="444501" y="813857"/>
                  </a:lnTo>
                  <a:lnTo>
                    <a:pt x="452438" y="814385"/>
                  </a:lnTo>
                  <a:lnTo>
                    <a:pt x="461434" y="814913"/>
                  </a:lnTo>
                  <a:lnTo>
                    <a:pt x="468842" y="816498"/>
                  </a:lnTo>
                  <a:lnTo>
                    <a:pt x="476780" y="818083"/>
                  </a:lnTo>
                  <a:lnTo>
                    <a:pt x="484188" y="820197"/>
                  </a:lnTo>
                  <a:lnTo>
                    <a:pt x="499534" y="825480"/>
                  </a:lnTo>
                  <a:lnTo>
                    <a:pt x="513822" y="832876"/>
                  </a:lnTo>
                  <a:lnTo>
                    <a:pt x="527580" y="840801"/>
                  </a:lnTo>
                  <a:lnTo>
                    <a:pt x="540809" y="850311"/>
                  </a:lnTo>
                  <a:lnTo>
                    <a:pt x="547688" y="855594"/>
                  </a:lnTo>
                  <a:lnTo>
                    <a:pt x="553509" y="861406"/>
                  </a:lnTo>
                  <a:lnTo>
                    <a:pt x="559330" y="867745"/>
                  </a:lnTo>
                  <a:lnTo>
                    <a:pt x="564622" y="874085"/>
                  </a:lnTo>
                  <a:lnTo>
                    <a:pt x="569913" y="880953"/>
                  </a:lnTo>
                  <a:lnTo>
                    <a:pt x="574676" y="887293"/>
                  </a:lnTo>
                  <a:lnTo>
                    <a:pt x="578380" y="894690"/>
                  </a:lnTo>
                  <a:lnTo>
                    <a:pt x="582613" y="901030"/>
                  </a:lnTo>
                  <a:lnTo>
                    <a:pt x="586317" y="908954"/>
                  </a:lnTo>
                  <a:lnTo>
                    <a:pt x="589492" y="916351"/>
                  </a:lnTo>
                  <a:lnTo>
                    <a:pt x="594784" y="931144"/>
                  </a:lnTo>
                  <a:lnTo>
                    <a:pt x="597959" y="946465"/>
                  </a:lnTo>
                  <a:lnTo>
                    <a:pt x="600605" y="962315"/>
                  </a:lnTo>
                  <a:lnTo>
                    <a:pt x="601663" y="978164"/>
                  </a:lnTo>
                  <a:lnTo>
                    <a:pt x="600605" y="994014"/>
                  </a:lnTo>
                  <a:lnTo>
                    <a:pt x="597959" y="1009863"/>
                  </a:lnTo>
                  <a:lnTo>
                    <a:pt x="594784" y="1025185"/>
                  </a:lnTo>
                  <a:lnTo>
                    <a:pt x="589492" y="1039978"/>
                  </a:lnTo>
                  <a:lnTo>
                    <a:pt x="586317" y="1047902"/>
                  </a:lnTo>
                  <a:lnTo>
                    <a:pt x="582613" y="1054770"/>
                  </a:lnTo>
                  <a:lnTo>
                    <a:pt x="578380" y="1062167"/>
                  </a:lnTo>
                  <a:lnTo>
                    <a:pt x="574676" y="1069035"/>
                  </a:lnTo>
                  <a:lnTo>
                    <a:pt x="569913" y="1075375"/>
                  </a:lnTo>
                  <a:lnTo>
                    <a:pt x="564622" y="1081715"/>
                  </a:lnTo>
                  <a:lnTo>
                    <a:pt x="559330" y="1088583"/>
                  </a:lnTo>
                  <a:lnTo>
                    <a:pt x="553509" y="1094394"/>
                  </a:lnTo>
                  <a:lnTo>
                    <a:pt x="547688" y="1100206"/>
                  </a:lnTo>
                  <a:lnTo>
                    <a:pt x="540809" y="1105489"/>
                  </a:lnTo>
                  <a:lnTo>
                    <a:pt x="534459" y="1110772"/>
                  </a:lnTo>
                  <a:lnTo>
                    <a:pt x="527580" y="1115527"/>
                  </a:lnTo>
                  <a:lnTo>
                    <a:pt x="521230" y="1119226"/>
                  </a:lnTo>
                  <a:lnTo>
                    <a:pt x="513822" y="1123452"/>
                  </a:lnTo>
                  <a:lnTo>
                    <a:pt x="499534" y="1130849"/>
                  </a:lnTo>
                  <a:lnTo>
                    <a:pt x="484188" y="1136132"/>
                  </a:lnTo>
                  <a:lnTo>
                    <a:pt x="476780" y="1137717"/>
                  </a:lnTo>
                  <a:lnTo>
                    <a:pt x="468842" y="1139830"/>
                  </a:lnTo>
                  <a:lnTo>
                    <a:pt x="461434" y="1141415"/>
                  </a:lnTo>
                  <a:lnTo>
                    <a:pt x="452438" y="1141943"/>
                  </a:lnTo>
                  <a:lnTo>
                    <a:pt x="444501" y="1142472"/>
                  </a:lnTo>
                  <a:lnTo>
                    <a:pt x="436034" y="1143000"/>
                  </a:lnTo>
                  <a:lnTo>
                    <a:pt x="428097" y="1142472"/>
                  </a:lnTo>
                  <a:lnTo>
                    <a:pt x="420159" y="1141943"/>
                  </a:lnTo>
                  <a:lnTo>
                    <a:pt x="411692" y="1141415"/>
                  </a:lnTo>
                  <a:lnTo>
                    <a:pt x="403755" y="1139830"/>
                  </a:lnTo>
                  <a:lnTo>
                    <a:pt x="395817" y="1137717"/>
                  </a:lnTo>
                  <a:lnTo>
                    <a:pt x="387880" y="1136132"/>
                  </a:lnTo>
                  <a:lnTo>
                    <a:pt x="381001" y="1133490"/>
                  </a:lnTo>
                  <a:lnTo>
                    <a:pt x="373592" y="1130849"/>
                  </a:lnTo>
                  <a:lnTo>
                    <a:pt x="365655" y="1127150"/>
                  </a:lnTo>
                  <a:lnTo>
                    <a:pt x="359305" y="1123452"/>
                  </a:lnTo>
                  <a:lnTo>
                    <a:pt x="351897" y="1119226"/>
                  </a:lnTo>
                  <a:lnTo>
                    <a:pt x="345017" y="1115527"/>
                  </a:lnTo>
                  <a:lnTo>
                    <a:pt x="338667" y="1110772"/>
                  </a:lnTo>
                  <a:lnTo>
                    <a:pt x="331788" y="1105489"/>
                  </a:lnTo>
                  <a:lnTo>
                    <a:pt x="325438" y="1100206"/>
                  </a:lnTo>
                  <a:lnTo>
                    <a:pt x="319617" y="1094394"/>
                  </a:lnTo>
                  <a:lnTo>
                    <a:pt x="314326" y="1088583"/>
                  </a:lnTo>
                  <a:lnTo>
                    <a:pt x="309034" y="1082771"/>
                  </a:lnTo>
                  <a:lnTo>
                    <a:pt x="303742" y="1075903"/>
                  </a:lnTo>
                  <a:lnTo>
                    <a:pt x="298980" y="1069563"/>
                  </a:lnTo>
                  <a:lnTo>
                    <a:pt x="294747" y="1062695"/>
                  </a:lnTo>
                  <a:lnTo>
                    <a:pt x="290513" y="1055827"/>
                  </a:lnTo>
                  <a:lnTo>
                    <a:pt x="287338" y="1048431"/>
                  </a:lnTo>
                  <a:lnTo>
                    <a:pt x="284163" y="1041034"/>
                  </a:lnTo>
                  <a:lnTo>
                    <a:pt x="281517" y="1034166"/>
                  </a:lnTo>
                  <a:lnTo>
                    <a:pt x="278872" y="1026241"/>
                  </a:lnTo>
                  <a:lnTo>
                    <a:pt x="276226" y="1018316"/>
                  </a:lnTo>
                  <a:lnTo>
                    <a:pt x="274638" y="1010392"/>
                  </a:lnTo>
                  <a:lnTo>
                    <a:pt x="273580" y="1002467"/>
                  </a:lnTo>
                  <a:lnTo>
                    <a:pt x="271992" y="994542"/>
                  </a:lnTo>
                  <a:lnTo>
                    <a:pt x="271463" y="986089"/>
                  </a:lnTo>
                  <a:lnTo>
                    <a:pt x="271463" y="978164"/>
                  </a:lnTo>
                  <a:lnTo>
                    <a:pt x="271463" y="969711"/>
                  </a:lnTo>
                  <a:lnTo>
                    <a:pt x="271992" y="961786"/>
                  </a:lnTo>
                  <a:lnTo>
                    <a:pt x="273580" y="953861"/>
                  </a:lnTo>
                  <a:lnTo>
                    <a:pt x="274638" y="945937"/>
                  </a:lnTo>
                  <a:lnTo>
                    <a:pt x="276226" y="938012"/>
                  </a:lnTo>
                  <a:lnTo>
                    <a:pt x="278872" y="930087"/>
                  </a:lnTo>
                  <a:lnTo>
                    <a:pt x="281517" y="922162"/>
                  </a:lnTo>
                  <a:lnTo>
                    <a:pt x="284163" y="914766"/>
                  </a:lnTo>
                  <a:lnTo>
                    <a:pt x="287338" y="907898"/>
                  </a:lnTo>
                  <a:lnTo>
                    <a:pt x="290513" y="900501"/>
                  </a:lnTo>
                  <a:lnTo>
                    <a:pt x="294747" y="893105"/>
                  </a:lnTo>
                  <a:lnTo>
                    <a:pt x="298980" y="886765"/>
                  </a:lnTo>
                  <a:lnTo>
                    <a:pt x="303742" y="879897"/>
                  </a:lnTo>
                  <a:lnTo>
                    <a:pt x="309034" y="873557"/>
                  </a:lnTo>
                  <a:lnTo>
                    <a:pt x="314326" y="867745"/>
                  </a:lnTo>
                  <a:lnTo>
                    <a:pt x="319617" y="861406"/>
                  </a:lnTo>
                  <a:lnTo>
                    <a:pt x="325438" y="855594"/>
                  </a:lnTo>
                  <a:lnTo>
                    <a:pt x="331788" y="850311"/>
                  </a:lnTo>
                  <a:lnTo>
                    <a:pt x="338667" y="846084"/>
                  </a:lnTo>
                  <a:lnTo>
                    <a:pt x="345017" y="840801"/>
                  </a:lnTo>
                  <a:lnTo>
                    <a:pt x="351897" y="836574"/>
                  </a:lnTo>
                  <a:lnTo>
                    <a:pt x="359305" y="832876"/>
                  </a:lnTo>
                  <a:lnTo>
                    <a:pt x="365655" y="828650"/>
                  </a:lnTo>
                  <a:lnTo>
                    <a:pt x="373592" y="825480"/>
                  </a:lnTo>
                  <a:lnTo>
                    <a:pt x="381001" y="822838"/>
                  </a:lnTo>
                  <a:lnTo>
                    <a:pt x="387880" y="820197"/>
                  </a:lnTo>
                  <a:lnTo>
                    <a:pt x="395817" y="818083"/>
                  </a:lnTo>
                  <a:lnTo>
                    <a:pt x="403755" y="816498"/>
                  </a:lnTo>
                  <a:lnTo>
                    <a:pt x="411692" y="814913"/>
                  </a:lnTo>
                  <a:lnTo>
                    <a:pt x="420159" y="814385"/>
                  </a:lnTo>
                  <a:lnTo>
                    <a:pt x="428097" y="813857"/>
                  </a:lnTo>
                  <a:lnTo>
                    <a:pt x="436034" y="812800"/>
                  </a:lnTo>
                  <a:close/>
                  <a:moveTo>
                    <a:pt x="707495" y="542925"/>
                  </a:moveTo>
                  <a:lnTo>
                    <a:pt x="715408" y="543452"/>
                  </a:lnTo>
                  <a:lnTo>
                    <a:pt x="723847" y="543452"/>
                  </a:lnTo>
                  <a:lnTo>
                    <a:pt x="731759" y="544507"/>
                  </a:lnTo>
                  <a:lnTo>
                    <a:pt x="739671" y="546090"/>
                  </a:lnTo>
                  <a:lnTo>
                    <a:pt x="747583" y="548200"/>
                  </a:lnTo>
                  <a:lnTo>
                    <a:pt x="755495" y="549782"/>
                  </a:lnTo>
                  <a:lnTo>
                    <a:pt x="762880" y="552419"/>
                  </a:lnTo>
                  <a:lnTo>
                    <a:pt x="770792" y="555057"/>
                  </a:lnTo>
                  <a:lnTo>
                    <a:pt x="777649" y="558222"/>
                  </a:lnTo>
                  <a:lnTo>
                    <a:pt x="785033" y="562441"/>
                  </a:lnTo>
                  <a:lnTo>
                    <a:pt x="791890" y="566134"/>
                  </a:lnTo>
                  <a:lnTo>
                    <a:pt x="798748" y="570353"/>
                  </a:lnTo>
                  <a:lnTo>
                    <a:pt x="805605" y="575101"/>
                  </a:lnTo>
                  <a:lnTo>
                    <a:pt x="811934" y="580375"/>
                  </a:lnTo>
                  <a:lnTo>
                    <a:pt x="817736" y="585650"/>
                  </a:lnTo>
                  <a:lnTo>
                    <a:pt x="824066" y="591452"/>
                  </a:lnTo>
                  <a:lnTo>
                    <a:pt x="829868" y="597254"/>
                  </a:lnTo>
                  <a:lnTo>
                    <a:pt x="835143" y="603584"/>
                  </a:lnTo>
                  <a:lnTo>
                    <a:pt x="840418" y="610441"/>
                  </a:lnTo>
                  <a:lnTo>
                    <a:pt x="844637" y="616771"/>
                  </a:lnTo>
                  <a:lnTo>
                    <a:pt x="849385" y="623628"/>
                  </a:lnTo>
                  <a:lnTo>
                    <a:pt x="853604" y="630485"/>
                  </a:lnTo>
                  <a:lnTo>
                    <a:pt x="856769" y="637870"/>
                  </a:lnTo>
                  <a:lnTo>
                    <a:pt x="859934" y="645254"/>
                  </a:lnTo>
                  <a:lnTo>
                    <a:pt x="865209" y="660023"/>
                  </a:lnTo>
                  <a:lnTo>
                    <a:pt x="868901" y="675847"/>
                  </a:lnTo>
                  <a:lnTo>
                    <a:pt x="871011" y="691671"/>
                  </a:lnTo>
                  <a:lnTo>
                    <a:pt x="871538" y="707495"/>
                  </a:lnTo>
                  <a:lnTo>
                    <a:pt x="871011" y="723319"/>
                  </a:lnTo>
                  <a:lnTo>
                    <a:pt x="868901" y="739144"/>
                  </a:lnTo>
                  <a:lnTo>
                    <a:pt x="865209" y="753913"/>
                  </a:lnTo>
                  <a:lnTo>
                    <a:pt x="859934" y="769209"/>
                  </a:lnTo>
                  <a:lnTo>
                    <a:pt x="856769" y="776594"/>
                  </a:lnTo>
                  <a:lnTo>
                    <a:pt x="853604" y="783451"/>
                  </a:lnTo>
                  <a:lnTo>
                    <a:pt x="849385" y="790835"/>
                  </a:lnTo>
                  <a:lnTo>
                    <a:pt x="844637" y="798220"/>
                  </a:lnTo>
                  <a:lnTo>
                    <a:pt x="840418" y="804550"/>
                  </a:lnTo>
                  <a:lnTo>
                    <a:pt x="835143" y="811407"/>
                  </a:lnTo>
                  <a:lnTo>
                    <a:pt x="829868" y="817736"/>
                  </a:lnTo>
                  <a:lnTo>
                    <a:pt x="824066" y="823539"/>
                  </a:lnTo>
                  <a:lnTo>
                    <a:pt x="817736" y="829868"/>
                  </a:lnTo>
                  <a:lnTo>
                    <a:pt x="811934" y="835143"/>
                  </a:lnTo>
                  <a:lnTo>
                    <a:pt x="805605" y="839363"/>
                  </a:lnTo>
                  <a:lnTo>
                    <a:pt x="798748" y="844110"/>
                  </a:lnTo>
                  <a:lnTo>
                    <a:pt x="791890" y="848857"/>
                  </a:lnTo>
                  <a:lnTo>
                    <a:pt x="785033" y="852549"/>
                  </a:lnTo>
                  <a:lnTo>
                    <a:pt x="770792" y="859406"/>
                  </a:lnTo>
                  <a:lnTo>
                    <a:pt x="762880" y="862571"/>
                  </a:lnTo>
                  <a:lnTo>
                    <a:pt x="755495" y="865209"/>
                  </a:lnTo>
                  <a:lnTo>
                    <a:pt x="747583" y="867318"/>
                  </a:lnTo>
                  <a:lnTo>
                    <a:pt x="739671" y="868901"/>
                  </a:lnTo>
                  <a:lnTo>
                    <a:pt x="731759" y="870483"/>
                  </a:lnTo>
                  <a:lnTo>
                    <a:pt x="723847" y="871011"/>
                  </a:lnTo>
                  <a:lnTo>
                    <a:pt x="715408" y="871538"/>
                  </a:lnTo>
                  <a:lnTo>
                    <a:pt x="707495" y="871538"/>
                  </a:lnTo>
                  <a:lnTo>
                    <a:pt x="699056" y="871538"/>
                  </a:lnTo>
                  <a:lnTo>
                    <a:pt x="691144" y="871011"/>
                  </a:lnTo>
                  <a:lnTo>
                    <a:pt x="683232" y="870483"/>
                  </a:lnTo>
                  <a:lnTo>
                    <a:pt x="675320" y="868901"/>
                  </a:lnTo>
                  <a:lnTo>
                    <a:pt x="667408" y="867318"/>
                  </a:lnTo>
                  <a:lnTo>
                    <a:pt x="659496" y="865209"/>
                  </a:lnTo>
                  <a:lnTo>
                    <a:pt x="651584" y="862571"/>
                  </a:lnTo>
                  <a:lnTo>
                    <a:pt x="644727" y="859406"/>
                  </a:lnTo>
                  <a:lnTo>
                    <a:pt x="637342" y="855714"/>
                  </a:lnTo>
                  <a:lnTo>
                    <a:pt x="629958" y="852549"/>
                  </a:lnTo>
                  <a:lnTo>
                    <a:pt x="623100" y="848857"/>
                  </a:lnTo>
                  <a:lnTo>
                    <a:pt x="616243" y="844110"/>
                  </a:lnTo>
                  <a:lnTo>
                    <a:pt x="609914" y="839363"/>
                  </a:lnTo>
                  <a:lnTo>
                    <a:pt x="603057" y="835143"/>
                  </a:lnTo>
                  <a:lnTo>
                    <a:pt x="597255" y="829868"/>
                  </a:lnTo>
                  <a:lnTo>
                    <a:pt x="591452" y="823539"/>
                  </a:lnTo>
                  <a:lnTo>
                    <a:pt x="585650" y="817736"/>
                  </a:lnTo>
                  <a:lnTo>
                    <a:pt x="579321" y="811407"/>
                  </a:lnTo>
                  <a:lnTo>
                    <a:pt x="575101" y="804550"/>
                  </a:lnTo>
                  <a:lnTo>
                    <a:pt x="569826" y="798220"/>
                  </a:lnTo>
                  <a:lnTo>
                    <a:pt x="565606" y="790835"/>
                  </a:lnTo>
                  <a:lnTo>
                    <a:pt x="561914" y="783451"/>
                  </a:lnTo>
                  <a:lnTo>
                    <a:pt x="557694" y="776594"/>
                  </a:lnTo>
                  <a:lnTo>
                    <a:pt x="555057" y="769209"/>
                  </a:lnTo>
                  <a:lnTo>
                    <a:pt x="549782" y="753913"/>
                  </a:lnTo>
                  <a:lnTo>
                    <a:pt x="546090" y="739144"/>
                  </a:lnTo>
                  <a:lnTo>
                    <a:pt x="543453" y="723319"/>
                  </a:lnTo>
                  <a:lnTo>
                    <a:pt x="542925" y="707495"/>
                  </a:lnTo>
                  <a:lnTo>
                    <a:pt x="543453" y="691671"/>
                  </a:lnTo>
                  <a:lnTo>
                    <a:pt x="546090" y="675847"/>
                  </a:lnTo>
                  <a:lnTo>
                    <a:pt x="549782" y="660023"/>
                  </a:lnTo>
                  <a:lnTo>
                    <a:pt x="555057" y="645254"/>
                  </a:lnTo>
                  <a:lnTo>
                    <a:pt x="557694" y="637870"/>
                  </a:lnTo>
                  <a:lnTo>
                    <a:pt x="561914" y="630485"/>
                  </a:lnTo>
                  <a:lnTo>
                    <a:pt x="565606" y="623628"/>
                  </a:lnTo>
                  <a:lnTo>
                    <a:pt x="569826" y="616771"/>
                  </a:lnTo>
                  <a:lnTo>
                    <a:pt x="575101" y="609914"/>
                  </a:lnTo>
                  <a:lnTo>
                    <a:pt x="579321" y="603057"/>
                  </a:lnTo>
                  <a:lnTo>
                    <a:pt x="585650" y="597254"/>
                  </a:lnTo>
                  <a:lnTo>
                    <a:pt x="591452" y="590397"/>
                  </a:lnTo>
                  <a:lnTo>
                    <a:pt x="597255" y="585650"/>
                  </a:lnTo>
                  <a:lnTo>
                    <a:pt x="603057" y="580375"/>
                  </a:lnTo>
                  <a:lnTo>
                    <a:pt x="609914" y="575101"/>
                  </a:lnTo>
                  <a:lnTo>
                    <a:pt x="616243" y="570353"/>
                  </a:lnTo>
                  <a:lnTo>
                    <a:pt x="623100" y="566134"/>
                  </a:lnTo>
                  <a:lnTo>
                    <a:pt x="629958" y="561914"/>
                  </a:lnTo>
                  <a:lnTo>
                    <a:pt x="637342" y="558222"/>
                  </a:lnTo>
                  <a:lnTo>
                    <a:pt x="644727" y="555057"/>
                  </a:lnTo>
                  <a:lnTo>
                    <a:pt x="651584" y="552419"/>
                  </a:lnTo>
                  <a:lnTo>
                    <a:pt x="659496" y="549782"/>
                  </a:lnTo>
                  <a:lnTo>
                    <a:pt x="667408" y="548200"/>
                  </a:lnTo>
                  <a:lnTo>
                    <a:pt x="675320" y="546090"/>
                  </a:lnTo>
                  <a:lnTo>
                    <a:pt x="683232" y="544507"/>
                  </a:lnTo>
                  <a:lnTo>
                    <a:pt x="691144" y="543452"/>
                  </a:lnTo>
                  <a:lnTo>
                    <a:pt x="699056" y="543452"/>
                  </a:lnTo>
                  <a:lnTo>
                    <a:pt x="707495" y="542925"/>
                  </a:lnTo>
                  <a:close/>
                  <a:moveTo>
                    <a:pt x="164836" y="542925"/>
                  </a:moveTo>
                  <a:lnTo>
                    <a:pt x="173818" y="543452"/>
                  </a:lnTo>
                  <a:lnTo>
                    <a:pt x="181742" y="543452"/>
                  </a:lnTo>
                  <a:lnTo>
                    <a:pt x="189667" y="544507"/>
                  </a:lnTo>
                  <a:lnTo>
                    <a:pt x="198120" y="546090"/>
                  </a:lnTo>
                  <a:lnTo>
                    <a:pt x="204988" y="548200"/>
                  </a:lnTo>
                  <a:lnTo>
                    <a:pt x="212913" y="549782"/>
                  </a:lnTo>
                  <a:lnTo>
                    <a:pt x="220838" y="552419"/>
                  </a:lnTo>
                  <a:lnTo>
                    <a:pt x="228234" y="555057"/>
                  </a:lnTo>
                  <a:lnTo>
                    <a:pt x="235631" y="558222"/>
                  </a:lnTo>
                  <a:lnTo>
                    <a:pt x="242499" y="562441"/>
                  </a:lnTo>
                  <a:lnTo>
                    <a:pt x="249896" y="566134"/>
                  </a:lnTo>
                  <a:lnTo>
                    <a:pt x="256764" y="570353"/>
                  </a:lnTo>
                  <a:lnTo>
                    <a:pt x="263104" y="575101"/>
                  </a:lnTo>
                  <a:lnTo>
                    <a:pt x="269443" y="580375"/>
                  </a:lnTo>
                  <a:lnTo>
                    <a:pt x="275783" y="585650"/>
                  </a:lnTo>
                  <a:lnTo>
                    <a:pt x="281595" y="591452"/>
                  </a:lnTo>
                  <a:lnTo>
                    <a:pt x="287406" y="597254"/>
                  </a:lnTo>
                  <a:lnTo>
                    <a:pt x="293218" y="603584"/>
                  </a:lnTo>
                  <a:lnTo>
                    <a:pt x="297973" y="610441"/>
                  </a:lnTo>
                  <a:lnTo>
                    <a:pt x="302728" y="616771"/>
                  </a:lnTo>
                  <a:lnTo>
                    <a:pt x="306954" y="623628"/>
                  </a:lnTo>
                  <a:lnTo>
                    <a:pt x="311181" y="630485"/>
                  </a:lnTo>
                  <a:lnTo>
                    <a:pt x="314351" y="637869"/>
                  </a:lnTo>
                  <a:lnTo>
                    <a:pt x="317521" y="645254"/>
                  </a:lnTo>
                  <a:lnTo>
                    <a:pt x="322804" y="660023"/>
                  </a:lnTo>
                  <a:lnTo>
                    <a:pt x="327030" y="675847"/>
                  </a:lnTo>
                  <a:lnTo>
                    <a:pt x="329144" y="691671"/>
                  </a:lnTo>
                  <a:lnTo>
                    <a:pt x="330200" y="707495"/>
                  </a:lnTo>
                  <a:lnTo>
                    <a:pt x="329144" y="723319"/>
                  </a:lnTo>
                  <a:lnTo>
                    <a:pt x="327030" y="739144"/>
                  </a:lnTo>
                  <a:lnTo>
                    <a:pt x="322804" y="753913"/>
                  </a:lnTo>
                  <a:lnTo>
                    <a:pt x="317521" y="769209"/>
                  </a:lnTo>
                  <a:lnTo>
                    <a:pt x="314351" y="776594"/>
                  </a:lnTo>
                  <a:lnTo>
                    <a:pt x="311181" y="783451"/>
                  </a:lnTo>
                  <a:lnTo>
                    <a:pt x="306954" y="790835"/>
                  </a:lnTo>
                  <a:lnTo>
                    <a:pt x="302728" y="798220"/>
                  </a:lnTo>
                  <a:lnTo>
                    <a:pt x="297973" y="804550"/>
                  </a:lnTo>
                  <a:lnTo>
                    <a:pt x="293218" y="811407"/>
                  </a:lnTo>
                  <a:lnTo>
                    <a:pt x="287406" y="817736"/>
                  </a:lnTo>
                  <a:lnTo>
                    <a:pt x="281595" y="823539"/>
                  </a:lnTo>
                  <a:lnTo>
                    <a:pt x="275783" y="829868"/>
                  </a:lnTo>
                  <a:lnTo>
                    <a:pt x="269443" y="835143"/>
                  </a:lnTo>
                  <a:lnTo>
                    <a:pt x="263104" y="839362"/>
                  </a:lnTo>
                  <a:lnTo>
                    <a:pt x="256764" y="844110"/>
                  </a:lnTo>
                  <a:lnTo>
                    <a:pt x="249896" y="848857"/>
                  </a:lnTo>
                  <a:lnTo>
                    <a:pt x="242499" y="852549"/>
                  </a:lnTo>
                  <a:lnTo>
                    <a:pt x="235631" y="855714"/>
                  </a:lnTo>
                  <a:lnTo>
                    <a:pt x="228234" y="859406"/>
                  </a:lnTo>
                  <a:lnTo>
                    <a:pt x="220838" y="862571"/>
                  </a:lnTo>
                  <a:lnTo>
                    <a:pt x="212913" y="865209"/>
                  </a:lnTo>
                  <a:lnTo>
                    <a:pt x="204988" y="867318"/>
                  </a:lnTo>
                  <a:lnTo>
                    <a:pt x="198120" y="868901"/>
                  </a:lnTo>
                  <a:lnTo>
                    <a:pt x="189667" y="870483"/>
                  </a:lnTo>
                  <a:lnTo>
                    <a:pt x="181742" y="871011"/>
                  </a:lnTo>
                  <a:lnTo>
                    <a:pt x="173818" y="871538"/>
                  </a:lnTo>
                  <a:lnTo>
                    <a:pt x="164836" y="871538"/>
                  </a:lnTo>
                  <a:lnTo>
                    <a:pt x="157440" y="871538"/>
                  </a:lnTo>
                  <a:lnTo>
                    <a:pt x="148458" y="871011"/>
                  </a:lnTo>
                  <a:lnTo>
                    <a:pt x="140533" y="870483"/>
                  </a:lnTo>
                  <a:lnTo>
                    <a:pt x="132609" y="868901"/>
                  </a:lnTo>
                  <a:lnTo>
                    <a:pt x="125212" y="867318"/>
                  </a:lnTo>
                  <a:lnTo>
                    <a:pt x="117287" y="865209"/>
                  </a:lnTo>
                  <a:lnTo>
                    <a:pt x="109891" y="862571"/>
                  </a:lnTo>
                  <a:lnTo>
                    <a:pt x="101966" y="859406"/>
                  </a:lnTo>
                  <a:lnTo>
                    <a:pt x="94570" y="855714"/>
                  </a:lnTo>
                  <a:lnTo>
                    <a:pt x="87701" y="852549"/>
                  </a:lnTo>
                  <a:lnTo>
                    <a:pt x="80305" y="848857"/>
                  </a:lnTo>
                  <a:lnTo>
                    <a:pt x="73437" y="844110"/>
                  </a:lnTo>
                  <a:lnTo>
                    <a:pt x="67097" y="839362"/>
                  </a:lnTo>
                  <a:lnTo>
                    <a:pt x="60757" y="835143"/>
                  </a:lnTo>
                  <a:lnTo>
                    <a:pt x="54417" y="829868"/>
                  </a:lnTo>
                  <a:lnTo>
                    <a:pt x="48606" y="823539"/>
                  </a:lnTo>
                  <a:lnTo>
                    <a:pt x="42794" y="817736"/>
                  </a:lnTo>
                  <a:lnTo>
                    <a:pt x="37511" y="811407"/>
                  </a:lnTo>
                  <a:lnTo>
                    <a:pt x="27473" y="798747"/>
                  </a:lnTo>
                  <a:lnTo>
                    <a:pt x="19548" y="785033"/>
                  </a:lnTo>
                  <a:lnTo>
                    <a:pt x="12680" y="770792"/>
                  </a:lnTo>
                  <a:lnTo>
                    <a:pt x="7397" y="755495"/>
                  </a:lnTo>
                  <a:lnTo>
                    <a:pt x="5283" y="747583"/>
                  </a:lnTo>
                  <a:lnTo>
                    <a:pt x="3170" y="739671"/>
                  </a:lnTo>
                  <a:lnTo>
                    <a:pt x="2114" y="731759"/>
                  </a:lnTo>
                  <a:lnTo>
                    <a:pt x="1057" y="723847"/>
                  </a:lnTo>
                  <a:lnTo>
                    <a:pt x="529" y="715407"/>
                  </a:lnTo>
                  <a:lnTo>
                    <a:pt x="0" y="707495"/>
                  </a:lnTo>
                  <a:lnTo>
                    <a:pt x="529" y="699056"/>
                  </a:lnTo>
                  <a:lnTo>
                    <a:pt x="1057" y="691144"/>
                  </a:lnTo>
                  <a:lnTo>
                    <a:pt x="2114" y="683232"/>
                  </a:lnTo>
                  <a:lnTo>
                    <a:pt x="3170" y="674792"/>
                  </a:lnTo>
                  <a:lnTo>
                    <a:pt x="5283" y="666880"/>
                  </a:lnTo>
                  <a:lnTo>
                    <a:pt x="7397" y="659496"/>
                  </a:lnTo>
                  <a:lnTo>
                    <a:pt x="12680" y="644727"/>
                  </a:lnTo>
                  <a:lnTo>
                    <a:pt x="19548" y="629957"/>
                  </a:lnTo>
                  <a:lnTo>
                    <a:pt x="27473" y="616243"/>
                  </a:lnTo>
                  <a:lnTo>
                    <a:pt x="32228" y="609914"/>
                  </a:lnTo>
                  <a:lnTo>
                    <a:pt x="37511" y="603057"/>
                  </a:lnTo>
                  <a:lnTo>
                    <a:pt x="42794" y="597254"/>
                  </a:lnTo>
                  <a:lnTo>
                    <a:pt x="48606" y="591452"/>
                  </a:lnTo>
                  <a:lnTo>
                    <a:pt x="54417" y="585650"/>
                  </a:lnTo>
                  <a:lnTo>
                    <a:pt x="60757" y="580375"/>
                  </a:lnTo>
                  <a:lnTo>
                    <a:pt x="67097" y="575101"/>
                  </a:lnTo>
                  <a:lnTo>
                    <a:pt x="73437" y="570353"/>
                  </a:lnTo>
                  <a:lnTo>
                    <a:pt x="80305" y="566134"/>
                  </a:lnTo>
                  <a:lnTo>
                    <a:pt x="87701" y="562441"/>
                  </a:lnTo>
                  <a:lnTo>
                    <a:pt x="94570" y="558222"/>
                  </a:lnTo>
                  <a:lnTo>
                    <a:pt x="101966" y="555057"/>
                  </a:lnTo>
                  <a:lnTo>
                    <a:pt x="117287" y="549782"/>
                  </a:lnTo>
                  <a:lnTo>
                    <a:pt x="125212" y="548200"/>
                  </a:lnTo>
                  <a:lnTo>
                    <a:pt x="132609" y="546090"/>
                  </a:lnTo>
                  <a:lnTo>
                    <a:pt x="140533" y="544507"/>
                  </a:lnTo>
                  <a:lnTo>
                    <a:pt x="148458" y="543452"/>
                  </a:lnTo>
                  <a:lnTo>
                    <a:pt x="157440" y="543452"/>
                  </a:lnTo>
                  <a:lnTo>
                    <a:pt x="164836" y="542925"/>
                  </a:lnTo>
                  <a:close/>
                  <a:moveTo>
                    <a:pt x="428097" y="271463"/>
                  </a:moveTo>
                  <a:lnTo>
                    <a:pt x="436034" y="271463"/>
                  </a:lnTo>
                  <a:lnTo>
                    <a:pt x="444501" y="271463"/>
                  </a:lnTo>
                  <a:lnTo>
                    <a:pt x="452438" y="271992"/>
                  </a:lnTo>
                  <a:lnTo>
                    <a:pt x="461434" y="273580"/>
                  </a:lnTo>
                  <a:lnTo>
                    <a:pt x="468842" y="274638"/>
                  </a:lnTo>
                  <a:lnTo>
                    <a:pt x="484188" y="278872"/>
                  </a:lnTo>
                  <a:lnTo>
                    <a:pt x="499534" y="284163"/>
                  </a:lnTo>
                  <a:lnTo>
                    <a:pt x="513822" y="290513"/>
                  </a:lnTo>
                  <a:lnTo>
                    <a:pt x="521230" y="294217"/>
                  </a:lnTo>
                  <a:lnTo>
                    <a:pt x="527580" y="298980"/>
                  </a:lnTo>
                  <a:lnTo>
                    <a:pt x="534459" y="303742"/>
                  </a:lnTo>
                  <a:lnTo>
                    <a:pt x="540809" y="308505"/>
                  </a:lnTo>
                  <a:lnTo>
                    <a:pt x="547688" y="314326"/>
                  </a:lnTo>
                  <a:lnTo>
                    <a:pt x="553509" y="319617"/>
                  </a:lnTo>
                  <a:lnTo>
                    <a:pt x="559330" y="325438"/>
                  </a:lnTo>
                  <a:lnTo>
                    <a:pt x="564622" y="331788"/>
                  </a:lnTo>
                  <a:lnTo>
                    <a:pt x="569913" y="338667"/>
                  </a:lnTo>
                  <a:lnTo>
                    <a:pt x="574676" y="345017"/>
                  </a:lnTo>
                  <a:lnTo>
                    <a:pt x="578380" y="352426"/>
                  </a:lnTo>
                  <a:lnTo>
                    <a:pt x="582613" y="359834"/>
                  </a:lnTo>
                  <a:lnTo>
                    <a:pt x="586317" y="366713"/>
                  </a:lnTo>
                  <a:lnTo>
                    <a:pt x="589492" y="374122"/>
                  </a:lnTo>
                  <a:lnTo>
                    <a:pt x="594784" y="389467"/>
                  </a:lnTo>
                  <a:lnTo>
                    <a:pt x="599017" y="404284"/>
                  </a:lnTo>
                  <a:lnTo>
                    <a:pt x="600605" y="420159"/>
                  </a:lnTo>
                  <a:lnTo>
                    <a:pt x="601663" y="436034"/>
                  </a:lnTo>
                  <a:lnTo>
                    <a:pt x="600605" y="451909"/>
                  </a:lnTo>
                  <a:lnTo>
                    <a:pt x="599017" y="467784"/>
                  </a:lnTo>
                  <a:lnTo>
                    <a:pt x="594784" y="483659"/>
                  </a:lnTo>
                  <a:lnTo>
                    <a:pt x="589492" y="498476"/>
                  </a:lnTo>
                  <a:lnTo>
                    <a:pt x="586317" y="505884"/>
                  </a:lnTo>
                  <a:lnTo>
                    <a:pt x="582613" y="513292"/>
                  </a:lnTo>
                  <a:lnTo>
                    <a:pt x="578380" y="520701"/>
                  </a:lnTo>
                  <a:lnTo>
                    <a:pt x="574676" y="527051"/>
                  </a:lnTo>
                  <a:lnTo>
                    <a:pt x="569913" y="534459"/>
                  </a:lnTo>
                  <a:lnTo>
                    <a:pt x="564622" y="540809"/>
                  </a:lnTo>
                  <a:lnTo>
                    <a:pt x="559330" y="546630"/>
                  </a:lnTo>
                  <a:lnTo>
                    <a:pt x="553509" y="553509"/>
                  </a:lnTo>
                  <a:lnTo>
                    <a:pt x="547688" y="558801"/>
                  </a:lnTo>
                  <a:lnTo>
                    <a:pt x="540809" y="564092"/>
                  </a:lnTo>
                  <a:lnTo>
                    <a:pt x="534459" y="569384"/>
                  </a:lnTo>
                  <a:lnTo>
                    <a:pt x="527580" y="573617"/>
                  </a:lnTo>
                  <a:lnTo>
                    <a:pt x="513822" y="582613"/>
                  </a:lnTo>
                  <a:lnTo>
                    <a:pt x="499534" y="588963"/>
                  </a:lnTo>
                  <a:lnTo>
                    <a:pt x="484188" y="594255"/>
                  </a:lnTo>
                  <a:lnTo>
                    <a:pt x="476780" y="596371"/>
                  </a:lnTo>
                  <a:lnTo>
                    <a:pt x="468842" y="597959"/>
                  </a:lnTo>
                  <a:lnTo>
                    <a:pt x="461434" y="599547"/>
                  </a:lnTo>
                  <a:lnTo>
                    <a:pt x="452438" y="600605"/>
                  </a:lnTo>
                  <a:lnTo>
                    <a:pt x="444501" y="601663"/>
                  </a:lnTo>
                  <a:lnTo>
                    <a:pt x="436034" y="601663"/>
                  </a:lnTo>
                  <a:lnTo>
                    <a:pt x="428097" y="601663"/>
                  </a:lnTo>
                  <a:lnTo>
                    <a:pt x="420159" y="600605"/>
                  </a:lnTo>
                  <a:lnTo>
                    <a:pt x="411692" y="599547"/>
                  </a:lnTo>
                  <a:lnTo>
                    <a:pt x="403755" y="597959"/>
                  </a:lnTo>
                  <a:lnTo>
                    <a:pt x="395817" y="596371"/>
                  </a:lnTo>
                  <a:lnTo>
                    <a:pt x="387880" y="594255"/>
                  </a:lnTo>
                  <a:lnTo>
                    <a:pt x="381001" y="591609"/>
                  </a:lnTo>
                  <a:lnTo>
                    <a:pt x="373592" y="588963"/>
                  </a:lnTo>
                  <a:lnTo>
                    <a:pt x="365655" y="585788"/>
                  </a:lnTo>
                  <a:lnTo>
                    <a:pt x="359305" y="582613"/>
                  </a:lnTo>
                  <a:lnTo>
                    <a:pt x="351897" y="578380"/>
                  </a:lnTo>
                  <a:lnTo>
                    <a:pt x="345017" y="573617"/>
                  </a:lnTo>
                  <a:lnTo>
                    <a:pt x="338667" y="569384"/>
                  </a:lnTo>
                  <a:lnTo>
                    <a:pt x="331788" y="564092"/>
                  </a:lnTo>
                  <a:lnTo>
                    <a:pt x="325438" y="558801"/>
                  </a:lnTo>
                  <a:lnTo>
                    <a:pt x="319617" y="553509"/>
                  </a:lnTo>
                  <a:lnTo>
                    <a:pt x="314326" y="546630"/>
                  </a:lnTo>
                  <a:lnTo>
                    <a:pt x="309034" y="540809"/>
                  </a:lnTo>
                  <a:lnTo>
                    <a:pt x="303742" y="534459"/>
                  </a:lnTo>
                  <a:lnTo>
                    <a:pt x="298980" y="527580"/>
                  </a:lnTo>
                  <a:lnTo>
                    <a:pt x="294747" y="521230"/>
                  </a:lnTo>
                  <a:lnTo>
                    <a:pt x="290513" y="513821"/>
                  </a:lnTo>
                  <a:lnTo>
                    <a:pt x="287338" y="506413"/>
                  </a:lnTo>
                  <a:lnTo>
                    <a:pt x="284163" y="499534"/>
                  </a:lnTo>
                  <a:lnTo>
                    <a:pt x="281517" y="492126"/>
                  </a:lnTo>
                  <a:lnTo>
                    <a:pt x="278872" y="484188"/>
                  </a:lnTo>
                  <a:lnTo>
                    <a:pt x="276226" y="476780"/>
                  </a:lnTo>
                  <a:lnTo>
                    <a:pt x="274638" y="468842"/>
                  </a:lnTo>
                  <a:lnTo>
                    <a:pt x="273580" y="460376"/>
                  </a:lnTo>
                  <a:lnTo>
                    <a:pt x="271992" y="452438"/>
                  </a:lnTo>
                  <a:lnTo>
                    <a:pt x="271463" y="444501"/>
                  </a:lnTo>
                  <a:lnTo>
                    <a:pt x="271463" y="436034"/>
                  </a:lnTo>
                  <a:lnTo>
                    <a:pt x="271463" y="428096"/>
                  </a:lnTo>
                  <a:lnTo>
                    <a:pt x="271992" y="419630"/>
                  </a:lnTo>
                  <a:lnTo>
                    <a:pt x="273580" y="411692"/>
                  </a:lnTo>
                  <a:lnTo>
                    <a:pt x="274638" y="403755"/>
                  </a:lnTo>
                  <a:lnTo>
                    <a:pt x="276226" y="395817"/>
                  </a:lnTo>
                  <a:lnTo>
                    <a:pt x="278872" y="387880"/>
                  </a:lnTo>
                  <a:lnTo>
                    <a:pt x="284163" y="373063"/>
                  </a:lnTo>
                  <a:lnTo>
                    <a:pt x="290513" y="358246"/>
                  </a:lnTo>
                  <a:lnTo>
                    <a:pt x="294747" y="351897"/>
                  </a:lnTo>
                  <a:lnTo>
                    <a:pt x="298980" y="344488"/>
                  </a:lnTo>
                  <a:lnTo>
                    <a:pt x="303742" y="338138"/>
                  </a:lnTo>
                  <a:lnTo>
                    <a:pt x="309034" y="331788"/>
                  </a:lnTo>
                  <a:lnTo>
                    <a:pt x="314326" y="325438"/>
                  </a:lnTo>
                  <a:lnTo>
                    <a:pt x="319617" y="319617"/>
                  </a:lnTo>
                  <a:lnTo>
                    <a:pt x="325438" y="314326"/>
                  </a:lnTo>
                  <a:lnTo>
                    <a:pt x="331788" y="308505"/>
                  </a:lnTo>
                  <a:lnTo>
                    <a:pt x="338667" y="303742"/>
                  </a:lnTo>
                  <a:lnTo>
                    <a:pt x="345017" y="298980"/>
                  </a:lnTo>
                  <a:lnTo>
                    <a:pt x="351897" y="294217"/>
                  </a:lnTo>
                  <a:lnTo>
                    <a:pt x="359305" y="290513"/>
                  </a:lnTo>
                  <a:lnTo>
                    <a:pt x="365655" y="287338"/>
                  </a:lnTo>
                  <a:lnTo>
                    <a:pt x="373592" y="284163"/>
                  </a:lnTo>
                  <a:lnTo>
                    <a:pt x="381001" y="280459"/>
                  </a:lnTo>
                  <a:lnTo>
                    <a:pt x="387880" y="278872"/>
                  </a:lnTo>
                  <a:lnTo>
                    <a:pt x="395817" y="276226"/>
                  </a:lnTo>
                  <a:lnTo>
                    <a:pt x="403755" y="274638"/>
                  </a:lnTo>
                  <a:lnTo>
                    <a:pt x="411692" y="273580"/>
                  </a:lnTo>
                  <a:lnTo>
                    <a:pt x="420159" y="271992"/>
                  </a:lnTo>
                  <a:lnTo>
                    <a:pt x="428097" y="271463"/>
                  </a:lnTo>
                  <a:close/>
                  <a:moveTo>
                    <a:pt x="164836" y="0"/>
                  </a:moveTo>
                  <a:lnTo>
                    <a:pt x="173818" y="529"/>
                  </a:lnTo>
                  <a:lnTo>
                    <a:pt x="181742" y="1059"/>
                  </a:lnTo>
                  <a:lnTo>
                    <a:pt x="189667" y="2117"/>
                  </a:lnTo>
                  <a:lnTo>
                    <a:pt x="198120" y="3175"/>
                  </a:lnTo>
                  <a:lnTo>
                    <a:pt x="204988" y="5292"/>
                  </a:lnTo>
                  <a:lnTo>
                    <a:pt x="212913" y="7409"/>
                  </a:lnTo>
                  <a:lnTo>
                    <a:pt x="220838" y="10054"/>
                  </a:lnTo>
                  <a:lnTo>
                    <a:pt x="228234" y="12700"/>
                  </a:lnTo>
                  <a:lnTo>
                    <a:pt x="235631" y="15875"/>
                  </a:lnTo>
                  <a:lnTo>
                    <a:pt x="242499" y="19579"/>
                  </a:lnTo>
                  <a:lnTo>
                    <a:pt x="249896" y="23813"/>
                  </a:lnTo>
                  <a:lnTo>
                    <a:pt x="256764" y="27517"/>
                  </a:lnTo>
                  <a:lnTo>
                    <a:pt x="263104" y="32279"/>
                  </a:lnTo>
                  <a:lnTo>
                    <a:pt x="269443" y="37571"/>
                  </a:lnTo>
                  <a:lnTo>
                    <a:pt x="275783" y="42863"/>
                  </a:lnTo>
                  <a:lnTo>
                    <a:pt x="281595" y="48684"/>
                  </a:lnTo>
                  <a:lnTo>
                    <a:pt x="287406" y="54504"/>
                  </a:lnTo>
                  <a:lnTo>
                    <a:pt x="293218" y="61384"/>
                  </a:lnTo>
                  <a:lnTo>
                    <a:pt x="297973" y="67734"/>
                  </a:lnTo>
                  <a:lnTo>
                    <a:pt x="302728" y="74613"/>
                  </a:lnTo>
                  <a:lnTo>
                    <a:pt x="306954" y="81492"/>
                  </a:lnTo>
                  <a:lnTo>
                    <a:pt x="311181" y="88371"/>
                  </a:lnTo>
                  <a:lnTo>
                    <a:pt x="314351" y="95779"/>
                  </a:lnTo>
                  <a:lnTo>
                    <a:pt x="317521" y="103188"/>
                  </a:lnTo>
                  <a:lnTo>
                    <a:pt x="322804" y="118534"/>
                  </a:lnTo>
                  <a:lnTo>
                    <a:pt x="327030" y="133879"/>
                  </a:lnTo>
                  <a:lnTo>
                    <a:pt x="329144" y="149754"/>
                  </a:lnTo>
                  <a:lnTo>
                    <a:pt x="330200" y="165100"/>
                  </a:lnTo>
                  <a:lnTo>
                    <a:pt x="329144" y="180975"/>
                  </a:lnTo>
                  <a:lnTo>
                    <a:pt x="327030" y="196850"/>
                  </a:lnTo>
                  <a:lnTo>
                    <a:pt x="322804" y="212196"/>
                  </a:lnTo>
                  <a:lnTo>
                    <a:pt x="317521" y="227542"/>
                  </a:lnTo>
                  <a:lnTo>
                    <a:pt x="314351" y="234950"/>
                  </a:lnTo>
                  <a:lnTo>
                    <a:pt x="311181" y="242359"/>
                  </a:lnTo>
                  <a:lnTo>
                    <a:pt x="306954" y="249238"/>
                  </a:lnTo>
                  <a:lnTo>
                    <a:pt x="302728" y="256117"/>
                  </a:lnTo>
                  <a:lnTo>
                    <a:pt x="297973" y="262996"/>
                  </a:lnTo>
                  <a:lnTo>
                    <a:pt x="293218" y="269346"/>
                  </a:lnTo>
                  <a:lnTo>
                    <a:pt x="287406" y="276225"/>
                  </a:lnTo>
                  <a:lnTo>
                    <a:pt x="281595" y="282046"/>
                  </a:lnTo>
                  <a:lnTo>
                    <a:pt x="275783" y="287867"/>
                  </a:lnTo>
                  <a:lnTo>
                    <a:pt x="269443" y="293159"/>
                  </a:lnTo>
                  <a:lnTo>
                    <a:pt x="263104" y="298450"/>
                  </a:lnTo>
                  <a:lnTo>
                    <a:pt x="256764" y="303213"/>
                  </a:lnTo>
                  <a:lnTo>
                    <a:pt x="249896" y="306917"/>
                  </a:lnTo>
                  <a:lnTo>
                    <a:pt x="242499" y="311150"/>
                  </a:lnTo>
                  <a:lnTo>
                    <a:pt x="235631" y="314854"/>
                  </a:lnTo>
                  <a:lnTo>
                    <a:pt x="228234" y="318029"/>
                  </a:lnTo>
                  <a:lnTo>
                    <a:pt x="212913" y="323321"/>
                  </a:lnTo>
                  <a:lnTo>
                    <a:pt x="204988" y="325438"/>
                  </a:lnTo>
                  <a:lnTo>
                    <a:pt x="198120" y="327554"/>
                  </a:lnTo>
                  <a:lnTo>
                    <a:pt x="189667" y="328613"/>
                  </a:lnTo>
                  <a:lnTo>
                    <a:pt x="181742" y="329142"/>
                  </a:lnTo>
                  <a:lnTo>
                    <a:pt x="173818" y="330200"/>
                  </a:lnTo>
                  <a:lnTo>
                    <a:pt x="164836" y="330200"/>
                  </a:lnTo>
                  <a:lnTo>
                    <a:pt x="157440" y="330200"/>
                  </a:lnTo>
                  <a:lnTo>
                    <a:pt x="148458" y="329142"/>
                  </a:lnTo>
                  <a:lnTo>
                    <a:pt x="140533" y="328613"/>
                  </a:lnTo>
                  <a:lnTo>
                    <a:pt x="132609" y="327554"/>
                  </a:lnTo>
                  <a:lnTo>
                    <a:pt x="117287" y="323321"/>
                  </a:lnTo>
                  <a:lnTo>
                    <a:pt x="101966" y="318029"/>
                  </a:lnTo>
                  <a:lnTo>
                    <a:pt x="94570" y="314854"/>
                  </a:lnTo>
                  <a:lnTo>
                    <a:pt x="87701" y="311150"/>
                  </a:lnTo>
                  <a:lnTo>
                    <a:pt x="80305" y="306917"/>
                  </a:lnTo>
                  <a:lnTo>
                    <a:pt x="73437" y="303213"/>
                  </a:lnTo>
                  <a:lnTo>
                    <a:pt x="67097" y="298450"/>
                  </a:lnTo>
                  <a:lnTo>
                    <a:pt x="60757" y="293159"/>
                  </a:lnTo>
                  <a:lnTo>
                    <a:pt x="54417" y="287867"/>
                  </a:lnTo>
                  <a:lnTo>
                    <a:pt x="48606" y="282046"/>
                  </a:lnTo>
                  <a:lnTo>
                    <a:pt x="42794" y="276225"/>
                  </a:lnTo>
                  <a:lnTo>
                    <a:pt x="37511" y="269875"/>
                  </a:lnTo>
                  <a:lnTo>
                    <a:pt x="27473" y="257175"/>
                  </a:lnTo>
                  <a:lnTo>
                    <a:pt x="19548" y="242888"/>
                  </a:lnTo>
                  <a:lnTo>
                    <a:pt x="12680" y="228600"/>
                  </a:lnTo>
                  <a:lnTo>
                    <a:pt x="7397" y="213254"/>
                  </a:lnTo>
                  <a:lnTo>
                    <a:pt x="5283" y="205317"/>
                  </a:lnTo>
                  <a:lnTo>
                    <a:pt x="3170" y="197379"/>
                  </a:lnTo>
                  <a:lnTo>
                    <a:pt x="2114" y="189971"/>
                  </a:lnTo>
                  <a:lnTo>
                    <a:pt x="1057" y="182034"/>
                  </a:lnTo>
                  <a:lnTo>
                    <a:pt x="529" y="174096"/>
                  </a:lnTo>
                  <a:lnTo>
                    <a:pt x="0" y="165100"/>
                  </a:lnTo>
                  <a:lnTo>
                    <a:pt x="529" y="157692"/>
                  </a:lnTo>
                  <a:lnTo>
                    <a:pt x="1057" y="148696"/>
                  </a:lnTo>
                  <a:lnTo>
                    <a:pt x="2114" y="140759"/>
                  </a:lnTo>
                  <a:lnTo>
                    <a:pt x="3170" y="132821"/>
                  </a:lnTo>
                  <a:lnTo>
                    <a:pt x="5283" y="125413"/>
                  </a:lnTo>
                  <a:lnTo>
                    <a:pt x="7397" y="117475"/>
                  </a:lnTo>
                  <a:lnTo>
                    <a:pt x="12680" y="102129"/>
                  </a:lnTo>
                  <a:lnTo>
                    <a:pt x="19548" y="87842"/>
                  </a:lnTo>
                  <a:lnTo>
                    <a:pt x="27473" y="73554"/>
                  </a:lnTo>
                  <a:lnTo>
                    <a:pt x="32228" y="67204"/>
                  </a:lnTo>
                  <a:lnTo>
                    <a:pt x="37511" y="60854"/>
                  </a:lnTo>
                  <a:lnTo>
                    <a:pt x="42794" y="54504"/>
                  </a:lnTo>
                  <a:lnTo>
                    <a:pt x="48606" y="48684"/>
                  </a:lnTo>
                  <a:lnTo>
                    <a:pt x="54417" y="42863"/>
                  </a:lnTo>
                  <a:lnTo>
                    <a:pt x="60757" y="37571"/>
                  </a:lnTo>
                  <a:lnTo>
                    <a:pt x="67097" y="32279"/>
                  </a:lnTo>
                  <a:lnTo>
                    <a:pt x="73437" y="27517"/>
                  </a:lnTo>
                  <a:lnTo>
                    <a:pt x="80305" y="23813"/>
                  </a:lnTo>
                  <a:lnTo>
                    <a:pt x="87701" y="19579"/>
                  </a:lnTo>
                  <a:lnTo>
                    <a:pt x="94570" y="15875"/>
                  </a:lnTo>
                  <a:lnTo>
                    <a:pt x="101966" y="12700"/>
                  </a:lnTo>
                  <a:lnTo>
                    <a:pt x="109891" y="10054"/>
                  </a:lnTo>
                  <a:lnTo>
                    <a:pt x="117287" y="7409"/>
                  </a:lnTo>
                  <a:lnTo>
                    <a:pt x="125212" y="5292"/>
                  </a:lnTo>
                  <a:lnTo>
                    <a:pt x="132609" y="3175"/>
                  </a:lnTo>
                  <a:lnTo>
                    <a:pt x="140533" y="2117"/>
                  </a:lnTo>
                  <a:lnTo>
                    <a:pt x="148458" y="1059"/>
                  </a:lnTo>
                  <a:lnTo>
                    <a:pt x="157440" y="529"/>
                  </a:lnTo>
                  <a:lnTo>
                    <a:pt x="164836" y="0"/>
                  </a:lnTo>
                  <a:close/>
                </a:path>
              </a:pathLst>
            </a:custGeom>
            <a:solidFill>
              <a:schemeClr val="bg1"/>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grpSp>
      <p:sp>
        <p:nvSpPr>
          <p:cNvPr id="179" name="矩形 178">
            <a:hlinkClick r:id="rId2" action="ppaction://hlinksldjump"/>
          </p:cNvPr>
          <p:cNvSpPr/>
          <p:nvPr/>
        </p:nvSpPr>
        <p:spPr>
          <a:xfrm>
            <a:off x="-882552" y="3276422"/>
            <a:ext cx="1607175" cy="2567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2" name="矩形 191">
            <a:hlinkClick r:id="rId3" action="ppaction://hlinksldjump"/>
          </p:cNvPr>
          <p:cNvSpPr/>
          <p:nvPr/>
        </p:nvSpPr>
        <p:spPr>
          <a:xfrm>
            <a:off x="-875703" y="3529692"/>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3" name="矩形 192">
            <a:hlinkClick r:id="rId4" action="ppaction://hlinksldjump"/>
          </p:cNvPr>
          <p:cNvSpPr/>
          <p:nvPr/>
        </p:nvSpPr>
        <p:spPr>
          <a:xfrm>
            <a:off x="-875702" y="3740636"/>
            <a:ext cx="1600326" cy="2709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5" name="矩形 194">
            <a:hlinkClick r:id="rId5" action="ppaction://hlinksldjump"/>
          </p:cNvPr>
          <p:cNvSpPr/>
          <p:nvPr/>
        </p:nvSpPr>
        <p:spPr>
          <a:xfrm>
            <a:off x="-874133" y="4528567"/>
            <a:ext cx="1598756" cy="2557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97" name="矩形 196">
            <a:hlinkClick r:id="rId6" action="ppaction://hlinksldjump"/>
          </p:cNvPr>
          <p:cNvSpPr/>
          <p:nvPr/>
        </p:nvSpPr>
        <p:spPr>
          <a:xfrm>
            <a:off x="-874133" y="5006620"/>
            <a:ext cx="1598756" cy="25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200" name="矩形 199">
            <a:hlinkClick r:id="rId7" action="ppaction://hlinksldjump"/>
          </p:cNvPr>
          <p:cNvSpPr/>
          <p:nvPr/>
        </p:nvSpPr>
        <p:spPr>
          <a:xfrm>
            <a:off x="-888738" y="6016611"/>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228" name="矩形 227"/>
          <p:cNvSpPr/>
          <p:nvPr/>
        </p:nvSpPr>
        <p:spPr bwMode="auto">
          <a:xfrm>
            <a:off x="20502" y="5665952"/>
            <a:ext cx="9062015" cy="424199"/>
          </a:xfrm>
          <a:prstGeom prst="rect">
            <a:avLst/>
          </a:prstGeom>
          <a:solidFill>
            <a:srgbClr val="006EBB"/>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133790" rIns="113276" bIns="56638" anchor="b"/>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defTabSz="584835">
              <a:defRPr/>
            </a:pPr>
            <a:r>
              <a:rPr lang="zh-CN" altLang="en-US" sz="1700" dirty="0">
                <a:solidFill>
                  <a:srgbClr val="002060"/>
                </a:solidFill>
              </a:rPr>
              <a:t>           </a:t>
            </a:r>
            <a:r>
              <a:rPr lang="zh-CN" altLang="en-US" sz="1700" dirty="0">
                <a:solidFill>
                  <a:prstClr val="white"/>
                </a:solidFill>
              </a:rPr>
              <a:t>数据中心引擎、智慧教育云应用管理平台</a:t>
            </a:r>
            <a:r>
              <a:rPr lang="zh-CN" altLang="en-US" sz="1200" dirty="0">
                <a:solidFill>
                  <a:prstClr val="white"/>
                </a:solidFill>
              </a:rPr>
              <a:t>（</a:t>
            </a:r>
            <a:r>
              <a:rPr lang="zh-CN" altLang="en-US" sz="1200" kern="0" dirty="0">
                <a:solidFill>
                  <a:prstClr val="white"/>
                </a:solidFill>
              </a:rPr>
              <a:t>统一信息门户，统一数据中心，统一身份认证</a:t>
            </a:r>
            <a:r>
              <a:rPr lang="zh-CN" altLang="en-US" sz="1200" dirty="0">
                <a:solidFill>
                  <a:prstClr val="white"/>
                </a:solidFill>
              </a:rPr>
              <a:t>）</a:t>
            </a:r>
          </a:p>
        </p:txBody>
      </p:sp>
      <p:grpSp>
        <p:nvGrpSpPr>
          <p:cNvPr id="27" name="组合 26"/>
          <p:cNvGrpSpPr/>
          <p:nvPr/>
        </p:nvGrpSpPr>
        <p:grpSpPr>
          <a:xfrm>
            <a:off x="-13393" y="2386620"/>
            <a:ext cx="7590690" cy="3214585"/>
            <a:chOff x="2118847" y="2536889"/>
            <a:chExt cx="7590690" cy="3214585"/>
          </a:xfrm>
        </p:grpSpPr>
        <p:sp>
          <p:nvSpPr>
            <p:cNvPr id="203" name="矩形 202"/>
            <p:cNvSpPr/>
            <p:nvPr/>
          </p:nvSpPr>
          <p:spPr>
            <a:xfrm>
              <a:off x="2154032" y="3237145"/>
              <a:ext cx="1499776" cy="1281101"/>
            </a:xfrm>
            <a:prstGeom prst="rect">
              <a:avLst/>
            </a:prstGeom>
            <a:solidFill>
              <a:schemeClr val="accent5">
                <a:lumMod val="20000"/>
                <a:lumOff val="8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224155" defTabSz="584835">
                <a:lnSpc>
                  <a:spcPct val="130000"/>
                </a:lnSpc>
                <a:defRPr/>
              </a:pPr>
              <a:endParaRPr lang="en-US" altLang="zh-CN" sz="1100" kern="0" dirty="0">
                <a:solidFill>
                  <a:prstClr val="black">
                    <a:lumMod val="85000"/>
                    <a:lumOff val="15000"/>
                  </a:prstClr>
                </a:solidFill>
              </a:endParaRPr>
            </a:p>
          </p:txBody>
        </p:sp>
        <p:sp>
          <p:nvSpPr>
            <p:cNvPr id="206" name="矩形 205"/>
            <p:cNvSpPr/>
            <p:nvPr/>
          </p:nvSpPr>
          <p:spPr>
            <a:xfrm>
              <a:off x="5196617" y="3237145"/>
              <a:ext cx="1498062" cy="1281101"/>
            </a:xfrm>
            <a:prstGeom prst="rect">
              <a:avLst/>
            </a:prstGeom>
            <a:solidFill>
              <a:schemeClr val="accent5">
                <a:lumMod val="20000"/>
                <a:lumOff val="8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lnSpc>
                  <a:spcPct val="130000"/>
                </a:lnSpc>
                <a:defRPr/>
              </a:pPr>
              <a:endParaRPr lang="zh-CN" altLang="en-US" sz="900" kern="0" dirty="0">
                <a:solidFill>
                  <a:prstClr val="black">
                    <a:lumMod val="85000"/>
                    <a:lumOff val="15000"/>
                  </a:prstClr>
                </a:solidFill>
              </a:endParaRPr>
            </a:p>
          </p:txBody>
        </p:sp>
        <p:sp>
          <p:nvSpPr>
            <p:cNvPr id="207" name="矩形 206"/>
            <p:cNvSpPr/>
            <p:nvPr/>
          </p:nvSpPr>
          <p:spPr>
            <a:xfrm>
              <a:off x="8262250" y="3237146"/>
              <a:ext cx="1431214" cy="1281100"/>
            </a:xfrm>
            <a:prstGeom prst="rect">
              <a:avLst/>
            </a:prstGeom>
            <a:solidFill>
              <a:schemeClr val="accent5">
                <a:lumMod val="20000"/>
                <a:lumOff val="8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lnSpc>
                  <a:spcPct val="130000"/>
                </a:lnSpc>
                <a:defRPr/>
              </a:pPr>
              <a:endParaRPr lang="zh-CN" altLang="en-US" sz="1100" kern="0" dirty="0">
                <a:solidFill>
                  <a:prstClr val="black">
                    <a:lumMod val="85000"/>
                    <a:lumOff val="15000"/>
                  </a:prstClr>
                </a:solidFill>
              </a:endParaRPr>
            </a:p>
          </p:txBody>
        </p:sp>
        <p:sp>
          <p:nvSpPr>
            <p:cNvPr id="208" name="矩形 207"/>
            <p:cNvSpPr/>
            <p:nvPr/>
          </p:nvSpPr>
          <p:spPr bwMode="auto">
            <a:xfrm>
              <a:off x="2154032" y="2536889"/>
              <a:ext cx="1499776" cy="639197"/>
            </a:xfrm>
            <a:prstGeom prst="rect">
              <a:avLst/>
            </a:prstGeom>
            <a:solidFill>
              <a:schemeClr val="accent5">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易管理</a:t>
              </a:r>
            </a:p>
          </p:txBody>
        </p:sp>
        <p:sp>
          <p:nvSpPr>
            <p:cNvPr id="210" name="矩形 209"/>
            <p:cNvSpPr/>
            <p:nvPr/>
          </p:nvSpPr>
          <p:spPr bwMode="auto">
            <a:xfrm>
              <a:off x="5196617" y="2536889"/>
              <a:ext cx="1499776" cy="639197"/>
            </a:xfrm>
            <a:prstGeom prst="rect">
              <a:avLst/>
            </a:prstGeom>
            <a:solidFill>
              <a:schemeClr val="accent5">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易文化</a:t>
              </a:r>
            </a:p>
          </p:txBody>
        </p:sp>
        <p:sp>
          <p:nvSpPr>
            <p:cNvPr id="213" name="矩形 212"/>
            <p:cNvSpPr/>
            <p:nvPr/>
          </p:nvSpPr>
          <p:spPr bwMode="auto">
            <a:xfrm>
              <a:off x="8262250" y="2536889"/>
              <a:ext cx="1431214" cy="639197"/>
            </a:xfrm>
            <a:prstGeom prst="rect">
              <a:avLst/>
            </a:prstGeom>
            <a:solidFill>
              <a:schemeClr val="accent5">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易生活</a:t>
              </a:r>
            </a:p>
          </p:txBody>
        </p:sp>
        <p:pic>
          <p:nvPicPr>
            <p:cNvPr id="2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2741" y="4578499"/>
              <a:ext cx="1501067" cy="117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7" name="Group 3"/>
            <p:cNvGrpSpPr/>
            <p:nvPr/>
          </p:nvGrpSpPr>
          <p:grpSpPr bwMode="auto">
            <a:xfrm>
              <a:off x="5194903" y="4570517"/>
              <a:ext cx="1499472" cy="1180957"/>
              <a:chOff x="1015" y="8902"/>
              <a:chExt cx="9834" cy="5746"/>
            </a:xfrm>
          </p:grpSpPr>
          <p:grpSp>
            <p:nvGrpSpPr>
              <p:cNvPr id="218" name="组合 3"/>
              <p:cNvGrpSpPr/>
              <p:nvPr/>
            </p:nvGrpSpPr>
            <p:grpSpPr bwMode="auto">
              <a:xfrm>
                <a:off x="1015" y="8902"/>
                <a:ext cx="9834" cy="5745"/>
                <a:chOff x="340" y="0"/>
                <a:chExt cx="7814766" cy="4564535"/>
              </a:xfrm>
            </p:grpSpPr>
            <p:pic>
              <p:nvPicPr>
                <p:cNvPr id="223" name="Picture 2" descr="D:\素材\图片\45.bmp"/>
                <p:cNvPicPr>
                  <a:picLocks noChangeAspect="1" noChangeArrowheads="1"/>
                </p:cNvPicPr>
                <p:nvPr/>
              </p:nvPicPr>
              <p:blipFill>
                <a:blip r:embed="rId9">
                  <a:extLst>
                    <a:ext uri="{28A0092B-C50C-407E-A947-70E740481C1C}">
                      <a14:useLocalDpi xmlns:a14="http://schemas.microsoft.com/office/drawing/2010/main" val="0"/>
                    </a:ext>
                  </a:extLst>
                </a:blip>
                <a:srcRect t="5383" b="10286"/>
                <a:stretch>
                  <a:fillRect/>
                </a:stretch>
              </p:blipFill>
              <p:spPr bwMode="auto">
                <a:xfrm>
                  <a:off x="340" y="2870776"/>
                  <a:ext cx="2583464" cy="169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图片 3" descr="2012331205611.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24485" y="0"/>
                  <a:ext cx="2690621" cy="139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2" descr="C:\Documents and Settings\Administrator\桌面\校园文化建设\来宾职校VI设计\环境素材\2013012461239569.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4486" y="1438286"/>
                  <a:ext cx="2689200" cy="140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8"/>
              <p:cNvGrpSpPr/>
              <p:nvPr/>
            </p:nvGrpSpPr>
            <p:grpSpPr bwMode="auto">
              <a:xfrm>
                <a:off x="1034" y="8960"/>
                <a:ext cx="9813" cy="5688"/>
                <a:chOff x="1034" y="8986"/>
                <a:chExt cx="9813" cy="5688"/>
              </a:xfrm>
            </p:grpSpPr>
            <p:pic>
              <p:nvPicPr>
                <p:cNvPr id="220" name="图片 8" descr="说明: 汽车文化馆.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 y="12553"/>
                  <a:ext cx="3389" cy="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Picture 9" descr="C:\Documents and Settings\Administrator\桌面\校园文化建设\图片\视觉模拟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4" y="8986"/>
                  <a:ext cx="6391" cy="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10" descr="C:\Documents and Settings\Administrator\桌面\校园文化建设\图片\2011391285013505.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6" y="12553"/>
                  <a:ext cx="3159" cy="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7"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8271" y="4560929"/>
              <a:ext cx="1435193" cy="1190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8160113" y="3283613"/>
              <a:ext cx="1549424" cy="1200329"/>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defRPr/>
              </a:pPr>
              <a:r>
                <a:rPr lang="zh-CN" altLang="en-US" sz="1200" kern="0" dirty="0">
                  <a:solidFill>
                    <a:prstClr val="black">
                      <a:lumMod val="85000"/>
                      <a:lumOff val="15000"/>
                    </a:prstClr>
                  </a:solidFill>
                </a:rPr>
                <a:t>平安校园</a:t>
              </a:r>
              <a:endParaRPr lang="en-US" altLang="zh-CN" sz="1200" kern="0" dirty="0">
                <a:solidFill>
                  <a:prstClr val="black">
                    <a:lumMod val="85000"/>
                    <a:lumOff val="15000"/>
                  </a:prstClr>
                </a:solidFill>
              </a:endParaRPr>
            </a:p>
            <a:p>
              <a:pPr indent="114300" defTabSz="584835">
                <a:defRPr/>
              </a:pPr>
              <a:r>
                <a:rPr lang="zh-CN" altLang="en-US" sz="1200" kern="0" dirty="0">
                  <a:solidFill>
                    <a:prstClr val="black">
                      <a:lumMod val="85000"/>
                      <a:lumOff val="15000"/>
                    </a:prstClr>
                  </a:solidFill>
                </a:rPr>
                <a:t>感知校园</a:t>
              </a:r>
            </a:p>
            <a:p>
              <a:pPr indent="114300" defTabSz="584835">
                <a:defRPr/>
              </a:pPr>
              <a:r>
                <a:rPr lang="zh-CN" altLang="en-US" sz="1200" kern="0" dirty="0">
                  <a:solidFill>
                    <a:prstClr val="black">
                      <a:lumMod val="85000"/>
                      <a:lumOff val="15000"/>
                    </a:prstClr>
                  </a:solidFill>
                </a:rPr>
                <a:t>环境检测系统</a:t>
              </a:r>
            </a:p>
            <a:p>
              <a:pPr indent="114300" defTabSz="584835">
                <a:defRPr/>
              </a:pPr>
              <a:r>
                <a:rPr lang="zh-CN" altLang="en-US" sz="1200" kern="0" dirty="0">
                  <a:solidFill>
                    <a:prstClr val="black">
                      <a:lumMod val="85000"/>
                      <a:lumOff val="15000"/>
                    </a:prstClr>
                  </a:solidFill>
                </a:rPr>
                <a:t>节能减排系统</a:t>
              </a:r>
            </a:p>
            <a:p>
              <a:pPr indent="114300" defTabSz="584835">
                <a:defRPr/>
              </a:pPr>
              <a:r>
                <a:rPr lang="zh-CN" altLang="en-US" sz="1200" kern="0" dirty="0">
                  <a:solidFill>
                    <a:prstClr val="black">
                      <a:lumMod val="85000"/>
                      <a:lumOff val="15000"/>
                    </a:prstClr>
                  </a:solidFill>
                </a:rPr>
                <a:t>再生资源管理系统</a:t>
              </a:r>
            </a:p>
            <a:p>
              <a:pPr indent="114300" defTabSz="584835">
                <a:defRPr/>
              </a:pPr>
              <a:r>
                <a:rPr lang="en-US" altLang="zh-CN" sz="1200" kern="0" dirty="0">
                  <a:solidFill>
                    <a:prstClr val="black">
                      <a:lumMod val="85000"/>
                      <a:lumOff val="15000"/>
                    </a:prstClr>
                  </a:solidFill>
                </a:rPr>
                <a:t>… …</a:t>
              </a:r>
              <a:endParaRPr lang="zh-CN" altLang="en-US" sz="1200" kern="0" dirty="0">
                <a:solidFill>
                  <a:prstClr val="black">
                    <a:lumMod val="85000"/>
                    <a:lumOff val="15000"/>
                  </a:prstClr>
                </a:solidFill>
              </a:endParaRPr>
            </a:p>
          </p:txBody>
        </p:sp>
        <p:sp>
          <p:nvSpPr>
            <p:cNvPr id="18" name="矩形 17"/>
            <p:cNvSpPr/>
            <p:nvPr/>
          </p:nvSpPr>
          <p:spPr>
            <a:xfrm>
              <a:off x="5059252" y="3283656"/>
              <a:ext cx="1751275" cy="1277273"/>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defRPr/>
              </a:pPr>
              <a:r>
                <a:rPr lang="en-US" altLang="zh-CN" sz="1100" kern="0" dirty="0">
                  <a:solidFill>
                    <a:prstClr val="black">
                      <a:lumMod val="85000"/>
                      <a:lumOff val="15000"/>
                    </a:prstClr>
                  </a:solidFill>
                </a:rPr>
                <a:t>3D</a:t>
              </a:r>
              <a:r>
                <a:rPr lang="zh-CN" altLang="en-US" sz="1100" kern="0" dirty="0">
                  <a:solidFill>
                    <a:prstClr val="black">
                      <a:lumMod val="85000"/>
                      <a:lumOff val="15000"/>
                    </a:prstClr>
                  </a:solidFill>
                </a:rPr>
                <a:t>虚拟校园</a:t>
              </a:r>
              <a:endParaRPr lang="en-US" altLang="zh-CN" sz="1100" kern="0" dirty="0">
                <a:solidFill>
                  <a:prstClr val="black">
                    <a:lumMod val="85000"/>
                    <a:lumOff val="15000"/>
                  </a:prstClr>
                </a:solidFill>
              </a:endParaRPr>
            </a:p>
            <a:p>
              <a:pPr indent="114300" defTabSz="584835">
                <a:defRPr/>
              </a:pPr>
              <a:r>
                <a:rPr lang="zh-CN" altLang="en-US" sz="1100" kern="0" dirty="0">
                  <a:solidFill>
                    <a:prstClr val="black">
                      <a:lumMod val="85000"/>
                      <a:lumOff val="15000"/>
                    </a:prstClr>
                  </a:solidFill>
                </a:rPr>
                <a:t>校园云文化墙</a:t>
              </a:r>
            </a:p>
            <a:p>
              <a:pPr indent="114300" defTabSz="584835">
                <a:defRPr/>
              </a:pPr>
              <a:r>
                <a:rPr lang="en-US" altLang="zh-CN" sz="1100" kern="0" dirty="0">
                  <a:solidFill>
                    <a:prstClr val="black">
                      <a:lumMod val="85000"/>
                      <a:lumOff val="15000"/>
                    </a:prstClr>
                  </a:solidFill>
                </a:rPr>
                <a:t>360</a:t>
              </a:r>
              <a:r>
                <a:rPr lang="zh-CN" altLang="en-US" sz="1100" kern="0" dirty="0">
                  <a:solidFill>
                    <a:prstClr val="black">
                      <a:lumMod val="85000"/>
                      <a:lumOff val="15000"/>
                    </a:prstClr>
                  </a:solidFill>
                </a:rPr>
                <a:t>度全景校园</a:t>
              </a:r>
            </a:p>
            <a:p>
              <a:pPr indent="114300" defTabSz="584835">
                <a:defRPr/>
              </a:pPr>
              <a:r>
                <a:rPr lang="zh-CN" altLang="en-US" sz="1100" kern="0" dirty="0">
                  <a:solidFill>
                    <a:prstClr val="black">
                      <a:lumMod val="85000"/>
                      <a:lumOff val="15000"/>
                    </a:prstClr>
                  </a:solidFill>
                </a:rPr>
                <a:t>思想文化传播</a:t>
              </a:r>
              <a:r>
                <a:rPr lang="zh-CN" altLang="en-US" sz="1100" kern="0" dirty="0" smtClean="0">
                  <a:solidFill>
                    <a:prstClr val="black">
                      <a:lumMod val="85000"/>
                      <a:lumOff val="15000"/>
                    </a:prstClr>
                  </a:solidFill>
                </a:rPr>
                <a:t>系</a:t>
              </a:r>
              <a:r>
                <a:rPr lang="zh-CN" altLang="en-US" sz="900" kern="0" dirty="0" smtClean="0">
                  <a:solidFill>
                    <a:prstClr val="black">
                      <a:lumMod val="85000"/>
                      <a:lumOff val="15000"/>
                    </a:prstClr>
                  </a:solidFill>
                </a:rPr>
                <a:t>（</a:t>
              </a:r>
              <a:r>
                <a:rPr lang="en-US" altLang="zh-CN" sz="900" kern="0" dirty="0">
                  <a:solidFill>
                    <a:prstClr val="black">
                      <a:lumMod val="85000"/>
                      <a:lumOff val="15000"/>
                    </a:prstClr>
                  </a:solidFill>
                </a:rPr>
                <a:t>APP</a:t>
              </a:r>
              <a:r>
                <a:rPr lang="zh-CN" altLang="en-US" sz="900" kern="0" dirty="0">
                  <a:solidFill>
                    <a:prstClr val="black">
                      <a:lumMod val="85000"/>
                      <a:lumOff val="15000"/>
                    </a:prstClr>
                  </a:solidFill>
                </a:rPr>
                <a:t>）</a:t>
              </a:r>
            </a:p>
            <a:p>
              <a:pPr indent="114300" defTabSz="584835">
                <a:defRPr/>
              </a:pPr>
              <a:r>
                <a:rPr lang="zh-CN" altLang="en-US" sz="1100" kern="0" dirty="0">
                  <a:solidFill>
                    <a:prstClr val="black">
                      <a:lumMod val="85000"/>
                      <a:lumOff val="15000"/>
                    </a:prstClr>
                  </a:solidFill>
                </a:rPr>
                <a:t>学术沙龙管理系统</a:t>
              </a:r>
            </a:p>
            <a:p>
              <a:pPr indent="114300" defTabSz="584835">
                <a:defRPr/>
              </a:pPr>
              <a:r>
                <a:rPr lang="zh-CN" altLang="en-US" sz="1100" kern="0" dirty="0">
                  <a:solidFill>
                    <a:prstClr val="black">
                      <a:lumMod val="85000"/>
                      <a:lumOff val="15000"/>
                    </a:prstClr>
                  </a:solidFill>
                </a:rPr>
                <a:t>社团活动管理系统</a:t>
              </a:r>
              <a:endParaRPr lang="en-US" altLang="zh-CN" sz="1100" kern="0" dirty="0">
                <a:solidFill>
                  <a:prstClr val="black">
                    <a:lumMod val="85000"/>
                    <a:lumOff val="15000"/>
                  </a:prstClr>
                </a:solidFill>
              </a:endParaRPr>
            </a:p>
            <a:p>
              <a:pPr indent="114300" defTabSz="584835">
                <a:defRPr/>
              </a:pPr>
              <a:r>
                <a:rPr lang="en-US" altLang="zh-CN" sz="1100" kern="0" dirty="0">
                  <a:solidFill>
                    <a:prstClr val="black">
                      <a:lumMod val="85000"/>
                      <a:lumOff val="15000"/>
                    </a:prstClr>
                  </a:solidFill>
                </a:rPr>
                <a:t>… … </a:t>
              </a:r>
              <a:endParaRPr lang="zh-CN" altLang="en-US" sz="1100" kern="0" dirty="0">
                <a:solidFill>
                  <a:prstClr val="black">
                    <a:lumMod val="85000"/>
                    <a:lumOff val="15000"/>
                  </a:prstClr>
                </a:solidFill>
              </a:endParaRPr>
            </a:p>
          </p:txBody>
        </p:sp>
        <p:sp>
          <p:nvSpPr>
            <p:cNvPr id="19" name="矩形 18"/>
            <p:cNvSpPr/>
            <p:nvPr/>
          </p:nvSpPr>
          <p:spPr>
            <a:xfrm>
              <a:off x="2118847" y="3385588"/>
              <a:ext cx="1436185" cy="1015663"/>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224155" defTabSz="584835">
                <a:defRPr/>
              </a:pPr>
              <a:r>
                <a:rPr lang="zh-CN" altLang="en-US" sz="1200" kern="0" dirty="0">
                  <a:solidFill>
                    <a:prstClr val="black">
                      <a:lumMod val="85000"/>
                      <a:lumOff val="15000"/>
                    </a:prstClr>
                  </a:solidFill>
                </a:rPr>
                <a:t>行政办公平台</a:t>
              </a:r>
              <a:endParaRPr lang="en-US" altLang="zh-CN" sz="1200" kern="0" dirty="0">
                <a:solidFill>
                  <a:prstClr val="black">
                    <a:lumMod val="85000"/>
                    <a:lumOff val="15000"/>
                  </a:prstClr>
                </a:solidFill>
              </a:endParaRPr>
            </a:p>
            <a:p>
              <a:pPr indent="224155" defTabSz="584835">
                <a:defRPr/>
              </a:pPr>
              <a:r>
                <a:rPr lang="zh-CN" altLang="en-US" sz="1200" kern="0" dirty="0">
                  <a:solidFill>
                    <a:prstClr val="black">
                      <a:lumMod val="85000"/>
                      <a:lumOff val="15000"/>
                    </a:prstClr>
                  </a:solidFill>
                </a:rPr>
                <a:t>学生管理平台</a:t>
              </a:r>
              <a:endParaRPr lang="en-US" altLang="zh-CN" sz="1200" kern="0" dirty="0">
                <a:solidFill>
                  <a:prstClr val="black">
                    <a:lumMod val="85000"/>
                    <a:lumOff val="15000"/>
                  </a:prstClr>
                </a:solidFill>
              </a:endParaRPr>
            </a:p>
            <a:p>
              <a:pPr indent="224155" defTabSz="584835">
                <a:defRPr/>
              </a:pPr>
              <a:r>
                <a:rPr lang="zh-CN" altLang="en-US" sz="1200" kern="0" dirty="0">
                  <a:solidFill>
                    <a:prstClr val="black">
                      <a:lumMod val="85000"/>
                      <a:lumOff val="15000"/>
                    </a:prstClr>
                  </a:solidFill>
                </a:rPr>
                <a:t>教务管理平台</a:t>
              </a:r>
              <a:endParaRPr lang="en-US" altLang="zh-CN" sz="1200" kern="0" dirty="0">
                <a:solidFill>
                  <a:prstClr val="black">
                    <a:lumMod val="85000"/>
                    <a:lumOff val="15000"/>
                  </a:prstClr>
                </a:solidFill>
              </a:endParaRPr>
            </a:p>
            <a:p>
              <a:pPr indent="224155" defTabSz="584835">
                <a:defRPr/>
              </a:pPr>
              <a:r>
                <a:rPr lang="zh-CN" altLang="en-US" sz="1200" kern="0" dirty="0">
                  <a:solidFill>
                    <a:prstClr val="black">
                      <a:lumMod val="85000"/>
                      <a:lumOff val="15000"/>
                    </a:prstClr>
                  </a:solidFill>
                </a:rPr>
                <a:t>资产管理平台</a:t>
              </a:r>
              <a:endParaRPr lang="en-US" altLang="zh-CN" sz="1200" kern="0" dirty="0">
                <a:solidFill>
                  <a:prstClr val="black">
                    <a:lumMod val="85000"/>
                    <a:lumOff val="15000"/>
                  </a:prstClr>
                </a:solidFill>
              </a:endParaRPr>
            </a:p>
            <a:p>
              <a:pPr indent="224155" defTabSz="584835">
                <a:defRPr/>
              </a:pPr>
              <a:r>
                <a:rPr lang="en-US" altLang="zh-CN" sz="1200" kern="0" dirty="0">
                  <a:solidFill>
                    <a:prstClr val="black">
                      <a:lumMod val="85000"/>
                      <a:lumOff val="15000"/>
                    </a:prstClr>
                  </a:solidFill>
                </a:rPr>
                <a:t>… …</a:t>
              </a:r>
            </a:p>
          </p:txBody>
        </p:sp>
      </p:grpSp>
      <p:grpSp>
        <p:nvGrpSpPr>
          <p:cNvPr id="29" name="组合 28"/>
          <p:cNvGrpSpPr/>
          <p:nvPr/>
        </p:nvGrpSpPr>
        <p:grpSpPr>
          <a:xfrm>
            <a:off x="1410290" y="2386620"/>
            <a:ext cx="7723845" cy="3214585"/>
            <a:chOff x="3542530" y="2536889"/>
            <a:chExt cx="7723845" cy="3214585"/>
          </a:xfrm>
        </p:grpSpPr>
        <p:sp>
          <p:nvSpPr>
            <p:cNvPr id="204" name="矩形 203"/>
            <p:cNvSpPr/>
            <p:nvPr/>
          </p:nvSpPr>
          <p:spPr>
            <a:xfrm>
              <a:off x="3689824" y="4578499"/>
              <a:ext cx="1474993" cy="1172975"/>
            </a:xfrm>
            <a:prstGeom prst="rect">
              <a:avLst/>
            </a:prstGeom>
            <a:solidFill>
              <a:schemeClr val="accent5">
                <a:lumMod val="40000"/>
                <a:lumOff val="6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lnSpc>
                  <a:spcPct val="130000"/>
                </a:lnSpc>
                <a:defRPr/>
              </a:pPr>
              <a:endParaRPr lang="en-US" altLang="zh-CN" sz="1000" kern="0" dirty="0">
                <a:solidFill>
                  <a:prstClr val="black">
                    <a:lumMod val="85000"/>
                    <a:lumOff val="15000"/>
                  </a:prstClr>
                </a:solidFill>
              </a:endParaRPr>
            </a:p>
          </p:txBody>
        </p:sp>
        <p:sp>
          <p:nvSpPr>
            <p:cNvPr id="205" name="矩形 204"/>
            <p:cNvSpPr/>
            <p:nvPr/>
          </p:nvSpPr>
          <p:spPr>
            <a:xfrm>
              <a:off x="6725149" y="4566954"/>
              <a:ext cx="1502348" cy="1184519"/>
            </a:xfrm>
            <a:prstGeom prst="rect">
              <a:avLst/>
            </a:prstGeom>
            <a:solidFill>
              <a:schemeClr val="accent5">
                <a:lumMod val="40000"/>
                <a:lumOff val="6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06045" defTabSz="584835">
                <a:lnSpc>
                  <a:spcPct val="130000"/>
                </a:lnSpc>
                <a:defRPr/>
              </a:pPr>
              <a:endParaRPr lang="zh-CN" altLang="en-US" sz="1100" kern="0" dirty="0">
                <a:solidFill>
                  <a:prstClr val="black">
                    <a:lumMod val="85000"/>
                    <a:lumOff val="15000"/>
                  </a:prstClr>
                </a:solidFill>
              </a:endParaRPr>
            </a:p>
          </p:txBody>
        </p:sp>
        <p:sp>
          <p:nvSpPr>
            <p:cNvPr id="209" name="矩形 208"/>
            <p:cNvSpPr/>
            <p:nvPr/>
          </p:nvSpPr>
          <p:spPr bwMode="auto">
            <a:xfrm>
              <a:off x="3687322" y="2536889"/>
              <a:ext cx="1480922" cy="639197"/>
            </a:xfrm>
            <a:prstGeom prst="rect">
              <a:avLst/>
            </a:prstGeom>
            <a:solidFill>
              <a:schemeClr val="accent5">
                <a:lumMod val="40000"/>
                <a:lumOff val="6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易教学</a:t>
              </a:r>
            </a:p>
          </p:txBody>
        </p:sp>
        <p:sp>
          <p:nvSpPr>
            <p:cNvPr id="211" name="矩形 210"/>
            <p:cNvSpPr/>
            <p:nvPr/>
          </p:nvSpPr>
          <p:spPr bwMode="auto">
            <a:xfrm>
              <a:off x="6726005" y="2536889"/>
              <a:ext cx="1501491" cy="639197"/>
            </a:xfrm>
            <a:prstGeom prst="rect">
              <a:avLst/>
            </a:prstGeom>
            <a:solidFill>
              <a:schemeClr val="accent5">
                <a:lumMod val="40000"/>
                <a:lumOff val="6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易服务</a:t>
              </a:r>
            </a:p>
          </p:txBody>
        </p:sp>
        <p:sp>
          <p:nvSpPr>
            <p:cNvPr id="212" name="矩形 211"/>
            <p:cNvSpPr/>
            <p:nvPr/>
          </p:nvSpPr>
          <p:spPr>
            <a:xfrm>
              <a:off x="9725264" y="4569611"/>
              <a:ext cx="1489493" cy="1181863"/>
            </a:xfrm>
            <a:prstGeom prst="rect">
              <a:avLst/>
            </a:prstGeom>
            <a:solidFill>
              <a:schemeClr val="accent5">
                <a:lumMod val="40000"/>
                <a:lumOff val="60000"/>
              </a:schemeClr>
            </a:solidFill>
            <a:ln w="12700" cap="flat" cmpd="sng" algn="ctr">
              <a:noFill/>
              <a:prstDash val="solid"/>
              <a:miter lim="800000"/>
            </a:ln>
            <a:effectLst/>
          </p:spPr>
          <p:txBody>
            <a:bodyPr lIns="113276" tIns="56638" rIns="113276" bIns="56638"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06045" defTabSz="584835">
                <a:lnSpc>
                  <a:spcPct val="130000"/>
                </a:lnSpc>
                <a:defRPr/>
              </a:pPr>
              <a:endParaRPr lang="zh-CN" altLang="en-US" sz="1100" kern="0" dirty="0">
                <a:solidFill>
                  <a:prstClr val="black">
                    <a:lumMod val="85000"/>
                    <a:lumOff val="15000"/>
                  </a:prstClr>
                </a:solidFill>
              </a:endParaRPr>
            </a:p>
          </p:txBody>
        </p:sp>
        <p:sp>
          <p:nvSpPr>
            <p:cNvPr id="214" name="矩形 213"/>
            <p:cNvSpPr/>
            <p:nvPr/>
          </p:nvSpPr>
          <p:spPr bwMode="auto">
            <a:xfrm>
              <a:off x="9725265" y="2536889"/>
              <a:ext cx="1489492" cy="639197"/>
            </a:xfrm>
            <a:prstGeom prst="rect">
              <a:avLst/>
            </a:prstGeom>
            <a:solidFill>
              <a:schemeClr val="accent5">
                <a:lumMod val="40000"/>
                <a:lumOff val="6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13276" tIns="56638" rIns="113276" bIns="56638" anchor="ctr"/>
            <a:lstStyle>
              <a:defPPr>
                <a:defRPr lang="zh-CN"/>
              </a:defPPr>
              <a:lvl1pPr marL="0" algn="l" defTabSz="1170305" rtl="0" eaLnBrk="1" latinLnBrk="0" hangingPunct="1">
                <a:defRPr sz="2285" kern="1200">
                  <a:solidFill>
                    <a:schemeClr val="dk1"/>
                  </a:solidFill>
                  <a:latin typeface="+mn-lt"/>
                  <a:ea typeface="+mn-ea"/>
                  <a:cs typeface="+mn-cs"/>
                </a:defRPr>
              </a:lvl1pPr>
              <a:lvl2pPr marL="585470" algn="l" defTabSz="1170305" rtl="0" eaLnBrk="1" latinLnBrk="0" hangingPunct="1">
                <a:defRPr sz="2285" kern="1200">
                  <a:solidFill>
                    <a:schemeClr val="dk1"/>
                  </a:solidFill>
                  <a:latin typeface="+mn-lt"/>
                  <a:ea typeface="+mn-ea"/>
                  <a:cs typeface="+mn-cs"/>
                </a:defRPr>
              </a:lvl2pPr>
              <a:lvl3pPr marL="1170305" algn="l" defTabSz="1170305" rtl="0" eaLnBrk="1" latinLnBrk="0" hangingPunct="1">
                <a:defRPr sz="2285" kern="1200">
                  <a:solidFill>
                    <a:schemeClr val="dk1"/>
                  </a:solidFill>
                  <a:latin typeface="+mn-lt"/>
                  <a:ea typeface="+mn-ea"/>
                  <a:cs typeface="+mn-cs"/>
                </a:defRPr>
              </a:lvl3pPr>
              <a:lvl4pPr marL="1755775" algn="l" defTabSz="1170305" rtl="0" eaLnBrk="1" latinLnBrk="0" hangingPunct="1">
                <a:defRPr sz="2285" kern="1200">
                  <a:solidFill>
                    <a:schemeClr val="dk1"/>
                  </a:solidFill>
                  <a:latin typeface="+mn-lt"/>
                  <a:ea typeface="+mn-ea"/>
                  <a:cs typeface="+mn-cs"/>
                </a:defRPr>
              </a:lvl4pPr>
              <a:lvl5pPr marL="2340610" algn="l" defTabSz="1170305" rtl="0" eaLnBrk="1" latinLnBrk="0" hangingPunct="1">
                <a:defRPr sz="2285" kern="1200">
                  <a:solidFill>
                    <a:schemeClr val="dk1"/>
                  </a:solidFill>
                  <a:latin typeface="+mn-lt"/>
                  <a:ea typeface="+mn-ea"/>
                  <a:cs typeface="+mn-cs"/>
                </a:defRPr>
              </a:lvl5pPr>
              <a:lvl6pPr marL="2926080" algn="l" defTabSz="1170305" rtl="0" eaLnBrk="1" latinLnBrk="0" hangingPunct="1">
                <a:defRPr sz="2285" kern="1200">
                  <a:solidFill>
                    <a:schemeClr val="dk1"/>
                  </a:solidFill>
                  <a:latin typeface="+mn-lt"/>
                  <a:ea typeface="+mn-ea"/>
                  <a:cs typeface="+mn-cs"/>
                </a:defRPr>
              </a:lvl6pPr>
              <a:lvl7pPr marL="3510915" algn="l" defTabSz="1170305" rtl="0" eaLnBrk="1" latinLnBrk="0" hangingPunct="1">
                <a:defRPr sz="2285" kern="1200">
                  <a:solidFill>
                    <a:schemeClr val="dk1"/>
                  </a:solidFill>
                  <a:latin typeface="+mn-lt"/>
                  <a:ea typeface="+mn-ea"/>
                  <a:cs typeface="+mn-cs"/>
                </a:defRPr>
              </a:lvl7pPr>
              <a:lvl8pPr marL="4096385" algn="l" defTabSz="1170305" rtl="0" eaLnBrk="1" latinLnBrk="0" hangingPunct="1">
                <a:defRPr sz="2285" kern="1200">
                  <a:solidFill>
                    <a:schemeClr val="dk1"/>
                  </a:solidFill>
                  <a:latin typeface="+mn-lt"/>
                  <a:ea typeface="+mn-ea"/>
                  <a:cs typeface="+mn-cs"/>
                </a:defRPr>
              </a:lvl8pPr>
              <a:lvl9pPr marL="4681220" algn="l" defTabSz="1170305" rtl="0" eaLnBrk="1" latinLnBrk="0" hangingPunct="1">
                <a:defRPr sz="2285" kern="1200">
                  <a:solidFill>
                    <a:schemeClr val="dk1"/>
                  </a:solidFill>
                  <a:latin typeface="+mn-lt"/>
                  <a:ea typeface="+mn-ea"/>
                  <a:cs typeface="+mn-cs"/>
                </a:defRPr>
              </a:lvl9pPr>
            </a:lstStyle>
            <a:p>
              <a:pPr algn="ctr" defTabSz="584835">
                <a:defRPr/>
              </a:pPr>
              <a:r>
                <a:rPr lang="zh-CN" altLang="en-US" sz="2000" b="1" dirty="0">
                  <a:solidFill>
                    <a:prstClr val="black">
                      <a:lumMod val="85000"/>
                      <a:lumOff val="15000"/>
                    </a:prstClr>
                  </a:solidFill>
                </a:rPr>
                <a:t>易科研</a:t>
              </a:r>
            </a:p>
          </p:txBody>
        </p:sp>
        <p:pic>
          <p:nvPicPr>
            <p:cNvPr id="21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9147" y="3231385"/>
              <a:ext cx="1475670" cy="128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 name="图片 225" descr="C:\Users\qiao.li\AppData\Roaming\Tencent\Users\493508527\QQ\WinTemp\RichOle\AWXF[UN0EDICRNW5Y]0)DS2.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6005" y="3237147"/>
              <a:ext cx="1508347" cy="12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图片 229"/>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9725264" y="3237148"/>
              <a:ext cx="1489493" cy="128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3542530" y="4643478"/>
              <a:ext cx="1743755" cy="1107996"/>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14300" defTabSz="584835">
                <a:defRPr/>
              </a:pPr>
              <a:r>
                <a:rPr lang="zh-CN" altLang="en-US" sz="1100" kern="0" dirty="0">
                  <a:solidFill>
                    <a:prstClr val="black">
                      <a:lumMod val="85000"/>
                      <a:lumOff val="15000"/>
                    </a:prstClr>
                  </a:solidFill>
                </a:rPr>
                <a:t>数字化教学平台</a:t>
              </a:r>
              <a:endParaRPr lang="en-US" altLang="zh-CN" sz="1100" kern="0" dirty="0">
                <a:solidFill>
                  <a:prstClr val="black">
                    <a:lumMod val="85000"/>
                    <a:lumOff val="15000"/>
                  </a:prstClr>
                </a:solidFill>
              </a:endParaRPr>
            </a:p>
            <a:p>
              <a:pPr indent="114300" defTabSz="584835">
                <a:defRPr/>
              </a:pPr>
              <a:r>
                <a:rPr lang="zh-CN" altLang="en-US" sz="1100" kern="0" dirty="0">
                  <a:solidFill>
                    <a:prstClr val="black">
                      <a:lumMod val="85000"/>
                      <a:lumOff val="15000"/>
                    </a:prstClr>
                  </a:solidFill>
                </a:rPr>
                <a:t>虚拟仿真教学平台</a:t>
              </a:r>
              <a:endParaRPr lang="en-US" altLang="zh-CN" sz="1100" kern="0" dirty="0">
                <a:solidFill>
                  <a:prstClr val="black">
                    <a:lumMod val="85000"/>
                    <a:lumOff val="15000"/>
                  </a:prstClr>
                </a:solidFill>
              </a:endParaRPr>
            </a:p>
            <a:p>
              <a:pPr indent="114300" defTabSz="584835">
                <a:defRPr/>
              </a:pPr>
              <a:r>
                <a:rPr lang="zh-CN" altLang="en-US" sz="1100" kern="0" dirty="0">
                  <a:solidFill>
                    <a:prstClr val="black">
                      <a:lumMod val="85000"/>
                      <a:lumOff val="15000"/>
                    </a:prstClr>
                  </a:solidFill>
                </a:rPr>
                <a:t>教学资源库平台</a:t>
              </a:r>
              <a:endParaRPr lang="en-US" altLang="zh-CN" sz="1100" kern="0" dirty="0">
                <a:solidFill>
                  <a:prstClr val="black">
                    <a:lumMod val="85000"/>
                    <a:lumOff val="15000"/>
                  </a:prstClr>
                </a:solidFill>
              </a:endParaRPr>
            </a:p>
            <a:p>
              <a:pPr indent="114300" defTabSz="584835">
                <a:defRPr/>
              </a:pPr>
              <a:r>
                <a:rPr lang="zh-CN" altLang="en-US" sz="1100" kern="0" dirty="0">
                  <a:solidFill>
                    <a:prstClr val="black">
                      <a:lumMod val="85000"/>
                      <a:lumOff val="15000"/>
                    </a:prstClr>
                  </a:solidFill>
                </a:rPr>
                <a:t>在线教育平台</a:t>
              </a:r>
              <a:r>
                <a:rPr lang="zh-CN" altLang="en-US" sz="900" kern="0" dirty="0">
                  <a:solidFill>
                    <a:prstClr val="black">
                      <a:lumMod val="85000"/>
                      <a:lumOff val="15000"/>
                    </a:prstClr>
                  </a:solidFill>
                </a:rPr>
                <a:t>（</a:t>
              </a:r>
              <a:r>
                <a:rPr lang="en-US" altLang="zh-CN" sz="900" kern="0" dirty="0">
                  <a:solidFill>
                    <a:prstClr val="black">
                      <a:lumMod val="85000"/>
                      <a:lumOff val="15000"/>
                    </a:prstClr>
                  </a:solidFill>
                </a:rPr>
                <a:t>MOOC</a:t>
              </a:r>
              <a:r>
                <a:rPr lang="zh-CN" altLang="en-US" sz="900" kern="0" dirty="0">
                  <a:solidFill>
                    <a:prstClr val="black">
                      <a:lumMod val="85000"/>
                      <a:lumOff val="15000"/>
                    </a:prstClr>
                  </a:solidFill>
                </a:rPr>
                <a:t>）</a:t>
              </a:r>
              <a:endParaRPr lang="en-US" altLang="zh-CN" sz="900" kern="0" dirty="0">
                <a:solidFill>
                  <a:prstClr val="black">
                    <a:lumMod val="85000"/>
                    <a:lumOff val="15000"/>
                  </a:prstClr>
                </a:solidFill>
              </a:endParaRPr>
            </a:p>
            <a:p>
              <a:pPr indent="114300" defTabSz="584835">
                <a:defRPr/>
              </a:pPr>
              <a:r>
                <a:rPr lang="zh-CN" altLang="en-US" sz="1100" kern="0" dirty="0">
                  <a:solidFill>
                    <a:prstClr val="black">
                      <a:lumMod val="85000"/>
                      <a:lumOff val="15000"/>
                    </a:prstClr>
                  </a:solidFill>
                </a:rPr>
                <a:t>教学管理平台</a:t>
              </a:r>
              <a:endParaRPr lang="en-US" altLang="zh-CN" sz="1100" kern="0" dirty="0">
                <a:solidFill>
                  <a:prstClr val="black">
                    <a:lumMod val="85000"/>
                    <a:lumOff val="15000"/>
                  </a:prstClr>
                </a:solidFill>
              </a:endParaRPr>
            </a:p>
            <a:p>
              <a:pPr indent="114300" defTabSz="584835">
                <a:defRPr/>
              </a:pPr>
              <a:r>
                <a:rPr lang="en-US" altLang="zh-CN" sz="1100" kern="0" dirty="0">
                  <a:solidFill>
                    <a:prstClr val="black">
                      <a:lumMod val="85000"/>
                      <a:lumOff val="15000"/>
                    </a:prstClr>
                  </a:solidFill>
                </a:rPr>
                <a:t>… …</a:t>
              </a:r>
            </a:p>
          </p:txBody>
        </p:sp>
        <p:sp>
          <p:nvSpPr>
            <p:cNvPr id="23" name="矩形 22"/>
            <p:cNvSpPr/>
            <p:nvPr/>
          </p:nvSpPr>
          <p:spPr>
            <a:xfrm>
              <a:off x="9586317" y="4700693"/>
              <a:ext cx="1680058" cy="1015663"/>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06045" defTabSz="584835">
                <a:defRPr/>
              </a:pPr>
              <a:r>
                <a:rPr lang="zh-CN" altLang="en-US" sz="1200" kern="0" dirty="0">
                  <a:solidFill>
                    <a:prstClr val="black">
                      <a:lumMod val="85000"/>
                      <a:lumOff val="15000"/>
                    </a:prstClr>
                  </a:solidFill>
                </a:rPr>
                <a:t>协同研究中心</a:t>
              </a:r>
            </a:p>
            <a:p>
              <a:pPr indent="106045" defTabSz="584835">
                <a:defRPr/>
              </a:pPr>
              <a:r>
                <a:rPr lang="zh-CN" altLang="en-US" sz="1200" kern="0" dirty="0">
                  <a:solidFill>
                    <a:prstClr val="black">
                      <a:lumMod val="85000"/>
                      <a:lumOff val="15000"/>
                    </a:prstClr>
                  </a:solidFill>
                </a:rPr>
                <a:t>成果分享与展示平台</a:t>
              </a:r>
            </a:p>
            <a:p>
              <a:pPr indent="106045" defTabSz="584835">
                <a:defRPr/>
              </a:pPr>
              <a:r>
                <a:rPr lang="zh-CN" altLang="en-US" sz="1200" kern="0" dirty="0">
                  <a:solidFill>
                    <a:prstClr val="black">
                      <a:lumMod val="85000"/>
                      <a:lumOff val="15000"/>
                    </a:prstClr>
                  </a:solidFill>
                </a:rPr>
                <a:t>课题小组管理系统</a:t>
              </a:r>
            </a:p>
            <a:p>
              <a:pPr indent="106045" defTabSz="584835">
                <a:defRPr/>
              </a:pPr>
              <a:r>
                <a:rPr lang="zh-CN" altLang="en-US" sz="1200" kern="0" dirty="0">
                  <a:solidFill>
                    <a:prstClr val="black">
                      <a:lumMod val="85000"/>
                      <a:lumOff val="15000"/>
                    </a:prstClr>
                  </a:solidFill>
                </a:rPr>
                <a:t>课题研究与管理中心</a:t>
              </a:r>
              <a:endParaRPr lang="en-US" altLang="zh-CN" sz="1200" kern="0" dirty="0">
                <a:solidFill>
                  <a:prstClr val="black">
                    <a:lumMod val="85000"/>
                    <a:lumOff val="15000"/>
                  </a:prstClr>
                </a:solidFill>
              </a:endParaRPr>
            </a:p>
            <a:p>
              <a:pPr indent="106045" defTabSz="584835">
                <a:defRPr/>
              </a:pPr>
              <a:r>
                <a:rPr lang="en-US" altLang="zh-CN" sz="1200" kern="0" dirty="0">
                  <a:solidFill>
                    <a:prstClr val="black">
                      <a:lumMod val="85000"/>
                      <a:lumOff val="15000"/>
                    </a:prstClr>
                  </a:solidFill>
                </a:rPr>
                <a:t>… …</a:t>
              </a:r>
              <a:endParaRPr lang="zh-CN" altLang="en-US" sz="1200" kern="0" dirty="0">
                <a:solidFill>
                  <a:prstClr val="black">
                    <a:lumMod val="85000"/>
                    <a:lumOff val="15000"/>
                  </a:prstClr>
                </a:solidFill>
              </a:endParaRPr>
            </a:p>
          </p:txBody>
        </p:sp>
        <p:sp>
          <p:nvSpPr>
            <p:cNvPr id="22" name="矩形 21"/>
            <p:cNvSpPr/>
            <p:nvPr/>
          </p:nvSpPr>
          <p:spPr>
            <a:xfrm>
              <a:off x="6593332" y="4700694"/>
              <a:ext cx="1780285" cy="1015663"/>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indent="106045" defTabSz="584835">
                <a:defRPr/>
              </a:pPr>
              <a:r>
                <a:rPr lang="zh-CN" altLang="en-US" sz="1200" kern="0" dirty="0">
                  <a:solidFill>
                    <a:prstClr val="black">
                      <a:lumMod val="85000"/>
                      <a:lumOff val="15000"/>
                    </a:prstClr>
                  </a:solidFill>
                </a:rPr>
                <a:t>研究数据共享平台</a:t>
              </a:r>
            </a:p>
            <a:p>
              <a:pPr indent="106045" defTabSz="584835">
                <a:defRPr/>
              </a:pPr>
              <a:r>
                <a:rPr lang="zh-CN" altLang="en-US" sz="1200" kern="0" dirty="0">
                  <a:solidFill>
                    <a:prstClr val="black">
                      <a:lumMod val="85000"/>
                      <a:lumOff val="15000"/>
                    </a:prstClr>
                  </a:solidFill>
                </a:rPr>
                <a:t>校内公开课管理系统</a:t>
              </a:r>
              <a:endParaRPr lang="en-US" altLang="zh-CN" sz="1200" kern="0" dirty="0">
                <a:solidFill>
                  <a:prstClr val="black">
                    <a:lumMod val="85000"/>
                    <a:lumOff val="15000"/>
                  </a:prstClr>
                </a:solidFill>
              </a:endParaRPr>
            </a:p>
            <a:p>
              <a:pPr indent="106045" defTabSz="584835">
                <a:defRPr/>
              </a:pPr>
              <a:r>
                <a:rPr lang="zh-CN" altLang="en-US" sz="1200" kern="0" dirty="0">
                  <a:solidFill>
                    <a:prstClr val="black">
                      <a:lumMod val="85000"/>
                      <a:lumOff val="15000"/>
                    </a:prstClr>
                  </a:solidFill>
                </a:rPr>
                <a:t>场地租赁管理系统</a:t>
              </a:r>
            </a:p>
            <a:p>
              <a:pPr indent="106045" defTabSz="584835">
                <a:defRPr/>
              </a:pPr>
              <a:r>
                <a:rPr lang="zh-CN" altLang="en-US" sz="1200" kern="0" dirty="0">
                  <a:solidFill>
                    <a:prstClr val="black">
                      <a:lumMod val="85000"/>
                      <a:lumOff val="15000"/>
                    </a:prstClr>
                  </a:solidFill>
                </a:rPr>
                <a:t>检测服务系统</a:t>
              </a:r>
            </a:p>
            <a:p>
              <a:pPr indent="106045" defTabSz="584835">
                <a:defRPr/>
              </a:pPr>
              <a:r>
                <a:rPr lang="en-US" altLang="zh-CN" sz="1200" kern="0" dirty="0">
                  <a:solidFill>
                    <a:prstClr val="black">
                      <a:lumMod val="85000"/>
                      <a:lumOff val="15000"/>
                    </a:prstClr>
                  </a:solidFill>
                </a:rPr>
                <a:t>… … </a:t>
              </a:r>
              <a:endParaRPr lang="zh-CN" altLang="en-US" sz="1200" kern="0" dirty="0">
                <a:solidFill>
                  <a:prstClr val="black">
                    <a:lumMod val="85000"/>
                    <a:lumOff val="15000"/>
                  </a:prstClr>
                </a:solidFill>
              </a:endParaRPr>
            </a:p>
          </p:txBody>
        </p:sp>
      </p:grpSp>
      <p:sp>
        <p:nvSpPr>
          <p:cNvPr id="77" name="矩形 76">
            <a:hlinkClick r:id="rId19" action="ppaction://hlinksldjump"/>
          </p:cNvPr>
          <p:cNvSpPr/>
          <p:nvPr/>
        </p:nvSpPr>
        <p:spPr>
          <a:xfrm>
            <a:off x="-873594" y="2529731"/>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9" name="矩形 78">
            <a:hlinkClick r:id="rId20" action="ppaction://hlinksldjump"/>
          </p:cNvPr>
          <p:cNvSpPr/>
          <p:nvPr/>
        </p:nvSpPr>
        <p:spPr>
          <a:xfrm>
            <a:off x="-873593" y="2320066"/>
            <a:ext cx="1600327" cy="2043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3477306" y="608089"/>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smtClean="0">
                <a:solidFill>
                  <a:prstClr val="black">
                    <a:lumMod val="85000"/>
                    <a:lumOff val="15000"/>
                  </a:prstClr>
                </a:solidFill>
                <a:cs typeface="华文行楷" panose="02010800040101010101" charset="-122"/>
              </a:rPr>
              <a:t>全球客户</a:t>
            </a:r>
            <a:endParaRPr lang="zh-CN" altLang="en-US" sz="3000" b="1" kern="0" dirty="0">
              <a:solidFill>
                <a:prstClr val="black">
                  <a:lumMod val="85000"/>
                  <a:lumOff val="15000"/>
                </a:prstClr>
              </a:solidFill>
              <a:cs typeface="华文行楷" panose="02010800040101010101" charset="-122"/>
            </a:endParaRPr>
          </a:p>
        </p:txBody>
      </p:sp>
      <p:grpSp>
        <p:nvGrpSpPr>
          <p:cNvPr id="105" name="组合 104"/>
          <p:cNvGrpSpPr/>
          <p:nvPr/>
        </p:nvGrpSpPr>
        <p:grpSpPr>
          <a:xfrm>
            <a:off x="2081940" y="1437894"/>
            <a:ext cx="4581366" cy="537991"/>
            <a:chOff x="4257835" y="1433788"/>
            <a:chExt cx="4581366" cy="537991"/>
          </a:xfrm>
        </p:grpSpPr>
        <p:sp>
          <p:nvSpPr>
            <p:cNvPr id="75" name="对角圆角矩形 74"/>
            <p:cNvSpPr/>
            <p:nvPr/>
          </p:nvSpPr>
          <p:spPr>
            <a:xfrm>
              <a:off x="4257835" y="1433788"/>
              <a:ext cx="4581366" cy="537991"/>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4" name="KSO_Shape"/>
            <p:cNvSpPr/>
            <p:nvPr/>
          </p:nvSpPr>
          <p:spPr bwMode="auto">
            <a:xfrm>
              <a:off x="6091883" y="1520284"/>
              <a:ext cx="213489" cy="365983"/>
            </a:xfrm>
            <a:custGeom>
              <a:avLst/>
              <a:gdLst>
                <a:gd name="T0" fmla="*/ 287338 w 1143001"/>
                <a:gd name="T1" fmla="*/ 1681163 h 1957388"/>
                <a:gd name="T2" fmla="*/ 302684 w 1143001"/>
                <a:gd name="T3" fmla="*/ 1882776 h 1957388"/>
                <a:gd name="T4" fmla="*/ 173567 w 1143001"/>
                <a:gd name="T5" fmla="*/ 1956330 h 1957388"/>
                <a:gd name="T6" fmla="*/ 37042 w 1143001"/>
                <a:gd name="T7" fmla="*/ 1896005 h 1957388"/>
                <a:gd name="T8" fmla="*/ 31750 w 1143001"/>
                <a:gd name="T9" fmla="*/ 1694392 h 1957388"/>
                <a:gd name="T10" fmla="*/ 436034 w 1143001"/>
                <a:gd name="T11" fmla="*/ 1355725 h 1957388"/>
                <a:gd name="T12" fmla="*/ 573617 w 1143001"/>
                <a:gd name="T13" fmla="*/ 1429279 h 1957388"/>
                <a:gd name="T14" fmla="*/ 592138 w 1143001"/>
                <a:gd name="T15" fmla="*/ 1576387 h 1957388"/>
                <a:gd name="T16" fmla="*/ 484188 w 1143001"/>
                <a:gd name="T17" fmla="*/ 1679046 h 1957388"/>
                <a:gd name="T18" fmla="*/ 338667 w 1143001"/>
                <a:gd name="T19" fmla="*/ 1653646 h 1957388"/>
                <a:gd name="T20" fmla="*/ 283105 w 1143001"/>
                <a:gd name="T21" fmla="*/ 1458383 h 1957388"/>
                <a:gd name="T22" fmla="*/ 395817 w 1143001"/>
                <a:gd name="T23" fmla="*/ 1361017 h 1957388"/>
                <a:gd name="T24" fmla="*/ 805605 w 1143001"/>
                <a:gd name="T25" fmla="*/ 1116542 h 1957388"/>
                <a:gd name="T26" fmla="*/ 871011 w 1143001"/>
                <a:gd name="T27" fmla="*/ 1265767 h 1957388"/>
                <a:gd name="T28" fmla="*/ 791890 w 1143001"/>
                <a:gd name="T29" fmla="*/ 1391180 h 1957388"/>
                <a:gd name="T30" fmla="*/ 629958 w 1143001"/>
                <a:gd name="T31" fmla="*/ 1395413 h 1957388"/>
                <a:gd name="T32" fmla="*/ 544508 w 1143001"/>
                <a:gd name="T33" fmla="*/ 1274234 h 1957388"/>
                <a:gd name="T34" fmla="*/ 591452 w 1143001"/>
                <a:gd name="T35" fmla="*/ 1132417 h 1957388"/>
                <a:gd name="T36" fmla="*/ 181742 w 1143001"/>
                <a:gd name="T37" fmla="*/ 1084792 h 1957388"/>
                <a:gd name="T38" fmla="*/ 306954 w 1143001"/>
                <a:gd name="T39" fmla="*/ 1165225 h 1957388"/>
                <a:gd name="T40" fmla="*/ 281595 w 1143001"/>
                <a:gd name="T41" fmla="*/ 1366309 h 1957388"/>
                <a:gd name="T42" fmla="*/ 140533 w 1143001"/>
                <a:gd name="T43" fmla="*/ 1412346 h 1957388"/>
                <a:gd name="T44" fmla="*/ 12680 w 1143001"/>
                <a:gd name="T45" fmla="*/ 1312334 h 1957388"/>
                <a:gd name="T46" fmla="*/ 48606 w 1143001"/>
                <a:gd name="T47" fmla="*/ 1132417 h 1957388"/>
                <a:gd name="T48" fmla="*/ 1002695 w 1143001"/>
                <a:gd name="T49" fmla="*/ 814913 h 1957388"/>
                <a:gd name="T50" fmla="*/ 1123485 w 1143001"/>
                <a:gd name="T51" fmla="*/ 900501 h 1957388"/>
                <a:gd name="T52" fmla="*/ 1127704 w 1143001"/>
                <a:gd name="T53" fmla="*/ 1048431 h 1957388"/>
                <a:gd name="T54" fmla="*/ 1002695 w 1143001"/>
                <a:gd name="T55" fmla="*/ 1141415 h 1957388"/>
                <a:gd name="T56" fmla="*/ 862388 w 1143001"/>
                <a:gd name="T57" fmla="*/ 1094394 h 1957388"/>
                <a:gd name="T58" fmla="*/ 815443 w 1143001"/>
                <a:gd name="T59" fmla="*/ 953862 h 1957388"/>
                <a:gd name="T60" fmla="*/ 900893 w 1143001"/>
                <a:gd name="T61" fmla="*/ 832876 h 1957388"/>
                <a:gd name="T62" fmla="*/ 513822 w 1143001"/>
                <a:gd name="T63" fmla="*/ 832876 h 1957388"/>
                <a:gd name="T64" fmla="*/ 594784 w 1143001"/>
                <a:gd name="T65" fmla="*/ 1025185 h 1957388"/>
                <a:gd name="T66" fmla="*/ 468842 w 1143001"/>
                <a:gd name="T67" fmla="*/ 1139830 h 1957388"/>
                <a:gd name="T68" fmla="*/ 325438 w 1143001"/>
                <a:gd name="T69" fmla="*/ 1100206 h 1957388"/>
                <a:gd name="T70" fmla="*/ 271992 w 1143001"/>
                <a:gd name="T71" fmla="*/ 961786 h 1957388"/>
                <a:gd name="T72" fmla="*/ 351897 w 1143001"/>
                <a:gd name="T73" fmla="*/ 836574 h 1957388"/>
                <a:gd name="T74" fmla="*/ 762880 w 1143001"/>
                <a:gd name="T75" fmla="*/ 552419 h 1957388"/>
                <a:gd name="T76" fmla="*/ 868901 w 1143001"/>
                <a:gd name="T77" fmla="*/ 675847 h 1957388"/>
                <a:gd name="T78" fmla="*/ 791890 w 1143001"/>
                <a:gd name="T79" fmla="*/ 848857 h 1957388"/>
                <a:gd name="T80" fmla="*/ 637342 w 1143001"/>
                <a:gd name="T81" fmla="*/ 855714 h 1957388"/>
                <a:gd name="T82" fmla="*/ 542925 w 1143001"/>
                <a:gd name="T83" fmla="*/ 707495 h 1957388"/>
                <a:gd name="T84" fmla="*/ 637342 w 1143001"/>
                <a:gd name="T85" fmla="*/ 558222 h 1957388"/>
                <a:gd name="T86" fmla="*/ 235631 w 1143001"/>
                <a:gd name="T87" fmla="*/ 558222 h 1957388"/>
                <a:gd name="T88" fmla="*/ 330200 w 1143001"/>
                <a:gd name="T89" fmla="*/ 707495 h 1957388"/>
                <a:gd name="T90" fmla="*/ 235631 w 1143001"/>
                <a:gd name="T91" fmla="*/ 855714 h 1957388"/>
                <a:gd name="T92" fmla="*/ 87701 w 1143001"/>
                <a:gd name="T93" fmla="*/ 852549 h 1957388"/>
                <a:gd name="T94" fmla="*/ 529 w 1143001"/>
                <a:gd name="T95" fmla="*/ 699056 h 1957388"/>
                <a:gd name="T96" fmla="*/ 94570 w 1143001"/>
                <a:gd name="T97" fmla="*/ 558222 h 1957388"/>
                <a:gd name="T98" fmla="*/ 527580 w 1143001"/>
                <a:gd name="T99" fmla="*/ 298980 h 1957388"/>
                <a:gd name="T100" fmla="*/ 594784 w 1143001"/>
                <a:gd name="T101" fmla="*/ 483659 h 1957388"/>
                <a:gd name="T102" fmla="*/ 461434 w 1143001"/>
                <a:gd name="T103" fmla="*/ 599547 h 1957388"/>
                <a:gd name="T104" fmla="*/ 319617 w 1143001"/>
                <a:gd name="T105" fmla="*/ 553509 h 1957388"/>
                <a:gd name="T106" fmla="*/ 273580 w 1143001"/>
                <a:gd name="T107" fmla="*/ 411692 h 1957388"/>
                <a:gd name="T108" fmla="*/ 373592 w 1143001"/>
                <a:gd name="T109" fmla="*/ 284163 h 1957388"/>
                <a:gd name="T110" fmla="*/ 249896 w 1143001"/>
                <a:gd name="T111" fmla="*/ 23813 h 1957388"/>
                <a:gd name="T112" fmla="*/ 327030 w 1143001"/>
                <a:gd name="T113" fmla="*/ 196850 h 1957388"/>
                <a:gd name="T114" fmla="*/ 212913 w 1143001"/>
                <a:gd name="T115" fmla="*/ 323321 h 1957388"/>
                <a:gd name="T116" fmla="*/ 54417 w 1143001"/>
                <a:gd name="T117" fmla="*/ 287867 h 1957388"/>
                <a:gd name="T118" fmla="*/ 7397 w 1143001"/>
                <a:gd name="T119" fmla="*/ 117475 h 1957388"/>
                <a:gd name="T120" fmla="*/ 132609 w 1143001"/>
                <a:gd name="T121" fmla="*/ 3175 h 1957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001" h="1957388">
                  <a:moveTo>
                    <a:pt x="157163" y="1627188"/>
                  </a:moveTo>
                  <a:lnTo>
                    <a:pt x="164571" y="1627188"/>
                  </a:lnTo>
                  <a:lnTo>
                    <a:pt x="173567" y="1627188"/>
                  </a:lnTo>
                  <a:lnTo>
                    <a:pt x="181504" y="1627717"/>
                  </a:lnTo>
                  <a:lnTo>
                    <a:pt x="189442" y="1628246"/>
                  </a:lnTo>
                  <a:lnTo>
                    <a:pt x="197909" y="1630363"/>
                  </a:lnTo>
                  <a:lnTo>
                    <a:pt x="204788" y="1631951"/>
                  </a:lnTo>
                  <a:lnTo>
                    <a:pt x="212725" y="1633538"/>
                  </a:lnTo>
                  <a:lnTo>
                    <a:pt x="220663" y="1636184"/>
                  </a:lnTo>
                  <a:lnTo>
                    <a:pt x="228071" y="1639359"/>
                  </a:lnTo>
                  <a:lnTo>
                    <a:pt x="235479" y="1642005"/>
                  </a:lnTo>
                  <a:lnTo>
                    <a:pt x="242359" y="1646238"/>
                  </a:lnTo>
                  <a:lnTo>
                    <a:pt x="249767" y="1649942"/>
                  </a:lnTo>
                  <a:lnTo>
                    <a:pt x="256646" y="1654705"/>
                  </a:lnTo>
                  <a:lnTo>
                    <a:pt x="262996" y="1659467"/>
                  </a:lnTo>
                  <a:lnTo>
                    <a:pt x="269346" y="1664230"/>
                  </a:lnTo>
                  <a:lnTo>
                    <a:pt x="275696" y="1668992"/>
                  </a:lnTo>
                  <a:lnTo>
                    <a:pt x="281517" y="1675342"/>
                  </a:lnTo>
                  <a:lnTo>
                    <a:pt x="287338" y="1681163"/>
                  </a:lnTo>
                  <a:lnTo>
                    <a:pt x="292629" y="1687513"/>
                  </a:lnTo>
                  <a:lnTo>
                    <a:pt x="297921" y="1694392"/>
                  </a:lnTo>
                  <a:lnTo>
                    <a:pt x="302684" y="1700742"/>
                  </a:lnTo>
                  <a:lnTo>
                    <a:pt x="306917" y="1708151"/>
                  </a:lnTo>
                  <a:lnTo>
                    <a:pt x="311150" y="1715559"/>
                  </a:lnTo>
                  <a:lnTo>
                    <a:pt x="314325" y="1722438"/>
                  </a:lnTo>
                  <a:lnTo>
                    <a:pt x="317500" y="1729846"/>
                  </a:lnTo>
                  <a:lnTo>
                    <a:pt x="322792" y="1745192"/>
                  </a:lnTo>
                  <a:lnTo>
                    <a:pt x="327025" y="1760009"/>
                  </a:lnTo>
                  <a:lnTo>
                    <a:pt x="329142" y="1775884"/>
                  </a:lnTo>
                  <a:lnTo>
                    <a:pt x="330200" y="1791759"/>
                  </a:lnTo>
                  <a:lnTo>
                    <a:pt x="329142" y="1807634"/>
                  </a:lnTo>
                  <a:lnTo>
                    <a:pt x="327025" y="1823509"/>
                  </a:lnTo>
                  <a:lnTo>
                    <a:pt x="322792" y="1839384"/>
                  </a:lnTo>
                  <a:lnTo>
                    <a:pt x="317500" y="1854201"/>
                  </a:lnTo>
                  <a:lnTo>
                    <a:pt x="314325" y="1861609"/>
                  </a:lnTo>
                  <a:lnTo>
                    <a:pt x="311150" y="1869017"/>
                  </a:lnTo>
                  <a:lnTo>
                    <a:pt x="306917" y="1875896"/>
                  </a:lnTo>
                  <a:lnTo>
                    <a:pt x="302684" y="1882776"/>
                  </a:lnTo>
                  <a:lnTo>
                    <a:pt x="297921" y="1889126"/>
                  </a:lnTo>
                  <a:lnTo>
                    <a:pt x="293159" y="1896005"/>
                  </a:lnTo>
                  <a:lnTo>
                    <a:pt x="287338" y="1902355"/>
                  </a:lnTo>
                  <a:lnTo>
                    <a:pt x="281517" y="1908176"/>
                  </a:lnTo>
                  <a:lnTo>
                    <a:pt x="275696" y="1914526"/>
                  </a:lnTo>
                  <a:lnTo>
                    <a:pt x="269346" y="1919817"/>
                  </a:lnTo>
                  <a:lnTo>
                    <a:pt x="262996" y="1925109"/>
                  </a:lnTo>
                  <a:lnTo>
                    <a:pt x="256646" y="1929342"/>
                  </a:lnTo>
                  <a:lnTo>
                    <a:pt x="249767" y="1933576"/>
                  </a:lnTo>
                  <a:lnTo>
                    <a:pt x="242359" y="1937280"/>
                  </a:lnTo>
                  <a:lnTo>
                    <a:pt x="235479" y="1941513"/>
                  </a:lnTo>
                  <a:lnTo>
                    <a:pt x="228071" y="1944688"/>
                  </a:lnTo>
                  <a:lnTo>
                    <a:pt x="220663" y="1947334"/>
                  </a:lnTo>
                  <a:lnTo>
                    <a:pt x="212725" y="1949980"/>
                  </a:lnTo>
                  <a:lnTo>
                    <a:pt x="204788" y="1952096"/>
                  </a:lnTo>
                  <a:lnTo>
                    <a:pt x="197909" y="1953684"/>
                  </a:lnTo>
                  <a:lnTo>
                    <a:pt x="189442" y="1955271"/>
                  </a:lnTo>
                  <a:lnTo>
                    <a:pt x="181504" y="1956330"/>
                  </a:lnTo>
                  <a:lnTo>
                    <a:pt x="173567" y="1956330"/>
                  </a:lnTo>
                  <a:lnTo>
                    <a:pt x="164571" y="1957388"/>
                  </a:lnTo>
                  <a:lnTo>
                    <a:pt x="157163" y="1956330"/>
                  </a:lnTo>
                  <a:lnTo>
                    <a:pt x="148167" y="1956330"/>
                  </a:lnTo>
                  <a:lnTo>
                    <a:pt x="140229" y="1955271"/>
                  </a:lnTo>
                  <a:lnTo>
                    <a:pt x="132292" y="1953684"/>
                  </a:lnTo>
                  <a:lnTo>
                    <a:pt x="124884" y="1952096"/>
                  </a:lnTo>
                  <a:lnTo>
                    <a:pt x="116946" y="1949980"/>
                  </a:lnTo>
                  <a:lnTo>
                    <a:pt x="109538" y="1947334"/>
                  </a:lnTo>
                  <a:lnTo>
                    <a:pt x="101600" y="1944688"/>
                  </a:lnTo>
                  <a:lnTo>
                    <a:pt x="94192" y="1941513"/>
                  </a:lnTo>
                  <a:lnTo>
                    <a:pt x="87313" y="1937280"/>
                  </a:lnTo>
                  <a:lnTo>
                    <a:pt x="79904" y="1933576"/>
                  </a:lnTo>
                  <a:lnTo>
                    <a:pt x="73025" y="1929342"/>
                  </a:lnTo>
                  <a:lnTo>
                    <a:pt x="66675" y="1925109"/>
                  </a:lnTo>
                  <a:lnTo>
                    <a:pt x="60325" y="1919817"/>
                  </a:lnTo>
                  <a:lnTo>
                    <a:pt x="53975" y="1914526"/>
                  </a:lnTo>
                  <a:lnTo>
                    <a:pt x="48154" y="1908176"/>
                  </a:lnTo>
                  <a:lnTo>
                    <a:pt x="42334" y="1902355"/>
                  </a:lnTo>
                  <a:lnTo>
                    <a:pt x="37042" y="1896005"/>
                  </a:lnTo>
                  <a:lnTo>
                    <a:pt x="31750" y="1889126"/>
                  </a:lnTo>
                  <a:lnTo>
                    <a:pt x="26988" y="1882776"/>
                  </a:lnTo>
                  <a:lnTo>
                    <a:pt x="22754" y="1875896"/>
                  </a:lnTo>
                  <a:lnTo>
                    <a:pt x="18521" y="1869017"/>
                  </a:lnTo>
                  <a:lnTo>
                    <a:pt x="15346" y="1861609"/>
                  </a:lnTo>
                  <a:lnTo>
                    <a:pt x="12171" y="1854201"/>
                  </a:lnTo>
                  <a:lnTo>
                    <a:pt x="6879" y="1839384"/>
                  </a:lnTo>
                  <a:lnTo>
                    <a:pt x="2646" y="1823509"/>
                  </a:lnTo>
                  <a:lnTo>
                    <a:pt x="529" y="1807634"/>
                  </a:lnTo>
                  <a:lnTo>
                    <a:pt x="0" y="1791759"/>
                  </a:lnTo>
                  <a:lnTo>
                    <a:pt x="529" y="1775884"/>
                  </a:lnTo>
                  <a:lnTo>
                    <a:pt x="2646" y="1760009"/>
                  </a:lnTo>
                  <a:lnTo>
                    <a:pt x="6879" y="1745192"/>
                  </a:lnTo>
                  <a:lnTo>
                    <a:pt x="12171" y="1729846"/>
                  </a:lnTo>
                  <a:lnTo>
                    <a:pt x="15346" y="1722438"/>
                  </a:lnTo>
                  <a:lnTo>
                    <a:pt x="18521" y="1715559"/>
                  </a:lnTo>
                  <a:lnTo>
                    <a:pt x="22754" y="1708151"/>
                  </a:lnTo>
                  <a:lnTo>
                    <a:pt x="26988" y="1700742"/>
                  </a:lnTo>
                  <a:lnTo>
                    <a:pt x="31750" y="1694392"/>
                  </a:lnTo>
                  <a:lnTo>
                    <a:pt x="37042" y="1687513"/>
                  </a:lnTo>
                  <a:lnTo>
                    <a:pt x="42334" y="1681163"/>
                  </a:lnTo>
                  <a:lnTo>
                    <a:pt x="48154" y="1675342"/>
                  </a:lnTo>
                  <a:lnTo>
                    <a:pt x="53975" y="1668992"/>
                  </a:lnTo>
                  <a:lnTo>
                    <a:pt x="60325" y="1664230"/>
                  </a:lnTo>
                  <a:lnTo>
                    <a:pt x="66675" y="1659467"/>
                  </a:lnTo>
                  <a:lnTo>
                    <a:pt x="73025" y="1654705"/>
                  </a:lnTo>
                  <a:lnTo>
                    <a:pt x="79904" y="1649942"/>
                  </a:lnTo>
                  <a:lnTo>
                    <a:pt x="87313" y="1646238"/>
                  </a:lnTo>
                  <a:lnTo>
                    <a:pt x="94192" y="1642005"/>
                  </a:lnTo>
                  <a:lnTo>
                    <a:pt x="101600" y="1639359"/>
                  </a:lnTo>
                  <a:lnTo>
                    <a:pt x="109538" y="1636184"/>
                  </a:lnTo>
                  <a:lnTo>
                    <a:pt x="116946" y="1633538"/>
                  </a:lnTo>
                  <a:lnTo>
                    <a:pt x="124884" y="1631951"/>
                  </a:lnTo>
                  <a:lnTo>
                    <a:pt x="132292" y="1630363"/>
                  </a:lnTo>
                  <a:lnTo>
                    <a:pt x="140229" y="1628246"/>
                  </a:lnTo>
                  <a:lnTo>
                    <a:pt x="148167" y="1627717"/>
                  </a:lnTo>
                  <a:lnTo>
                    <a:pt x="157163" y="1627188"/>
                  </a:lnTo>
                  <a:close/>
                  <a:moveTo>
                    <a:pt x="436034" y="1355725"/>
                  </a:moveTo>
                  <a:lnTo>
                    <a:pt x="444501" y="1356254"/>
                  </a:lnTo>
                  <a:lnTo>
                    <a:pt x="452438" y="1356254"/>
                  </a:lnTo>
                  <a:lnTo>
                    <a:pt x="461434" y="1357842"/>
                  </a:lnTo>
                  <a:lnTo>
                    <a:pt x="468842" y="1358900"/>
                  </a:lnTo>
                  <a:lnTo>
                    <a:pt x="476780" y="1361017"/>
                  </a:lnTo>
                  <a:lnTo>
                    <a:pt x="484188" y="1363133"/>
                  </a:lnTo>
                  <a:lnTo>
                    <a:pt x="499534" y="1368425"/>
                  </a:lnTo>
                  <a:lnTo>
                    <a:pt x="506413" y="1371600"/>
                  </a:lnTo>
                  <a:lnTo>
                    <a:pt x="513822" y="1375304"/>
                  </a:lnTo>
                  <a:lnTo>
                    <a:pt x="521230" y="1379537"/>
                  </a:lnTo>
                  <a:lnTo>
                    <a:pt x="527580" y="1383242"/>
                  </a:lnTo>
                  <a:lnTo>
                    <a:pt x="534459" y="1388004"/>
                  </a:lnTo>
                  <a:lnTo>
                    <a:pt x="540809" y="1393296"/>
                  </a:lnTo>
                  <a:lnTo>
                    <a:pt x="547688" y="1398587"/>
                  </a:lnTo>
                  <a:lnTo>
                    <a:pt x="553509" y="1404408"/>
                  </a:lnTo>
                  <a:lnTo>
                    <a:pt x="558801" y="1410229"/>
                  </a:lnTo>
                  <a:lnTo>
                    <a:pt x="564092" y="1416050"/>
                  </a:lnTo>
                  <a:lnTo>
                    <a:pt x="569384" y="1422929"/>
                  </a:lnTo>
                  <a:lnTo>
                    <a:pt x="573617" y="1429279"/>
                  </a:lnTo>
                  <a:lnTo>
                    <a:pt x="578380" y="1436158"/>
                  </a:lnTo>
                  <a:lnTo>
                    <a:pt x="582613" y="1443037"/>
                  </a:lnTo>
                  <a:lnTo>
                    <a:pt x="585788" y="1450446"/>
                  </a:lnTo>
                  <a:lnTo>
                    <a:pt x="588963" y="1457854"/>
                  </a:lnTo>
                  <a:lnTo>
                    <a:pt x="592138" y="1465262"/>
                  </a:lnTo>
                  <a:lnTo>
                    <a:pt x="594255" y="1472671"/>
                  </a:lnTo>
                  <a:lnTo>
                    <a:pt x="596901" y="1480079"/>
                  </a:lnTo>
                  <a:lnTo>
                    <a:pt x="597959" y="1488017"/>
                  </a:lnTo>
                  <a:lnTo>
                    <a:pt x="599547" y="1495954"/>
                  </a:lnTo>
                  <a:lnTo>
                    <a:pt x="600605" y="1504421"/>
                  </a:lnTo>
                  <a:lnTo>
                    <a:pt x="601663" y="1512358"/>
                  </a:lnTo>
                  <a:lnTo>
                    <a:pt x="601663" y="1520825"/>
                  </a:lnTo>
                  <a:lnTo>
                    <a:pt x="601663" y="1528762"/>
                  </a:lnTo>
                  <a:lnTo>
                    <a:pt x="600605" y="1537229"/>
                  </a:lnTo>
                  <a:lnTo>
                    <a:pt x="599547" y="1545167"/>
                  </a:lnTo>
                  <a:lnTo>
                    <a:pt x="597959" y="1553104"/>
                  </a:lnTo>
                  <a:lnTo>
                    <a:pt x="596901" y="1561042"/>
                  </a:lnTo>
                  <a:lnTo>
                    <a:pt x="594255" y="1568979"/>
                  </a:lnTo>
                  <a:lnTo>
                    <a:pt x="592138" y="1576387"/>
                  </a:lnTo>
                  <a:lnTo>
                    <a:pt x="588963" y="1584325"/>
                  </a:lnTo>
                  <a:lnTo>
                    <a:pt x="585788" y="1591733"/>
                  </a:lnTo>
                  <a:lnTo>
                    <a:pt x="582613" y="1598612"/>
                  </a:lnTo>
                  <a:lnTo>
                    <a:pt x="578380" y="1605492"/>
                  </a:lnTo>
                  <a:lnTo>
                    <a:pt x="573617" y="1612371"/>
                  </a:lnTo>
                  <a:lnTo>
                    <a:pt x="569384" y="1619250"/>
                  </a:lnTo>
                  <a:lnTo>
                    <a:pt x="564092" y="1625071"/>
                  </a:lnTo>
                  <a:lnTo>
                    <a:pt x="558801" y="1631950"/>
                  </a:lnTo>
                  <a:lnTo>
                    <a:pt x="553509" y="1637771"/>
                  </a:lnTo>
                  <a:lnTo>
                    <a:pt x="547688" y="1643592"/>
                  </a:lnTo>
                  <a:lnTo>
                    <a:pt x="540809" y="1648883"/>
                  </a:lnTo>
                  <a:lnTo>
                    <a:pt x="534459" y="1653646"/>
                  </a:lnTo>
                  <a:lnTo>
                    <a:pt x="527580" y="1657879"/>
                  </a:lnTo>
                  <a:lnTo>
                    <a:pt x="521230" y="1662642"/>
                  </a:lnTo>
                  <a:lnTo>
                    <a:pt x="513822" y="1666346"/>
                  </a:lnTo>
                  <a:lnTo>
                    <a:pt x="506413" y="1670579"/>
                  </a:lnTo>
                  <a:lnTo>
                    <a:pt x="499534" y="1673225"/>
                  </a:lnTo>
                  <a:lnTo>
                    <a:pt x="492126" y="1676400"/>
                  </a:lnTo>
                  <a:lnTo>
                    <a:pt x="484188" y="1679046"/>
                  </a:lnTo>
                  <a:lnTo>
                    <a:pt x="476780" y="1681163"/>
                  </a:lnTo>
                  <a:lnTo>
                    <a:pt x="468842" y="1683279"/>
                  </a:lnTo>
                  <a:lnTo>
                    <a:pt x="461434" y="1684338"/>
                  </a:lnTo>
                  <a:lnTo>
                    <a:pt x="452438" y="1684867"/>
                  </a:lnTo>
                  <a:lnTo>
                    <a:pt x="444501" y="1685925"/>
                  </a:lnTo>
                  <a:lnTo>
                    <a:pt x="436034" y="1685925"/>
                  </a:lnTo>
                  <a:lnTo>
                    <a:pt x="428097" y="1685925"/>
                  </a:lnTo>
                  <a:lnTo>
                    <a:pt x="420159" y="1684867"/>
                  </a:lnTo>
                  <a:lnTo>
                    <a:pt x="411692" y="1684338"/>
                  </a:lnTo>
                  <a:lnTo>
                    <a:pt x="403755" y="1683279"/>
                  </a:lnTo>
                  <a:lnTo>
                    <a:pt x="395817" y="1681163"/>
                  </a:lnTo>
                  <a:lnTo>
                    <a:pt x="387880" y="1679046"/>
                  </a:lnTo>
                  <a:lnTo>
                    <a:pt x="381001" y="1676400"/>
                  </a:lnTo>
                  <a:lnTo>
                    <a:pt x="373592" y="1673225"/>
                  </a:lnTo>
                  <a:lnTo>
                    <a:pt x="365655" y="1670579"/>
                  </a:lnTo>
                  <a:lnTo>
                    <a:pt x="359305" y="1666346"/>
                  </a:lnTo>
                  <a:lnTo>
                    <a:pt x="351897" y="1662642"/>
                  </a:lnTo>
                  <a:lnTo>
                    <a:pt x="345017" y="1657879"/>
                  </a:lnTo>
                  <a:lnTo>
                    <a:pt x="338667" y="1653646"/>
                  </a:lnTo>
                  <a:lnTo>
                    <a:pt x="331788" y="1648883"/>
                  </a:lnTo>
                  <a:lnTo>
                    <a:pt x="325438" y="1643592"/>
                  </a:lnTo>
                  <a:lnTo>
                    <a:pt x="319617" y="1637771"/>
                  </a:lnTo>
                  <a:lnTo>
                    <a:pt x="313797" y="1631950"/>
                  </a:lnTo>
                  <a:lnTo>
                    <a:pt x="308505" y="1625071"/>
                  </a:lnTo>
                  <a:lnTo>
                    <a:pt x="303213" y="1618721"/>
                  </a:lnTo>
                  <a:lnTo>
                    <a:pt x="298451" y="1611842"/>
                  </a:lnTo>
                  <a:lnTo>
                    <a:pt x="294747" y="1604433"/>
                  </a:lnTo>
                  <a:lnTo>
                    <a:pt x="290513" y="1597554"/>
                  </a:lnTo>
                  <a:lnTo>
                    <a:pt x="286809" y="1590146"/>
                  </a:lnTo>
                  <a:lnTo>
                    <a:pt x="283105" y="1582737"/>
                  </a:lnTo>
                  <a:lnTo>
                    <a:pt x="277813" y="1567921"/>
                  </a:lnTo>
                  <a:lnTo>
                    <a:pt x="274638" y="1552575"/>
                  </a:lnTo>
                  <a:lnTo>
                    <a:pt x="271992" y="1536700"/>
                  </a:lnTo>
                  <a:lnTo>
                    <a:pt x="271463" y="1520825"/>
                  </a:lnTo>
                  <a:lnTo>
                    <a:pt x="271992" y="1504950"/>
                  </a:lnTo>
                  <a:lnTo>
                    <a:pt x="274638" y="1489604"/>
                  </a:lnTo>
                  <a:lnTo>
                    <a:pt x="277813" y="1473729"/>
                  </a:lnTo>
                  <a:lnTo>
                    <a:pt x="283105" y="1458383"/>
                  </a:lnTo>
                  <a:lnTo>
                    <a:pt x="286809" y="1450975"/>
                  </a:lnTo>
                  <a:lnTo>
                    <a:pt x="290513" y="1444096"/>
                  </a:lnTo>
                  <a:lnTo>
                    <a:pt x="294747" y="1436687"/>
                  </a:lnTo>
                  <a:lnTo>
                    <a:pt x="298451" y="1430337"/>
                  </a:lnTo>
                  <a:lnTo>
                    <a:pt x="303213" y="1423458"/>
                  </a:lnTo>
                  <a:lnTo>
                    <a:pt x="308505" y="1417108"/>
                  </a:lnTo>
                  <a:lnTo>
                    <a:pt x="313797" y="1410229"/>
                  </a:lnTo>
                  <a:lnTo>
                    <a:pt x="319617" y="1404408"/>
                  </a:lnTo>
                  <a:lnTo>
                    <a:pt x="325438" y="1398587"/>
                  </a:lnTo>
                  <a:lnTo>
                    <a:pt x="331788" y="1393296"/>
                  </a:lnTo>
                  <a:lnTo>
                    <a:pt x="338667" y="1388004"/>
                  </a:lnTo>
                  <a:lnTo>
                    <a:pt x="345017" y="1383242"/>
                  </a:lnTo>
                  <a:lnTo>
                    <a:pt x="351897" y="1379537"/>
                  </a:lnTo>
                  <a:lnTo>
                    <a:pt x="359305" y="1375304"/>
                  </a:lnTo>
                  <a:lnTo>
                    <a:pt x="365655" y="1371600"/>
                  </a:lnTo>
                  <a:lnTo>
                    <a:pt x="373592" y="1368425"/>
                  </a:lnTo>
                  <a:lnTo>
                    <a:pt x="381001" y="1365779"/>
                  </a:lnTo>
                  <a:lnTo>
                    <a:pt x="387880" y="1363133"/>
                  </a:lnTo>
                  <a:lnTo>
                    <a:pt x="395817" y="1361017"/>
                  </a:lnTo>
                  <a:lnTo>
                    <a:pt x="403755" y="1358900"/>
                  </a:lnTo>
                  <a:lnTo>
                    <a:pt x="411692" y="1357842"/>
                  </a:lnTo>
                  <a:lnTo>
                    <a:pt x="420159" y="1356254"/>
                  </a:lnTo>
                  <a:lnTo>
                    <a:pt x="428097" y="1356254"/>
                  </a:lnTo>
                  <a:lnTo>
                    <a:pt x="436034" y="1355725"/>
                  </a:lnTo>
                  <a:close/>
                  <a:moveTo>
                    <a:pt x="699056" y="1084263"/>
                  </a:moveTo>
                  <a:lnTo>
                    <a:pt x="707495" y="1084263"/>
                  </a:lnTo>
                  <a:lnTo>
                    <a:pt x="715408" y="1084263"/>
                  </a:lnTo>
                  <a:lnTo>
                    <a:pt x="723847" y="1084792"/>
                  </a:lnTo>
                  <a:lnTo>
                    <a:pt x="731759" y="1085850"/>
                  </a:lnTo>
                  <a:lnTo>
                    <a:pt x="739671" y="1087438"/>
                  </a:lnTo>
                  <a:lnTo>
                    <a:pt x="747583" y="1089025"/>
                  </a:lnTo>
                  <a:lnTo>
                    <a:pt x="755495" y="1091671"/>
                  </a:lnTo>
                  <a:lnTo>
                    <a:pt x="762880" y="1093788"/>
                  </a:lnTo>
                  <a:lnTo>
                    <a:pt x="770792" y="1096963"/>
                  </a:lnTo>
                  <a:lnTo>
                    <a:pt x="785033" y="1103313"/>
                  </a:lnTo>
                  <a:lnTo>
                    <a:pt x="791890" y="1107546"/>
                  </a:lnTo>
                  <a:lnTo>
                    <a:pt x="798748" y="1111780"/>
                  </a:lnTo>
                  <a:lnTo>
                    <a:pt x="805605" y="1116542"/>
                  </a:lnTo>
                  <a:lnTo>
                    <a:pt x="811934" y="1121305"/>
                  </a:lnTo>
                  <a:lnTo>
                    <a:pt x="817736" y="1127125"/>
                  </a:lnTo>
                  <a:lnTo>
                    <a:pt x="824066" y="1132417"/>
                  </a:lnTo>
                  <a:lnTo>
                    <a:pt x="829868" y="1138238"/>
                  </a:lnTo>
                  <a:lnTo>
                    <a:pt x="835143" y="1145117"/>
                  </a:lnTo>
                  <a:lnTo>
                    <a:pt x="839363" y="1150938"/>
                  </a:lnTo>
                  <a:lnTo>
                    <a:pt x="844110" y="1157288"/>
                  </a:lnTo>
                  <a:lnTo>
                    <a:pt x="848857" y="1164696"/>
                  </a:lnTo>
                  <a:lnTo>
                    <a:pt x="852549" y="1171575"/>
                  </a:lnTo>
                  <a:lnTo>
                    <a:pt x="859406" y="1185863"/>
                  </a:lnTo>
                  <a:lnTo>
                    <a:pt x="865209" y="1201209"/>
                  </a:lnTo>
                  <a:lnTo>
                    <a:pt x="867318" y="1208617"/>
                  </a:lnTo>
                  <a:lnTo>
                    <a:pt x="868373" y="1216555"/>
                  </a:lnTo>
                  <a:lnTo>
                    <a:pt x="870483" y="1224492"/>
                  </a:lnTo>
                  <a:lnTo>
                    <a:pt x="871011" y="1233488"/>
                  </a:lnTo>
                  <a:lnTo>
                    <a:pt x="871538" y="1240896"/>
                  </a:lnTo>
                  <a:lnTo>
                    <a:pt x="871538" y="1248834"/>
                  </a:lnTo>
                  <a:lnTo>
                    <a:pt x="871538" y="1257830"/>
                  </a:lnTo>
                  <a:lnTo>
                    <a:pt x="871011" y="1265767"/>
                  </a:lnTo>
                  <a:lnTo>
                    <a:pt x="870483" y="1274234"/>
                  </a:lnTo>
                  <a:lnTo>
                    <a:pt x="868373" y="1282171"/>
                  </a:lnTo>
                  <a:lnTo>
                    <a:pt x="867318" y="1290109"/>
                  </a:lnTo>
                  <a:lnTo>
                    <a:pt x="865209" y="1296988"/>
                  </a:lnTo>
                  <a:lnTo>
                    <a:pt x="862571" y="1304925"/>
                  </a:lnTo>
                  <a:lnTo>
                    <a:pt x="859406" y="1312334"/>
                  </a:lnTo>
                  <a:lnTo>
                    <a:pt x="856242" y="1320271"/>
                  </a:lnTo>
                  <a:lnTo>
                    <a:pt x="852549" y="1326621"/>
                  </a:lnTo>
                  <a:lnTo>
                    <a:pt x="848857" y="1334030"/>
                  </a:lnTo>
                  <a:lnTo>
                    <a:pt x="844110" y="1340380"/>
                  </a:lnTo>
                  <a:lnTo>
                    <a:pt x="839363" y="1347259"/>
                  </a:lnTo>
                  <a:lnTo>
                    <a:pt x="835143" y="1353609"/>
                  </a:lnTo>
                  <a:lnTo>
                    <a:pt x="829868" y="1360488"/>
                  </a:lnTo>
                  <a:lnTo>
                    <a:pt x="824066" y="1366309"/>
                  </a:lnTo>
                  <a:lnTo>
                    <a:pt x="817736" y="1371600"/>
                  </a:lnTo>
                  <a:lnTo>
                    <a:pt x="811934" y="1376892"/>
                  </a:lnTo>
                  <a:lnTo>
                    <a:pt x="805605" y="1382184"/>
                  </a:lnTo>
                  <a:lnTo>
                    <a:pt x="798748" y="1386946"/>
                  </a:lnTo>
                  <a:lnTo>
                    <a:pt x="791890" y="1391180"/>
                  </a:lnTo>
                  <a:lnTo>
                    <a:pt x="785033" y="1395413"/>
                  </a:lnTo>
                  <a:lnTo>
                    <a:pt x="777649" y="1398588"/>
                  </a:lnTo>
                  <a:lnTo>
                    <a:pt x="770792" y="1401763"/>
                  </a:lnTo>
                  <a:lnTo>
                    <a:pt x="755495" y="1407055"/>
                  </a:lnTo>
                  <a:lnTo>
                    <a:pt x="739671" y="1411288"/>
                  </a:lnTo>
                  <a:lnTo>
                    <a:pt x="731759" y="1412346"/>
                  </a:lnTo>
                  <a:lnTo>
                    <a:pt x="723847" y="1413934"/>
                  </a:lnTo>
                  <a:lnTo>
                    <a:pt x="715408" y="1414463"/>
                  </a:lnTo>
                  <a:lnTo>
                    <a:pt x="707495" y="1414463"/>
                  </a:lnTo>
                  <a:lnTo>
                    <a:pt x="699056" y="1414463"/>
                  </a:lnTo>
                  <a:lnTo>
                    <a:pt x="691144" y="1413934"/>
                  </a:lnTo>
                  <a:lnTo>
                    <a:pt x="683232" y="1412346"/>
                  </a:lnTo>
                  <a:lnTo>
                    <a:pt x="675320" y="1411288"/>
                  </a:lnTo>
                  <a:lnTo>
                    <a:pt x="667408" y="1409700"/>
                  </a:lnTo>
                  <a:lnTo>
                    <a:pt x="659496" y="1407055"/>
                  </a:lnTo>
                  <a:lnTo>
                    <a:pt x="651584" y="1404938"/>
                  </a:lnTo>
                  <a:lnTo>
                    <a:pt x="644727" y="1401763"/>
                  </a:lnTo>
                  <a:lnTo>
                    <a:pt x="637342" y="1398588"/>
                  </a:lnTo>
                  <a:lnTo>
                    <a:pt x="629958" y="1395413"/>
                  </a:lnTo>
                  <a:lnTo>
                    <a:pt x="623100" y="1391180"/>
                  </a:lnTo>
                  <a:lnTo>
                    <a:pt x="616243" y="1386946"/>
                  </a:lnTo>
                  <a:lnTo>
                    <a:pt x="609914" y="1382184"/>
                  </a:lnTo>
                  <a:lnTo>
                    <a:pt x="603057" y="1376892"/>
                  </a:lnTo>
                  <a:lnTo>
                    <a:pt x="597255" y="1371600"/>
                  </a:lnTo>
                  <a:lnTo>
                    <a:pt x="591452" y="1366309"/>
                  </a:lnTo>
                  <a:lnTo>
                    <a:pt x="585650" y="1360488"/>
                  </a:lnTo>
                  <a:lnTo>
                    <a:pt x="580376" y="1353609"/>
                  </a:lnTo>
                  <a:lnTo>
                    <a:pt x="575101" y="1347259"/>
                  </a:lnTo>
                  <a:lnTo>
                    <a:pt x="570354" y="1340380"/>
                  </a:lnTo>
                  <a:lnTo>
                    <a:pt x="566134" y="1334030"/>
                  </a:lnTo>
                  <a:lnTo>
                    <a:pt x="562442" y="1326621"/>
                  </a:lnTo>
                  <a:lnTo>
                    <a:pt x="558749" y="1320271"/>
                  </a:lnTo>
                  <a:lnTo>
                    <a:pt x="555057" y="1312334"/>
                  </a:lnTo>
                  <a:lnTo>
                    <a:pt x="552420" y="1304925"/>
                  </a:lnTo>
                  <a:lnTo>
                    <a:pt x="549782" y="1296988"/>
                  </a:lnTo>
                  <a:lnTo>
                    <a:pt x="548200" y="1290109"/>
                  </a:lnTo>
                  <a:lnTo>
                    <a:pt x="546090" y="1282171"/>
                  </a:lnTo>
                  <a:lnTo>
                    <a:pt x="544508" y="1274234"/>
                  </a:lnTo>
                  <a:lnTo>
                    <a:pt x="543453" y="1265767"/>
                  </a:lnTo>
                  <a:lnTo>
                    <a:pt x="543453" y="1257830"/>
                  </a:lnTo>
                  <a:lnTo>
                    <a:pt x="542925" y="1248834"/>
                  </a:lnTo>
                  <a:lnTo>
                    <a:pt x="543453" y="1240896"/>
                  </a:lnTo>
                  <a:lnTo>
                    <a:pt x="543453" y="1233488"/>
                  </a:lnTo>
                  <a:lnTo>
                    <a:pt x="544508" y="1224492"/>
                  </a:lnTo>
                  <a:lnTo>
                    <a:pt x="546090" y="1216555"/>
                  </a:lnTo>
                  <a:lnTo>
                    <a:pt x="548200" y="1208617"/>
                  </a:lnTo>
                  <a:lnTo>
                    <a:pt x="549782" y="1201209"/>
                  </a:lnTo>
                  <a:lnTo>
                    <a:pt x="552420" y="1193800"/>
                  </a:lnTo>
                  <a:lnTo>
                    <a:pt x="555057" y="1185863"/>
                  </a:lnTo>
                  <a:lnTo>
                    <a:pt x="558749" y="1178455"/>
                  </a:lnTo>
                  <a:lnTo>
                    <a:pt x="562442" y="1171575"/>
                  </a:lnTo>
                  <a:lnTo>
                    <a:pt x="566134" y="1164696"/>
                  </a:lnTo>
                  <a:lnTo>
                    <a:pt x="570354" y="1157288"/>
                  </a:lnTo>
                  <a:lnTo>
                    <a:pt x="575101" y="1150938"/>
                  </a:lnTo>
                  <a:lnTo>
                    <a:pt x="580376" y="1145117"/>
                  </a:lnTo>
                  <a:lnTo>
                    <a:pt x="585650" y="1138238"/>
                  </a:lnTo>
                  <a:lnTo>
                    <a:pt x="591452" y="1132417"/>
                  </a:lnTo>
                  <a:lnTo>
                    <a:pt x="597255" y="1127125"/>
                  </a:lnTo>
                  <a:lnTo>
                    <a:pt x="603057" y="1121305"/>
                  </a:lnTo>
                  <a:lnTo>
                    <a:pt x="609914" y="1116542"/>
                  </a:lnTo>
                  <a:lnTo>
                    <a:pt x="616243" y="1111780"/>
                  </a:lnTo>
                  <a:lnTo>
                    <a:pt x="623100" y="1107546"/>
                  </a:lnTo>
                  <a:lnTo>
                    <a:pt x="629958" y="1103313"/>
                  </a:lnTo>
                  <a:lnTo>
                    <a:pt x="637342" y="1100138"/>
                  </a:lnTo>
                  <a:lnTo>
                    <a:pt x="644727" y="1096963"/>
                  </a:lnTo>
                  <a:lnTo>
                    <a:pt x="651584" y="1093788"/>
                  </a:lnTo>
                  <a:lnTo>
                    <a:pt x="659496" y="1091671"/>
                  </a:lnTo>
                  <a:lnTo>
                    <a:pt x="667408" y="1089025"/>
                  </a:lnTo>
                  <a:lnTo>
                    <a:pt x="675320" y="1087438"/>
                  </a:lnTo>
                  <a:lnTo>
                    <a:pt x="683232" y="1085850"/>
                  </a:lnTo>
                  <a:lnTo>
                    <a:pt x="691144" y="1084792"/>
                  </a:lnTo>
                  <a:lnTo>
                    <a:pt x="699056" y="1084263"/>
                  </a:lnTo>
                  <a:close/>
                  <a:moveTo>
                    <a:pt x="157440" y="1084263"/>
                  </a:moveTo>
                  <a:lnTo>
                    <a:pt x="164836" y="1084263"/>
                  </a:lnTo>
                  <a:lnTo>
                    <a:pt x="173818" y="1084263"/>
                  </a:lnTo>
                  <a:lnTo>
                    <a:pt x="181742" y="1084792"/>
                  </a:lnTo>
                  <a:lnTo>
                    <a:pt x="189667" y="1085850"/>
                  </a:lnTo>
                  <a:lnTo>
                    <a:pt x="198120" y="1087438"/>
                  </a:lnTo>
                  <a:lnTo>
                    <a:pt x="204988" y="1089025"/>
                  </a:lnTo>
                  <a:lnTo>
                    <a:pt x="212913" y="1091671"/>
                  </a:lnTo>
                  <a:lnTo>
                    <a:pt x="220838" y="1093788"/>
                  </a:lnTo>
                  <a:lnTo>
                    <a:pt x="228234" y="1096963"/>
                  </a:lnTo>
                  <a:lnTo>
                    <a:pt x="235631" y="1100138"/>
                  </a:lnTo>
                  <a:lnTo>
                    <a:pt x="242499" y="1103313"/>
                  </a:lnTo>
                  <a:lnTo>
                    <a:pt x="249896" y="1107546"/>
                  </a:lnTo>
                  <a:lnTo>
                    <a:pt x="256764" y="1111780"/>
                  </a:lnTo>
                  <a:lnTo>
                    <a:pt x="263104" y="1116542"/>
                  </a:lnTo>
                  <a:lnTo>
                    <a:pt x="269443" y="1121305"/>
                  </a:lnTo>
                  <a:lnTo>
                    <a:pt x="275783" y="1127125"/>
                  </a:lnTo>
                  <a:lnTo>
                    <a:pt x="281595" y="1132417"/>
                  </a:lnTo>
                  <a:lnTo>
                    <a:pt x="287406" y="1139296"/>
                  </a:lnTo>
                  <a:lnTo>
                    <a:pt x="293218" y="1145117"/>
                  </a:lnTo>
                  <a:lnTo>
                    <a:pt x="297973" y="1151467"/>
                  </a:lnTo>
                  <a:lnTo>
                    <a:pt x="302728" y="1158346"/>
                  </a:lnTo>
                  <a:lnTo>
                    <a:pt x="306954" y="1165225"/>
                  </a:lnTo>
                  <a:lnTo>
                    <a:pt x="311181" y="1172634"/>
                  </a:lnTo>
                  <a:lnTo>
                    <a:pt x="314351" y="1180042"/>
                  </a:lnTo>
                  <a:lnTo>
                    <a:pt x="317521" y="1186921"/>
                  </a:lnTo>
                  <a:lnTo>
                    <a:pt x="322804" y="1202267"/>
                  </a:lnTo>
                  <a:lnTo>
                    <a:pt x="327030" y="1217613"/>
                  </a:lnTo>
                  <a:lnTo>
                    <a:pt x="329144" y="1233488"/>
                  </a:lnTo>
                  <a:lnTo>
                    <a:pt x="330200" y="1248834"/>
                  </a:lnTo>
                  <a:lnTo>
                    <a:pt x="329144" y="1264709"/>
                  </a:lnTo>
                  <a:lnTo>
                    <a:pt x="327030" y="1280584"/>
                  </a:lnTo>
                  <a:lnTo>
                    <a:pt x="322804" y="1296459"/>
                  </a:lnTo>
                  <a:lnTo>
                    <a:pt x="317521" y="1311805"/>
                  </a:lnTo>
                  <a:lnTo>
                    <a:pt x="314351" y="1318684"/>
                  </a:lnTo>
                  <a:lnTo>
                    <a:pt x="311181" y="1326092"/>
                  </a:lnTo>
                  <a:lnTo>
                    <a:pt x="306954" y="1333500"/>
                  </a:lnTo>
                  <a:lnTo>
                    <a:pt x="302728" y="1339850"/>
                  </a:lnTo>
                  <a:lnTo>
                    <a:pt x="297973" y="1347259"/>
                  </a:lnTo>
                  <a:lnTo>
                    <a:pt x="292690" y="1353609"/>
                  </a:lnTo>
                  <a:lnTo>
                    <a:pt x="287406" y="1359959"/>
                  </a:lnTo>
                  <a:lnTo>
                    <a:pt x="281595" y="1366309"/>
                  </a:lnTo>
                  <a:lnTo>
                    <a:pt x="275783" y="1371600"/>
                  </a:lnTo>
                  <a:lnTo>
                    <a:pt x="269443" y="1376892"/>
                  </a:lnTo>
                  <a:lnTo>
                    <a:pt x="263104" y="1382184"/>
                  </a:lnTo>
                  <a:lnTo>
                    <a:pt x="256764" y="1386946"/>
                  </a:lnTo>
                  <a:lnTo>
                    <a:pt x="249896" y="1391180"/>
                  </a:lnTo>
                  <a:lnTo>
                    <a:pt x="242499" y="1395413"/>
                  </a:lnTo>
                  <a:lnTo>
                    <a:pt x="235631" y="1398588"/>
                  </a:lnTo>
                  <a:lnTo>
                    <a:pt x="228234" y="1401763"/>
                  </a:lnTo>
                  <a:lnTo>
                    <a:pt x="220838" y="1404409"/>
                  </a:lnTo>
                  <a:lnTo>
                    <a:pt x="212913" y="1407055"/>
                  </a:lnTo>
                  <a:lnTo>
                    <a:pt x="204988" y="1409171"/>
                  </a:lnTo>
                  <a:lnTo>
                    <a:pt x="198120" y="1411288"/>
                  </a:lnTo>
                  <a:lnTo>
                    <a:pt x="189667" y="1412346"/>
                  </a:lnTo>
                  <a:lnTo>
                    <a:pt x="181742" y="1413934"/>
                  </a:lnTo>
                  <a:lnTo>
                    <a:pt x="173818" y="1414463"/>
                  </a:lnTo>
                  <a:lnTo>
                    <a:pt x="164836" y="1414463"/>
                  </a:lnTo>
                  <a:lnTo>
                    <a:pt x="157440" y="1414463"/>
                  </a:lnTo>
                  <a:lnTo>
                    <a:pt x="148458" y="1413934"/>
                  </a:lnTo>
                  <a:lnTo>
                    <a:pt x="140533" y="1412346"/>
                  </a:lnTo>
                  <a:lnTo>
                    <a:pt x="132609" y="1411288"/>
                  </a:lnTo>
                  <a:lnTo>
                    <a:pt x="125212" y="1409171"/>
                  </a:lnTo>
                  <a:lnTo>
                    <a:pt x="117287" y="1407055"/>
                  </a:lnTo>
                  <a:lnTo>
                    <a:pt x="109891" y="1404409"/>
                  </a:lnTo>
                  <a:lnTo>
                    <a:pt x="101966" y="1401763"/>
                  </a:lnTo>
                  <a:lnTo>
                    <a:pt x="94570" y="1398588"/>
                  </a:lnTo>
                  <a:lnTo>
                    <a:pt x="87701" y="1395413"/>
                  </a:lnTo>
                  <a:lnTo>
                    <a:pt x="80305" y="1391180"/>
                  </a:lnTo>
                  <a:lnTo>
                    <a:pt x="73437" y="1386946"/>
                  </a:lnTo>
                  <a:lnTo>
                    <a:pt x="67097" y="1382184"/>
                  </a:lnTo>
                  <a:lnTo>
                    <a:pt x="60757" y="1376892"/>
                  </a:lnTo>
                  <a:lnTo>
                    <a:pt x="54417" y="1371600"/>
                  </a:lnTo>
                  <a:lnTo>
                    <a:pt x="48606" y="1366309"/>
                  </a:lnTo>
                  <a:lnTo>
                    <a:pt x="42794" y="1360488"/>
                  </a:lnTo>
                  <a:lnTo>
                    <a:pt x="37511" y="1353609"/>
                  </a:lnTo>
                  <a:lnTo>
                    <a:pt x="32228" y="1347259"/>
                  </a:lnTo>
                  <a:lnTo>
                    <a:pt x="27473" y="1340380"/>
                  </a:lnTo>
                  <a:lnTo>
                    <a:pt x="19548" y="1326621"/>
                  </a:lnTo>
                  <a:lnTo>
                    <a:pt x="12680" y="1312334"/>
                  </a:lnTo>
                  <a:lnTo>
                    <a:pt x="7397" y="1296988"/>
                  </a:lnTo>
                  <a:lnTo>
                    <a:pt x="5283" y="1290109"/>
                  </a:lnTo>
                  <a:lnTo>
                    <a:pt x="3170" y="1282171"/>
                  </a:lnTo>
                  <a:lnTo>
                    <a:pt x="2114" y="1274234"/>
                  </a:lnTo>
                  <a:lnTo>
                    <a:pt x="1057" y="1265767"/>
                  </a:lnTo>
                  <a:lnTo>
                    <a:pt x="529" y="1257830"/>
                  </a:lnTo>
                  <a:lnTo>
                    <a:pt x="0" y="1248834"/>
                  </a:lnTo>
                  <a:lnTo>
                    <a:pt x="529" y="1240896"/>
                  </a:lnTo>
                  <a:lnTo>
                    <a:pt x="1057" y="1233488"/>
                  </a:lnTo>
                  <a:lnTo>
                    <a:pt x="2114" y="1224492"/>
                  </a:lnTo>
                  <a:lnTo>
                    <a:pt x="3170" y="1216555"/>
                  </a:lnTo>
                  <a:lnTo>
                    <a:pt x="5283" y="1208617"/>
                  </a:lnTo>
                  <a:lnTo>
                    <a:pt x="7397" y="1201209"/>
                  </a:lnTo>
                  <a:lnTo>
                    <a:pt x="12680" y="1185863"/>
                  </a:lnTo>
                  <a:lnTo>
                    <a:pt x="19548" y="1171575"/>
                  </a:lnTo>
                  <a:lnTo>
                    <a:pt x="27473" y="1157288"/>
                  </a:lnTo>
                  <a:lnTo>
                    <a:pt x="37511" y="1145117"/>
                  </a:lnTo>
                  <a:lnTo>
                    <a:pt x="42794" y="1138238"/>
                  </a:lnTo>
                  <a:lnTo>
                    <a:pt x="48606" y="1132417"/>
                  </a:lnTo>
                  <a:lnTo>
                    <a:pt x="54417" y="1127125"/>
                  </a:lnTo>
                  <a:lnTo>
                    <a:pt x="60757" y="1121305"/>
                  </a:lnTo>
                  <a:lnTo>
                    <a:pt x="67097" y="1116542"/>
                  </a:lnTo>
                  <a:lnTo>
                    <a:pt x="73437" y="1111780"/>
                  </a:lnTo>
                  <a:lnTo>
                    <a:pt x="80305" y="1107546"/>
                  </a:lnTo>
                  <a:lnTo>
                    <a:pt x="87701" y="1103313"/>
                  </a:lnTo>
                  <a:lnTo>
                    <a:pt x="94570" y="1100138"/>
                  </a:lnTo>
                  <a:lnTo>
                    <a:pt x="101966" y="1096963"/>
                  </a:lnTo>
                  <a:lnTo>
                    <a:pt x="109891" y="1093788"/>
                  </a:lnTo>
                  <a:lnTo>
                    <a:pt x="117287" y="1091671"/>
                  </a:lnTo>
                  <a:lnTo>
                    <a:pt x="125212" y="1089025"/>
                  </a:lnTo>
                  <a:lnTo>
                    <a:pt x="132609" y="1087438"/>
                  </a:lnTo>
                  <a:lnTo>
                    <a:pt x="140533" y="1085850"/>
                  </a:lnTo>
                  <a:lnTo>
                    <a:pt x="148458" y="1084792"/>
                  </a:lnTo>
                  <a:lnTo>
                    <a:pt x="157440" y="1084263"/>
                  </a:lnTo>
                  <a:close/>
                  <a:moveTo>
                    <a:pt x="978431" y="812800"/>
                  </a:moveTo>
                  <a:lnTo>
                    <a:pt x="986871" y="813857"/>
                  </a:lnTo>
                  <a:lnTo>
                    <a:pt x="994783" y="814385"/>
                  </a:lnTo>
                  <a:lnTo>
                    <a:pt x="1002695" y="814913"/>
                  </a:lnTo>
                  <a:lnTo>
                    <a:pt x="1010607" y="816498"/>
                  </a:lnTo>
                  <a:lnTo>
                    <a:pt x="1018519" y="818083"/>
                  </a:lnTo>
                  <a:lnTo>
                    <a:pt x="1026431" y="820197"/>
                  </a:lnTo>
                  <a:lnTo>
                    <a:pt x="1034343" y="822838"/>
                  </a:lnTo>
                  <a:lnTo>
                    <a:pt x="1041200" y="825480"/>
                  </a:lnTo>
                  <a:lnTo>
                    <a:pt x="1048584" y="828650"/>
                  </a:lnTo>
                  <a:lnTo>
                    <a:pt x="1055969" y="832876"/>
                  </a:lnTo>
                  <a:lnTo>
                    <a:pt x="1063353" y="836575"/>
                  </a:lnTo>
                  <a:lnTo>
                    <a:pt x="1069683" y="840801"/>
                  </a:lnTo>
                  <a:lnTo>
                    <a:pt x="1076012" y="846084"/>
                  </a:lnTo>
                  <a:lnTo>
                    <a:pt x="1082870" y="850311"/>
                  </a:lnTo>
                  <a:lnTo>
                    <a:pt x="1088672" y="855594"/>
                  </a:lnTo>
                  <a:lnTo>
                    <a:pt x="1094474" y="861406"/>
                  </a:lnTo>
                  <a:lnTo>
                    <a:pt x="1100276" y="867745"/>
                  </a:lnTo>
                  <a:lnTo>
                    <a:pt x="1105551" y="873557"/>
                  </a:lnTo>
                  <a:lnTo>
                    <a:pt x="1110825" y="879897"/>
                  </a:lnTo>
                  <a:lnTo>
                    <a:pt x="1115573" y="886765"/>
                  </a:lnTo>
                  <a:lnTo>
                    <a:pt x="1119792" y="893105"/>
                  </a:lnTo>
                  <a:lnTo>
                    <a:pt x="1123485" y="900501"/>
                  </a:lnTo>
                  <a:lnTo>
                    <a:pt x="1127704" y="907898"/>
                  </a:lnTo>
                  <a:lnTo>
                    <a:pt x="1130869" y="914766"/>
                  </a:lnTo>
                  <a:lnTo>
                    <a:pt x="1133507" y="922162"/>
                  </a:lnTo>
                  <a:lnTo>
                    <a:pt x="1136144" y="930087"/>
                  </a:lnTo>
                  <a:lnTo>
                    <a:pt x="1137726" y="938012"/>
                  </a:lnTo>
                  <a:lnTo>
                    <a:pt x="1139836" y="945937"/>
                  </a:lnTo>
                  <a:lnTo>
                    <a:pt x="1141419" y="953862"/>
                  </a:lnTo>
                  <a:lnTo>
                    <a:pt x="1141946" y="961786"/>
                  </a:lnTo>
                  <a:lnTo>
                    <a:pt x="1142474" y="969711"/>
                  </a:lnTo>
                  <a:lnTo>
                    <a:pt x="1143001" y="978164"/>
                  </a:lnTo>
                  <a:lnTo>
                    <a:pt x="1142474" y="986089"/>
                  </a:lnTo>
                  <a:lnTo>
                    <a:pt x="1141946" y="994542"/>
                  </a:lnTo>
                  <a:lnTo>
                    <a:pt x="1141419" y="1002467"/>
                  </a:lnTo>
                  <a:lnTo>
                    <a:pt x="1139836" y="1010392"/>
                  </a:lnTo>
                  <a:lnTo>
                    <a:pt x="1137726" y="1018316"/>
                  </a:lnTo>
                  <a:lnTo>
                    <a:pt x="1136144" y="1026241"/>
                  </a:lnTo>
                  <a:lnTo>
                    <a:pt x="1133507" y="1034166"/>
                  </a:lnTo>
                  <a:lnTo>
                    <a:pt x="1130869" y="1041034"/>
                  </a:lnTo>
                  <a:lnTo>
                    <a:pt x="1127704" y="1048431"/>
                  </a:lnTo>
                  <a:lnTo>
                    <a:pt x="1123485" y="1055827"/>
                  </a:lnTo>
                  <a:lnTo>
                    <a:pt x="1119792" y="1062695"/>
                  </a:lnTo>
                  <a:lnTo>
                    <a:pt x="1115573" y="1069563"/>
                  </a:lnTo>
                  <a:lnTo>
                    <a:pt x="1110825" y="1075903"/>
                  </a:lnTo>
                  <a:lnTo>
                    <a:pt x="1105551" y="1082771"/>
                  </a:lnTo>
                  <a:lnTo>
                    <a:pt x="1100276" y="1088583"/>
                  </a:lnTo>
                  <a:lnTo>
                    <a:pt x="1094474" y="1094394"/>
                  </a:lnTo>
                  <a:lnTo>
                    <a:pt x="1088672" y="1100206"/>
                  </a:lnTo>
                  <a:lnTo>
                    <a:pt x="1082870" y="1105489"/>
                  </a:lnTo>
                  <a:lnTo>
                    <a:pt x="1076012" y="1110772"/>
                  </a:lnTo>
                  <a:lnTo>
                    <a:pt x="1069683" y="1115527"/>
                  </a:lnTo>
                  <a:lnTo>
                    <a:pt x="1063353" y="1119226"/>
                  </a:lnTo>
                  <a:lnTo>
                    <a:pt x="1055969" y="1123452"/>
                  </a:lnTo>
                  <a:lnTo>
                    <a:pt x="1048584" y="1127150"/>
                  </a:lnTo>
                  <a:lnTo>
                    <a:pt x="1041200" y="1130849"/>
                  </a:lnTo>
                  <a:lnTo>
                    <a:pt x="1026431" y="1136132"/>
                  </a:lnTo>
                  <a:lnTo>
                    <a:pt x="1018519" y="1137717"/>
                  </a:lnTo>
                  <a:lnTo>
                    <a:pt x="1010607" y="1139830"/>
                  </a:lnTo>
                  <a:lnTo>
                    <a:pt x="1002695" y="1141415"/>
                  </a:lnTo>
                  <a:lnTo>
                    <a:pt x="994783" y="1141943"/>
                  </a:lnTo>
                  <a:lnTo>
                    <a:pt x="986871" y="1142472"/>
                  </a:lnTo>
                  <a:lnTo>
                    <a:pt x="978431" y="1143000"/>
                  </a:lnTo>
                  <a:lnTo>
                    <a:pt x="970519" y="1142472"/>
                  </a:lnTo>
                  <a:lnTo>
                    <a:pt x="962079" y="1141943"/>
                  </a:lnTo>
                  <a:lnTo>
                    <a:pt x="954167" y="1141415"/>
                  </a:lnTo>
                  <a:lnTo>
                    <a:pt x="946255" y="1139830"/>
                  </a:lnTo>
                  <a:lnTo>
                    <a:pt x="938343" y="1137717"/>
                  </a:lnTo>
                  <a:lnTo>
                    <a:pt x="930431" y="1136132"/>
                  </a:lnTo>
                  <a:lnTo>
                    <a:pt x="923047" y="1133490"/>
                  </a:lnTo>
                  <a:lnTo>
                    <a:pt x="915135" y="1130849"/>
                  </a:lnTo>
                  <a:lnTo>
                    <a:pt x="908278" y="1127150"/>
                  </a:lnTo>
                  <a:lnTo>
                    <a:pt x="900893" y="1123452"/>
                  </a:lnTo>
                  <a:lnTo>
                    <a:pt x="894563" y="1119226"/>
                  </a:lnTo>
                  <a:lnTo>
                    <a:pt x="887179" y="1115527"/>
                  </a:lnTo>
                  <a:lnTo>
                    <a:pt x="880322" y="1110772"/>
                  </a:lnTo>
                  <a:lnTo>
                    <a:pt x="873992" y="1105489"/>
                  </a:lnTo>
                  <a:lnTo>
                    <a:pt x="868190" y="1100206"/>
                  </a:lnTo>
                  <a:lnTo>
                    <a:pt x="862388" y="1094394"/>
                  </a:lnTo>
                  <a:lnTo>
                    <a:pt x="856058" y="1088583"/>
                  </a:lnTo>
                  <a:lnTo>
                    <a:pt x="850784" y="1082771"/>
                  </a:lnTo>
                  <a:lnTo>
                    <a:pt x="846564" y="1075903"/>
                  </a:lnTo>
                  <a:lnTo>
                    <a:pt x="841817" y="1069563"/>
                  </a:lnTo>
                  <a:lnTo>
                    <a:pt x="837069" y="1062695"/>
                  </a:lnTo>
                  <a:lnTo>
                    <a:pt x="833377" y="1055827"/>
                  </a:lnTo>
                  <a:lnTo>
                    <a:pt x="829157" y="1048431"/>
                  </a:lnTo>
                  <a:lnTo>
                    <a:pt x="825993" y="1041034"/>
                  </a:lnTo>
                  <a:lnTo>
                    <a:pt x="823355" y="1034166"/>
                  </a:lnTo>
                  <a:lnTo>
                    <a:pt x="820718" y="1026241"/>
                  </a:lnTo>
                  <a:lnTo>
                    <a:pt x="818608" y="1018316"/>
                  </a:lnTo>
                  <a:lnTo>
                    <a:pt x="817026" y="1010392"/>
                  </a:lnTo>
                  <a:lnTo>
                    <a:pt x="815443" y="1002467"/>
                  </a:lnTo>
                  <a:lnTo>
                    <a:pt x="814916" y="994542"/>
                  </a:lnTo>
                  <a:lnTo>
                    <a:pt x="814388" y="986089"/>
                  </a:lnTo>
                  <a:lnTo>
                    <a:pt x="814388" y="978164"/>
                  </a:lnTo>
                  <a:lnTo>
                    <a:pt x="814388" y="969711"/>
                  </a:lnTo>
                  <a:lnTo>
                    <a:pt x="814916" y="961786"/>
                  </a:lnTo>
                  <a:lnTo>
                    <a:pt x="815443" y="953862"/>
                  </a:lnTo>
                  <a:lnTo>
                    <a:pt x="817026" y="945937"/>
                  </a:lnTo>
                  <a:lnTo>
                    <a:pt x="818608" y="938012"/>
                  </a:lnTo>
                  <a:lnTo>
                    <a:pt x="820718" y="930087"/>
                  </a:lnTo>
                  <a:lnTo>
                    <a:pt x="823355" y="922162"/>
                  </a:lnTo>
                  <a:lnTo>
                    <a:pt x="825993" y="914766"/>
                  </a:lnTo>
                  <a:lnTo>
                    <a:pt x="829157" y="907898"/>
                  </a:lnTo>
                  <a:lnTo>
                    <a:pt x="833377" y="900501"/>
                  </a:lnTo>
                  <a:lnTo>
                    <a:pt x="837069" y="893105"/>
                  </a:lnTo>
                  <a:lnTo>
                    <a:pt x="841817" y="886765"/>
                  </a:lnTo>
                  <a:lnTo>
                    <a:pt x="846564" y="879897"/>
                  </a:lnTo>
                  <a:lnTo>
                    <a:pt x="850784" y="873557"/>
                  </a:lnTo>
                  <a:lnTo>
                    <a:pt x="856058" y="867745"/>
                  </a:lnTo>
                  <a:lnTo>
                    <a:pt x="862388" y="861406"/>
                  </a:lnTo>
                  <a:lnTo>
                    <a:pt x="868190" y="855594"/>
                  </a:lnTo>
                  <a:lnTo>
                    <a:pt x="873992" y="850311"/>
                  </a:lnTo>
                  <a:lnTo>
                    <a:pt x="880322" y="846084"/>
                  </a:lnTo>
                  <a:lnTo>
                    <a:pt x="887179" y="840801"/>
                  </a:lnTo>
                  <a:lnTo>
                    <a:pt x="894563" y="836575"/>
                  </a:lnTo>
                  <a:lnTo>
                    <a:pt x="900893" y="832876"/>
                  </a:lnTo>
                  <a:lnTo>
                    <a:pt x="908278" y="828650"/>
                  </a:lnTo>
                  <a:lnTo>
                    <a:pt x="915135" y="825480"/>
                  </a:lnTo>
                  <a:lnTo>
                    <a:pt x="923047" y="822838"/>
                  </a:lnTo>
                  <a:lnTo>
                    <a:pt x="930431" y="820197"/>
                  </a:lnTo>
                  <a:lnTo>
                    <a:pt x="938343" y="818083"/>
                  </a:lnTo>
                  <a:lnTo>
                    <a:pt x="946255" y="816498"/>
                  </a:lnTo>
                  <a:lnTo>
                    <a:pt x="954167" y="814913"/>
                  </a:lnTo>
                  <a:lnTo>
                    <a:pt x="962079" y="814385"/>
                  </a:lnTo>
                  <a:lnTo>
                    <a:pt x="970519" y="813857"/>
                  </a:lnTo>
                  <a:lnTo>
                    <a:pt x="978431" y="812800"/>
                  </a:lnTo>
                  <a:close/>
                  <a:moveTo>
                    <a:pt x="436034" y="812800"/>
                  </a:moveTo>
                  <a:lnTo>
                    <a:pt x="444501" y="813857"/>
                  </a:lnTo>
                  <a:lnTo>
                    <a:pt x="452438" y="814385"/>
                  </a:lnTo>
                  <a:lnTo>
                    <a:pt x="461434" y="814913"/>
                  </a:lnTo>
                  <a:lnTo>
                    <a:pt x="468842" y="816498"/>
                  </a:lnTo>
                  <a:lnTo>
                    <a:pt x="476780" y="818083"/>
                  </a:lnTo>
                  <a:lnTo>
                    <a:pt x="484188" y="820197"/>
                  </a:lnTo>
                  <a:lnTo>
                    <a:pt x="499534" y="825480"/>
                  </a:lnTo>
                  <a:lnTo>
                    <a:pt x="513822" y="832876"/>
                  </a:lnTo>
                  <a:lnTo>
                    <a:pt x="527580" y="840801"/>
                  </a:lnTo>
                  <a:lnTo>
                    <a:pt x="540809" y="850311"/>
                  </a:lnTo>
                  <a:lnTo>
                    <a:pt x="547688" y="855594"/>
                  </a:lnTo>
                  <a:lnTo>
                    <a:pt x="553509" y="861406"/>
                  </a:lnTo>
                  <a:lnTo>
                    <a:pt x="559330" y="867745"/>
                  </a:lnTo>
                  <a:lnTo>
                    <a:pt x="564622" y="874085"/>
                  </a:lnTo>
                  <a:lnTo>
                    <a:pt x="569913" y="880953"/>
                  </a:lnTo>
                  <a:lnTo>
                    <a:pt x="574676" y="887293"/>
                  </a:lnTo>
                  <a:lnTo>
                    <a:pt x="578380" y="894690"/>
                  </a:lnTo>
                  <a:lnTo>
                    <a:pt x="582613" y="901030"/>
                  </a:lnTo>
                  <a:lnTo>
                    <a:pt x="586317" y="908954"/>
                  </a:lnTo>
                  <a:lnTo>
                    <a:pt x="589492" y="916351"/>
                  </a:lnTo>
                  <a:lnTo>
                    <a:pt x="594784" y="931144"/>
                  </a:lnTo>
                  <a:lnTo>
                    <a:pt x="597959" y="946465"/>
                  </a:lnTo>
                  <a:lnTo>
                    <a:pt x="600605" y="962315"/>
                  </a:lnTo>
                  <a:lnTo>
                    <a:pt x="601663" y="978164"/>
                  </a:lnTo>
                  <a:lnTo>
                    <a:pt x="600605" y="994014"/>
                  </a:lnTo>
                  <a:lnTo>
                    <a:pt x="597959" y="1009863"/>
                  </a:lnTo>
                  <a:lnTo>
                    <a:pt x="594784" y="1025185"/>
                  </a:lnTo>
                  <a:lnTo>
                    <a:pt x="589492" y="1039978"/>
                  </a:lnTo>
                  <a:lnTo>
                    <a:pt x="586317" y="1047902"/>
                  </a:lnTo>
                  <a:lnTo>
                    <a:pt x="582613" y="1054770"/>
                  </a:lnTo>
                  <a:lnTo>
                    <a:pt x="578380" y="1062167"/>
                  </a:lnTo>
                  <a:lnTo>
                    <a:pt x="574676" y="1069035"/>
                  </a:lnTo>
                  <a:lnTo>
                    <a:pt x="569913" y="1075375"/>
                  </a:lnTo>
                  <a:lnTo>
                    <a:pt x="564622" y="1081715"/>
                  </a:lnTo>
                  <a:lnTo>
                    <a:pt x="559330" y="1088583"/>
                  </a:lnTo>
                  <a:lnTo>
                    <a:pt x="553509" y="1094394"/>
                  </a:lnTo>
                  <a:lnTo>
                    <a:pt x="547688" y="1100206"/>
                  </a:lnTo>
                  <a:lnTo>
                    <a:pt x="540809" y="1105489"/>
                  </a:lnTo>
                  <a:lnTo>
                    <a:pt x="534459" y="1110772"/>
                  </a:lnTo>
                  <a:lnTo>
                    <a:pt x="527580" y="1115527"/>
                  </a:lnTo>
                  <a:lnTo>
                    <a:pt x="521230" y="1119226"/>
                  </a:lnTo>
                  <a:lnTo>
                    <a:pt x="513822" y="1123452"/>
                  </a:lnTo>
                  <a:lnTo>
                    <a:pt x="499534" y="1130849"/>
                  </a:lnTo>
                  <a:lnTo>
                    <a:pt x="484188" y="1136132"/>
                  </a:lnTo>
                  <a:lnTo>
                    <a:pt x="476780" y="1137717"/>
                  </a:lnTo>
                  <a:lnTo>
                    <a:pt x="468842" y="1139830"/>
                  </a:lnTo>
                  <a:lnTo>
                    <a:pt x="461434" y="1141415"/>
                  </a:lnTo>
                  <a:lnTo>
                    <a:pt x="452438" y="1141943"/>
                  </a:lnTo>
                  <a:lnTo>
                    <a:pt x="444501" y="1142472"/>
                  </a:lnTo>
                  <a:lnTo>
                    <a:pt x="436034" y="1143000"/>
                  </a:lnTo>
                  <a:lnTo>
                    <a:pt x="428097" y="1142472"/>
                  </a:lnTo>
                  <a:lnTo>
                    <a:pt x="420159" y="1141943"/>
                  </a:lnTo>
                  <a:lnTo>
                    <a:pt x="411692" y="1141415"/>
                  </a:lnTo>
                  <a:lnTo>
                    <a:pt x="403755" y="1139830"/>
                  </a:lnTo>
                  <a:lnTo>
                    <a:pt x="395817" y="1137717"/>
                  </a:lnTo>
                  <a:lnTo>
                    <a:pt x="387880" y="1136132"/>
                  </a:lnTo>
                  <a:lnTo>
                    <a:pt x="381001" y="1133490"/>
                  </a:lnTo>
                  <a:lnTo>
                    <a:pt x="373592" y="1130849"/>
                  </a:lnTo>
                  <a:lnTo>
                    <a:pt x="365655" y="1127150"/>
                  </a:lnTo>
                  <a:lnTo>
                    <a:pt x="359305" y="1123452"/>
                  </a:lnTo>
                  <a:lnTo>
                    <a:pt x="351897" y="1119226"/>
                  </a:lnTo>
                  <a:lnTo>
                    <a:pt x="345017" y="1115527"/>
                  </a:lnTo>
                  <a:lnTo>
                    <a:pt x="338667" y="1110772"/>
                  </a:lnTo>
                  <a:lnTo>
                    <a:pt x="331788" y="1105489"/>
                  </a:lnTo>
                  <a:lnTo>
                    <a:pt x="325438" y="1100206"/>
                  </a:lnTo>
                  <a:lnTo>
                    <a:pt x="319617" y="1094394"/>
                  </a:lnTo>
                  <a:lnTo>
                    <a:pt x="314326" y="1088583"/>
                  </a:lnTo>
                  <a:lnTo>
                    <a:pt x="309034" y="1082771"/>
                  </a:lnTo>
                  <a:lnTo>
                    <a:pt x="303742" y="1075903"/>
                  </a:lnTo>
                  <a:lnTo>
                    <a:pt x="298980" y="1069563"/>
                  </a:lnTo>
                  <a:lnTo>
                    <a:pt x="294747" y="1062695"/>
                  </a:lnTo>
                  <a:lnTo>
                    <a:pt x="290513" y="1055827"/>
                  </a:lnTo>
                  <a:lnTo>
                    <a:pt x="287338" y="1048431"/>
                  </a:lnTo>
                  <a:lnTo>
                    <a:pt x="284163" y="1041034"/>
                  </a:lnTo>
                  <a:lnTo>
                    <a:pt x="281517" y="1034166"/>
                  </a:lnTo>
                  <a:lnTo>
                    <a:pt x="278872" y="1026241"/>
                  </a:lnTo>
                  <a:lnTo>
                    <a:pt x="276226" y="1018316"/>
                  </a:lnTo>
                  <a:lnTo>
                    <a:pt x="274638" y="1010392"/>
                  </a:lnTo>
                  <a:lnTo>
                    <a:pt x="273580" y="1002467"/>
                  </a:lnTo>
                  <a:lnTo>
                    <a:pt x="271992" y="994542"/>
                  </a:lnTo>
                  <a:lnTo>
                    <a:pt x="271463" y="986089"/>
                  </a:lnTo>
                  <a:lnTo>
                    <a:pt x="271463" y="978164"/>
                  </a:lnTo>
                  <a:lnTo>
                    <a:pt x="271463" y="969711"/>
                  </a:lnTo>
                  <a:lnTo>
                    <a:pt x="271992" y="961786"/>
                  </a:lnTo>
                  <a:lnTo>
                    <a:pt x="273580" y="953861"/>
                  </a:lnTo>
                  <a:lnTo>
                    <a:pt x="274638" y="945937"/>
                  </a:lnTo>
                  <a:lnTo>
                    <a:pt x="276226" y="938012"/>
                  </a:lnTo>
                  <a:lnTo>
                    <a:pt x="278872" y="930087"/>
                  </a:lnTo>
                  <a:lnTo>
                    <a:pt x="281517" y="922162"/>
                  </a:lnTo>
                  <a:lnTo>
                    <a:pt x="284163" y="914766"/>
                  </a:lnTo>
                  <a:lnTo>
                    <a:pt x="287338" y="907898"/>
                  </a:lnTo>
                  <a:lnTo>
                    <a:pt x="290513" y="900501"/>
                  </a:lnTo>
                  <a:lnTo>
                    <a:pt x="294747" y="893105"/>
                  </a:lnTo>
                  <a:lnTo>
                    <a:pt x="298980" y="886765"/>
                  </a:lnTo>
                  <a:lnTo>
                    <a:pt x="303742" y="879897"/>
                  </a:lnTo>
                  <a:lnTo>
                    <a:pt x="309034" y="873557"/>
                  </a:lnTo>
                  <a:lnTo>
                    <a:pt x="314326" y="867745"/>
                  </a:lnTo>
                  <a:lnTo>
                    <a:pt x="319617" y="861406"/>
                  </a:lnTo>
                  <a:lnTo>
                    <a:pt x="325438" y="855594"/>
                  </a:lnTo>
                  <a:lnTo>
                    <a:pt x="331788" y="850311"/>
                  </a:lnTo>
                  <a:lnTo>
                    <a:pt x="338667" y="846084"/>
                  </a:lnTo>
                  <a:lnTo>
                    <a:pt x="345017" y="840801"/>
                  </a:lnTo>
                  <a:lnTo>
                    <a:pt x="351897" y="836574"/>
                  </a:lnTo>
                  <a:lnTo>
                    <a:pt x="359305" y="832876"/>
                  </a:lnTo>
                  <a:lnTo>
                    <a:pt x="365655" y="828650"/>
                  </a:lnTo>
                  <a:lnTo>
                    <a:pt x="373592" y="825480"/>
                  </a:lnTo>
                  <a:lnTo>
                    <a:pt x="381001" y="822838"/>
                  </a:lnTo>
                  <a:lnTo>
                    <a:pt x="387880" y="820197"/>
                  </a:lnTo>
                  <a:lnTo>
                    <a:pt x="395817" y="818083"/>
                  </a:lnTo>
                  <a:lnTo>
                    <a:pt x="403755" y="816498"/>
                  </a:lnTo>
                  <a:lnTo>
                    <a:pt x="411692" y="814913"/>
                  </a:lnTo>
                  <a:lnTo>
                    <a:pt x="420159" y="814385"/>
                  </a:lnTo>
                  <a:lnTo>
                    <a:pt x="428097" y="813857"/>
                  </a:lnTo>
                  <a:lnTo>
                    <a:pt x="436034" y="812800"/>
                  </a:lnTo>
                  <a:close/>
                  <a:moveTo>
                    <a:pt x="707495" y="542925"/>
                  </a:moveTo>
                  <a:lnTo>
                    <a:pt x="715408" y="543452"/>
                  </a:lnTo>
                  <a:lnTo>
                    <a:pt x="723847" y="543452"/>
                  </a:lnTo>
                  <a:lnTo>
                    <a:pt x="731759" y="544507"/>
                  </a:lnTo>
                  <a:lnTo>
                    <a:pt x="739671" y="546090"/>
                  </a:lnTo>
                  <a:lnTo>
                    <a:pt x="747583" y="548200"/>
                  </a:lnTo>
                  <a:lnTo>
                    <a:pt x="755495" y="549782"/>
                  </a:lnTo>
                  <a:lnTo>
                    <a:pt x="762880" y="552419"/>
                  </a:lnTo>
                  <a:lnTo>
                    <a:pt x="770792" y="555057"/>
                  </a:lnTo>
                  <a:lnTo>
                    <a:pt x="777649" y="558222"/>
                  </a:lnTo>
                  <a:lnTo>
                    <a:pt x="785033" y="562441"/>
                  </a:lnTo>
                  <a:lnTo>
                    <a:pt x="791890" y="566134"/>
                  </a:lnTo>
                  <a:lnTo>
                    <a:pt x="798748" y="570353"/>
                  </a:lnTo>
                  <a:lnTo>
                    <a:pt x="805605" y="575101"/>
                  </a:lnTo>
                  <a:lnTo>
                    <a:pt x="811934" y="580375"/>
                  </a:lnTo>
                  <a:lnTo>
                    <a:pt x="817736" y="585650"/>
                  </a:lnTo>
                  <a:lnTo>
                    <a:pt x="824066" y="591452"/>
                  </a:lnTo>
                  <a:lnTo>
                    <a:pt x="829868" y="597254"/>
                  </a:lnTo>
                  <a:lnTo>
                    <a:pt x="835143" y="603584"/>
                  </a:lnTo>
                  <a:lnTo>
                    <a:pt x="840418" y="610441"/>
                  </a:lnTo>
                  <a:lnTo>
                    <a:pt x="844637" y="616771"/>
                  </a:lnTo>
                  <a:lnTo>
                    <a:pt x="849385" y="623628"/>
                  </a:lnTo>
                  <a:lnTo>
                    <a:pt x="853604" y="630485"/>
                  </a:lnTo>
                  <a:lnTo>
                    <a:pt x="856769" y="637870"/>
                  </a:lnTo>
                  <a:lnTo>
                    <a:pt x="859934" y="645254"/>
                  </a:lnTo>
                  <a:lnTo>
                    <a:pt x="865209" y="660023"/>
                  </a:lnTo>
                  <a:lnTo>
                    <a:pt x="868901" y="675847"/>
                  </a:lnTo>
                  <a:lnTo>
                    <a:pt x="871011" y="691671"/>
                  </a:lnTo>
                  <a:lnTo>
                    <a:pt x="871538" y="707495"/>
                  </a:lnTo>
                  <a:lnTo>
                    <a:pt x="871011" y="723319"/>
                  </a:lnTo>
                  <a:lnTo>
                    <a:pt x="868901" y="739144"/>
                  </a:lnTo>
                  <a:lnTo>
                    <a:pt x="865209" y="753913"/>
                  </a:lnTo>
                  <a:lnTo>
                    <a:pt x="859934" y="769209"/>
                  </a:lnTo>
                  <a:lnTo>
                    <a:pt x="856769" y="776594"/>
                  </a:lnTo>
                  <a:lnTo>
                    <a:pt x="853604" y="783451"/>
                  </a:lnTo>
                  <a:lnTo>
                    <a:pt x="849385" y="790835"/>
                  </a:lnTo>
                  <a:lnTo>
                    <a:pt x="844637" y="798220"/>
                  </a:lnTo>
                  <a:lnTo>
                    <a:pt x="840418" y="804550"/>
                  </a:lnTo>
                  <a:lnTo>
                    <a:pt x="835143" y="811407"/>
                  </a:lnTo>
                  <a:lnTo>
                    <a:pt x="829868" y="817736"/>
                  </a:lnTo>
                  <a:lnTo>
                    <a:pt x="824066" y="823539"/>
                  </a:lnTo>
                  <a:lnTo>
                    <a:pt x="817736" y="829868"/>
                  </a:lnTo>
                  <a:lnTo>
                    <a:pt x="811934" y="835143"/>
                  </a:lnTo>
                  <a:lnTo>
                    <a:pt x="805605" y="839363"/>
                  </a:lnTo>
                  <a:lnTo>
                    <a:pt x="798748" y="844110"/>
                  </a:lnTo>
                  <a:lnTo>
                    <a:pt x="791890" y="848857"/>
                  </a:lnTo>
                  <a:lnTo>
                    <a:pt x="785033" y="852549"/>
                  </a:lnTo>
                  <a:lnTo>
                    <a:pt x="770792" y="859406"/>
                  </a:lnTo>
                  <a:lnTo>
                    <a:pt x="762880" y="862571"/>
                  </a:lnTo>
                  <a:lnTo>
                    <a:pt x="755495" y="865209"/>
                  </a:lnTo>
                  <a:lnTo>
                    <a:pt x="747583" y="867318"/>
                  </a:lnTo>
                  <a:lnTo>
                    <a:pt x="739671" y="868901"/>
                  </a:lnTo>
                  <a:lnTo>
                    <a:pt x="731759" y="870483"/>
                  </a:lnTo>
                  <a:lnTo>
                    <a:pt x="723847" y="871011"/>
                  </a:lnTo>
                  <a:lnTo>
                    <a:pt x="715408" y="871538"/>
                  </a:lnTo>
                  <a:lnTo>
                    <a:pt x="707495" y="871538"/>
                  </a:lnTo>
                  <a:lnTo>
                    <a:pt x="699056" y="871538"/>
                  </a:lnTo>
                  <a:lnTo>
                    <a:pt x="691144" y="871011"/>
                  </a:lnTo>
                  <a:lnTo>
                    <a:pt x="683232" y="870483"/>
                  </a:lnTo>
                  <a:lnTo>
                    <a:pt x="675320" y="868901"/>
                  </a:lnTo>
                  <a:lnTo>
                    <a:pt x="667408" y="867318"/>
                  </a:lnTo>
                  <a:lnTo>
                    <a:pt x="659496" y="865209"/>
                  </a:lnTo>
                  <a:lnTo>
                    <a:pt x="651584" y="862571"/>
                  </a:lnTo>
                  <a:lnTo>
                    <a:pt x="644727" y="859406"/>
                  </a:lnTo>
                  <a:lnTo>
                    <a:pt x="637342" y="855714"/>
                  </a:lnTo>
                  <a:lnTo>
                    <a:pt x="629958" y="852549"/>
                  </a:lnTo>
                  <a:lnTo>
                    <a:pt x="623100" y="848857"/>
                  </a:lnTo>
                  <a:lnTo>
                    <a:pt x="616243" y="844110"/>
                  </a:lnTo>
                  <a:lnTo>
                    <a:pt x="609914" y="839363"/>
                  </a:lnTo>
                  <a:lnTo>
                    <a:pt x="603057" y="835143"/>
                  </a:lnTo>
                  <a:lnTo>
                    <a:pt x="597255" y="829868"/>
                  </a:lnTo>
                  <a:lnTo>
                    <a:pt x="591452" y="823539"/>
                  </a:lnTo>
                  <a:lnTo>
                    <a:pt x="585650" y="817736"/>
                  </a:lnTo>
                  <a:lnTo>
                    <a:pt x="579321" y="811407"/>
                  </a:lnTo>
                  <a:lnTo>
                    <a:pt x="575101" y="804550"/>
                  </a:lnTo>
                  <a:lnTo>
                    <a:pt x="569826" y="798220"/>
                  </a:lnTo>
                  <a:lnTo>
                    <a:pt x="565606" y="790835"/>
                  </a:lnTo>
                  <a:lnTo>
                    <a:pt x="561914" y="783451"/>
                  </a:lnTo>
                  <a:lnTo>
                    <a:pt x="557694" y="776594"/>
                  </a:lnTo>
                  <a:lnTo>
                    <a:pt x="555057" y="769209"/>
                  </a:lnTo>
                  <a:lnTo>
                    <a:pt x="549782" y="753913"/>
                  </a:lnTo>
                  <a:lnTo>
                    <a:pt x="546090" y="739144"/>
                  </a:lnTo>
                  <a:lnTo>
                    <a:pt x="543453" y="723319"/>
                  </a:lnTo>
                  <a:lnTo>
                    <a:pt x="542925" y="707495"/>
                  </a:lnTo>
                  <a:lnTo>
                    <a:pt x="543453" y="691671"/>
                  </a:lnTo>
                  <a:lnTo>
                    <a:pt x="546090" y="675847"/>
                  </a:lnTo>
                  <a:lnTo>
                    <a:pt x="549782" y="660023"/>
                  </a:lnTo>
                  <a:lnTo>
                    <a:pt x="555057" y="645254"/>
                  </a:lnTo>
                  <a:lnTo>
                    <a:pt x="557694" y="637870"/>
                  </a:lnTo>
                  <a:lnTo>
                    <a:pt x="561914" y="630485"/>
                  </a:lnTo>
                  <a:lnTo>
                    <a:pt x="565606" y="623628"/>
                  </a:lnTo>
                  <a:lnTo>
                    <a:pt x="569826" y="616771"/>
                  </a:lnTo>
                  <a:lnTo>
                    <a:pt x="575101" y="609914"/>
                  </a:lnTo>
                  <a:lnTo>
                    <a:pt x="579321" y="603057"/>
                  </a:lnTo>
                  <a:lnTo>
                    <a:pt x="585650" y="597254"/>
                  </a:lnTo>
                  <a:lnTo>
                    <a:pt x="591452" y="590397"/>
                  </a:lnTo>
                  <a:lnTo>
                    <a:pt x="597255" y="585650"/>
                  </a:lnTo>
                  <a:lnTo>
                    <a:pt x="603057" y="580375"/>
                  </a:lnTo>
                  <a:lnTo>
                    <a:pt x="609914" y="575101"/>
                  </a:lnTo>
                  <a:lnTo>
                    <a:pt x="616243" y="570353"/>
                  </a:lnTo>
                  <a:lnTo>
                    <a:pt x="623100" y="566134"/>
                  </a:lnTo>
                  <a:lnTo>
                    <a:pt x="629958" y="561914"/>
                  </a:lnTo>
                  <a:lnTo>
                    <a:pt x="637342" y="558222"/>
                  </a:lnTo>
                  <a:lnTo>
                    <a:pt x="644727" y="555057"/>
                  </a:lnTo>
                  <a:lnTo>
                    <a:pt x="651584" y="552419"/>
                  </a:lnTo>
                  <a:lnTo>
                    <a:pt x="659496" y="549782"/>
                  </a:lnTo>
                  <a:lnTo>
                    <a:pt x="667408" y="548200"/>
                  </a:lnTo>
                  <a:lnTo>
                    <a:pt x="675320" y="546090"/>
                  </a:lnTo>
                  <a:lnTo>
                    <a:pt x="683232" y="544507"/>
                  </a:lnTo>
                  <a:lnTo>
                    <a:pt x="691144" y="543452"/>
                  </a:lnTo>
                  <a:lnTo>
                    <a:pt x="699056" y="543452"/>
                  </a:lnTo>
                  <a:lnTo>
                    <a:pt x="707495" y="542925"/>
                  </a:lnTo>
                  <a:close/>
                  <a:moveTo>
                    <a:pt x="164836" y="542925"/>
                  </a:moveTo>
                  <a:lnTo>
                    <a:pt x="173818" y="543452"/>
                  </a:lnTo>
                  <a:lnTo>
                    <a:pt x="181742" y="543452"/>
                  </a:lnTo>
                  <a:lnTo>
                    <a:pt x="189667" y="544507"/>
                  </a:lnTo>
                  <a:lnTo>
                    <a:pt x="198120" y="546090"/>
                  </a:lnTo>
                  <a:lnTo>
                    <a:pt x="204988" y="548200"/>
                  </a:lnTo>
                  <a:lnTo>
                    <a:pt x="212913" y="549782"/>
                  </a:lnTo>
                  <a:lnTo>
                    <a:pt x="220838" y="552419"/>
                  </a:lnTo>
                  <a:lnTo>
                    <a:pt x="228234" y="555057"/>
                  </a:lnTo>
                  <a:lnTo>
                    <a:pt x="235631" y="558222"/>
                  </a:lnTo>
                  <a:lnTo>
                    <a:pt x="242499" y="562441"/>
                  </a:lnTo>
                  <a:lnTo>
                    <a:pt x="249896" y="566134"/>
                  </a:lnTo>
                  <a:lnTo>
                    <a:pt x="256764" y="570353"/>
                  </a:lnTo>
                  <a:lnTo>
                    <a:pt x="263104" y="575101"/>
                  </a:lnTo>
                  <a:lnTo>
                    <a:pt x="269443" y="580375"/>
                  </a:lnTo>
                  <a:lnTo>
                    <a:pt x="275783" y="585650"/>
                  </a:lnTo>
                  <a:lnTo>
                    <a:pt x="281595" y="591452"/>
                  </a:lnTo>
                  <a:lnTo>
                    <a:pt x="287406" y="597254"/>
                  </a:lnTo>
                  <a:lnTo>
                    <a:pt x="293218" y="603584"/>
                  </a:lnTo>
                  <a:lnTo>
                    <a:pt x="297973" y="610441"/>
                  </a:lnTo>
                  <a:lnTo>
                    <a:pt x="302728" y="616771"/>
                  </a:lnTo>
                  <a:lnTo>
                    <a:pt x="306954" y="623628"/>
                  </a:lnTo>
                  <a:lnTo>
                    <a:pt x="311181" y="630485"/>
                  </a:lnTo>
                  <a:lnTo>
                    <a:pt x="314351" y="637869"/>
                  </a:lnTo>
                  <a:lnTo>
                    <a:pt x="317521" y="645254"/>
                  </a:lnTo>
                  <a:lnTo>
                    <a:pt x="322804" y="660023"/>
                  </a:lnTo>
                  <a:lnTo>
                    <a:pt x="327030" y="675847"/>
                  </a:lnTo>
                  <a:lnTo>
                    <a:pt x="329144" y="691671"/>
                  </a:lnTo>
                  <a:lnTo>
                    <a:pt x="330200" y="707495"/>
                  </a:lnTo>
                  <a:lnTo>
                    <a:pt x="329144" y="723319"/>
                  </a:lnTo>
                  <a:lnTo>
                    <a:pt x="327030" y="739144"/>
                  </a:lnTo>
                  <a:lnTo>
                    <a:pt x="322804" y="753913"/>
                  </a:lnTo>
                  <a:lnTo>
                    <a:pt x="317521" y="769209"/>
                  </a:lnTo>
                  <a:lnTo>
                    <a:pt x="314351" y="776594"/>
                  </a:lnTo>
                  <a:lnTo>
                    <a:pt x="311181" y="783451"/>
                  </a:lnTo>
                  <a:lnTo>
                    <a:pt x="306954" y="790835"/>
                  </a:lnTo>
                  <a:lnTo>
                    <a:pt x="302728" y="798220"/>
                  </a:lnTo>
                  <a:lnTo>
                    <a:pt x="297973" y="804550"/>
                  </a:lnTo>
                  <a:lnTo>
                    <a:pt x="293218" y="811407"/>
                  </a:lnTo>
                  <a:lnTo>
                    <a:pt x="287406" y="817736"/>
                  </a:lnTo>
                  <a:lnTo>
                    <a:pt x="281595" y="823539"/>
                  </a:lnTo>
                  <a:lnTo>
                    <a:pt x="275783" y="829868"/>
                  </a:lnTo>
                  <a:lnTo>
                    <a:pt x="269443" y="835143"/>
                  </a:lnTo>
                  <a:lnTo>
                    <a:pt x="263104" y="839362"/>
                  </a:lnTo>
                  <a:lnTo>
                    <a:pt x="256764" y="844110"/>
                  </a:lnTo>
                  <a:lnTo>
                    <a:pt x="249896" y="848857"/>
                  </a:lnTo>
                  <a:lnTo>
                    <a:pt x="242499" y="852549"/>
                  </a:lnTo>
                  <a:lnTo>
                    <a:pt x="235631" y="855714"/>
                  </a:lnTo>
                  <a:lnTo>
                    <a:pt x="228234" y="859406"/>
                  </a:lnTo>
                  <a:lnTo>
                    <a:pt x="220838" y="862571"/>
                  </a:lnTo>
                  <a:lnTo>
                    <a:pt x="212913" y="865209"/>
                  </a:lnTo>
                  <a:lnTo>
                    <a:pt x="204988" y="867318"/>
                  </a:lnTo>
                  <a:lnTo>
                    <a:pt x="198120" y="868901"/>
                  </a:lnTo>
                  <a:lnTo>
                    <a:pt x="189667" y="870483"/>
                  </a:lnTo>
                  <a:lnTo>
                    <a:pt x="181742" y="871011"/>
                  </a:lnTo>
                  <a:lnTo>
                    <a:pt x="173818" y="871538"/>
                  </a:lnTo>
                  <a:lnTo>
                    <a:pt x="164836" y="871538"/>
                  </a:lnTo>
                  <a:lnTo>
                    <a:pt x="157440" y="871538"/>
                  </a:lnTo>
                  <a:lnTo>
                    <a:pt x="148458" y="871011"/>
                  </a:lnTo>
                  <a:lnTo>
                    <a:pt x="140533" y="870483"/>
                  </a:lnTo>
                  <a:lnTo>
                    <a:pt x="132609" y="868901"/>
                  </a:lnTo>
                  <a:lnTo>
                    <a:pt x="125212" y="867318"/>
                  </a:lnTo>
                  <a:lnTo>
                    <a:pt x="117287" y="865209"/>
                  </a:lnTo>
                  <a:lnTo>
                    <a:pt x="109891" y="862571"/>
                  </a:lnTo>
                  <a:lnTo>
                    <a:pt x="101966" y="859406"/>
                  </a:lnTo>
                  <a:lnTo>
                    <a:pt x="94570" y="855714"/>
                  </a:lnTo>
                  <a:lnTo>
                    <a:pt x="87701" y="852549"/>
                  </a:lnTo>
                  <a:lnTo>
                    <a:pt x="80305" y="848857"/>
                  </a:lnTo>
                  <a:lnTo>
                    <a:pt x="73437" y="844110"/>
                  </a:lnTo>
                  <a:lnTo>
                    <a:pt x="67097" y="839362"/>
                  </a:lnTo>
                  <a:lnTo>
                    <a:pt x="60757" y="835143"/>
                  </a:lnTo>
                  <a:lnTo>
                    <a:pt x="54417" y="829868"/>
                  </a:lnTo>
                  <a:lnTo>
                    <a:pt x="48606" y="823539"/>
                  </a:lnTo>
                  <a:lnTo>
                    <a:pt x="42794" y="817736"/>
                  </a:lnTo>
                  <a:lnTo>
                    <a:pt x="37511" y="811407"/>
                  </a:lnTo>
                  <a:lnTo>
                    <a:pt x="27473" y="798747"/>
                  </a:lnTo>
                  <a:lnTo>
                    <a:pt x="19548" y="785033"/>
                  </a:lnTo>
                  <a:lnTo>
                    <a:pt x="12680" y="770792"/>
                  </a:lnTo>
                  <a:lnTo>
                    <a:pt x="7397" y="755495"/>
                  </a:lnTo>
                  <a:lnTo>
                    <a:pt x="5283" y="747583"/>
                  </a:lnTo>
                  <a:lnTo>
                    <a:pt x="3170" y="739671"/>
                  </a:lnTo>
                  <a:lnTo>
                    <a:pt x="2114" y="731759"/>
                  </a:lnTo>
                  <a:lnTo>
                    <a:pt x="1057" y="723847"/>
                  </a:lnTo>
                  <a:lnTo>
                    <a:pt x="529" y="715407"/>
                  </a:lnTo>
                  <a:lnTo>
                    <a:pt x="0" y="707495"/>
                  </a:lnTo>
                  <a:lnTo>
                    <a:pt x="529" y="699056"/>
                  </a:lnTo>
                  <a:lnTo>
                    <a:pt x="1057" y="691144"/>
                  </a:lnTo>
                  <a:lnTo>
                    <a:pt x="2114" y="683232"/>
                  </a:lnTo>
                  <a:lnTo>
                    <a:pt x="3170" y="674792"/>
                  </a:lnTo>
                  <a:lnTo>
                    <a:pt x="5283" y="666880"/>
                  </a:lnTo>
                  <a:lnTo>
                    <a:pt x="7397" y="659496"/>
                  </a:lnTo>
                  <a:lnTo>
                    <a:pt x="12680" y="644727"/>
                  </a:lnTo>
                  <a:lnTo>
                    <a:pt x="19548" y="629957"/>
                  </a:lnTo>
                  <a:lnTo>
                    <a:pt x="27473" y="616243"/>
                  </a:lnTo>
                  <a:lnTo>
                    <a:pt x="32228" y="609914"/>
                  </a:lnTo>
                  <a:lnTo>
                    <a:pt x="37511" y="603057"/>
                  </a:lnTo>
                  <a:lnTo>
                    <a:pt x="42794" y="597254"/>
                  </a:lnTo>
                  <a:lnTo>
                    <a:pt x="48606" y="591452"/>
                  </a:lnTo>
                  <a:lnTo>
                    <a:pt x="54417" y="585650"/>
                  </a:lnTo>
                  <a:lnTo>
                    <a:pt x="60757" y="580375"/>
                  </a:lnTo>
                  <a:lnTo>
                    <a:pt x="67097" y="575101"/>
                  </a:lnTo>
                  <a:lnTo>
                    <a:pt x="73437" y="570353"/>
                  </a:lnTo>
                  <a:lnTo>
                    <a:pt x="80305" y="566134"/>
                  </a:lnTo>
                  <a:lnTo>
                    <a:pt x="87701" y="562441"/>
                  </a:lnTo>
                  <a:lnTo>
                    <a:pt x="94570" y="558222"/>
                  </a:lnTo>
                  <a:lnTo>
                    <a:pt x="101966" y="555057"/>
                  </a:lnTo>
                  <a:lnTo>
                    <a:pt x="117287" y="549782"/>
                  </a:lnTo>
                  <a:lnTo>
                    <a:pt x="125212" y="548200"/>
                  </a:lnTo>
                  <a:lnTo>
                    <a:pt x="132609" y="546090"/>
                  </a:lnTo>
                  <a:lnTo>
                    <a:pt x="140533" y="544507"/>
                  </a:lnTo>
                  <a:lnTo>
                    <a:pt x="148458" y="543452"/>
                  </a:lnTo>
                  <a:lnTo>
                    <a:pt x="157440" y="543452"/>
                  </a:lnTo>
                  <a:lnTo>
                    <a:pt x="164836" y="542925"/>
                  </a:lnTo>
                  <a:close/>
                  <a:moveTo>
                    <a:pt x="428097" y="271463"/>
                  </a:moveTo>
                  <a:lnTo>
                    <a:pt x="436034" y="271463"/>
                  </a:lnTo>
                  <a:lnTo>
                    <a:pt x="444501" y="271463"/>
                  </a:lnTo>
                  <a:lnTo>
                    <a:pt x="452438" y="271992"/>
                  </a:lnTo>
                  <a:lnTo>
                    <a:pt x="461434" y="273580"/>
                  </a:lnTo>
                  <a:lnTo>
                    <a:pt x="468842" y="274638"/>
                  </a:lnTo>
                  <a:lnTo>
                    <a:pt x="484188" y="278872"/>
                  </a:lnTo>
                  <a:lnTo>
                    <a:pt x="499534" y="284163"/>
                  </a:lnTo>
                  <a:lnTo>
                    <a:pt x="513822" y="290513"/>
                  </a:lnTo>
                  <a:lnTo>
                    <a:pt x="521230" y="294217"/>
                  </a:lnTo>
                  <a:lnTo>
                    <a:pt x="527580" y="298980"/>
                  </a:lnTo>
                  <a:lnTo>
                    <a:pt x="534459" y="303742"/>
                  </a:lnTo>
                  <a:lnTo>
                    <a:pt x="540809" y="308505"/>
                  </a:lnTo>
                  <a:lnTo>
                    <a:pt x="547688" y="314326"/>
                  </a:lnTo>
                  <a:lnTo>
                    <a:pt x="553509" y="319617"/>
                  </a:lnTo>
                  <a:lnTo>
                    <a:pt x="559330" y="325438"/>
                  </a:lnTo>
                  <a:lnTo>
                    <a:pt x="564622" y="331788"/>
                  </a:lnTo>
                  <a:lnTo>
                    <a:pt x="569913" y="338667"/>
                  </a:lnTo>
                  <a:lnTo>
                    <a:pt x="574676" y="345017"/>
                  </a:lnTo>
                  <a:lnTo>
                    <a:pt x="578380" y="352426"/>
                  </a:lnTo>
                  <a:lnTo>
                    <a:pt x="582613" y="359834"/>
                  </a:lnTo>
                  <a:lnTo>
                    <a:pt x="586317" y="366713"/>
                  </a:lnTo>
                  <a:lnTo>
                    <a:pt x="589492" y="374122"/>
                  </a:lnTo>
                  <a:lnTo>
                    <a:pt x="594784" y="389467"/>
                  </a:lnTo>
                  <a:lnTo>
                    <a:pt x="599017" y="404284"/>
                  </a:lnTo>
                  <a:lnTo>
                    <a:pt x="600605" y="420159"/>
                  </a:lnTo>
                  <a:lnTo>
                    <a:pt x="601663" y="436034"/>
                  </a:lnTo>
                  <a:lnTo>
                    <a:pt x="600605" y="451909"/>
                  </a:lnTo>
                  <a:lnTo>
                    <a:pt x="599017" y="467784"/>
                  </a:lnTo>
                  <a:lnTo>
                    <a:pt x="594784" y="483659"/>
                  </a:lnTo>
                  <a:lnTo>
                    <a:pt x="589492" y="498476"/>
                  </a:lnTo>
                  <a:lnTo>
                    <a:pt x="586317" y="505884"/>
                  </a:lnTo>
                  <a:lnTo>
                    <a:pt x="582613" y="513292"/>
                  </a:lnTo>
                  <a:lnTo>
                    <a:pt x="578380" y="520701"/>
                  </a:lnTo>
                  <a:lnTo>
                    <a:pt x="574676" y="527051"/>
                  </a:lnTo>
                  <a:lnTo>
                    <a:pt x="569913" y="534459"/>
                  </a:lnTo>
                  <a:lnTo>
                    <a:pt x="564622" y="540809"/>
                  </a:lnTo>
                  <a:lnTo>
                    <a:pt x="559330" y="546630"/>
                  </a:lnTo>
                  <a:lnTo>
                    <a:pt x="553509" y="553509"/>
                  </a:lnTo>
                  <a:lnTo>
                    <a:pt x="547688" y="558801"/>
                  </a:lnTo>
                  <a:lnTo>
                    <a:pt x="540809" y="564092"/>
                  </a:lnTo>
                  <a:lnTo>
                    <a:pt x="534459" y="569384"/>
                  </a:lnTo>
                  <a:lnTo>
                    <a:pt x="527580" y="573617"/>
                  </a:lnTo>
                  <a:lnTo>
                    <a:pt x="513822" y="582613"/>
                  </a:lnTo>
                  <a:lnTo>
                    <a:pt x="499534" y="588963"/>
                  </a:lnTo>
                  <a:lnTo>
                    <a:pt x="484188" y="594255"/>
                  </a:lnTo>
                  <a:lnTo>
                    <a:pt x="476780" y="596371"/>
                  </a:lnTo>
                  <a:lnTo>
                    <a:pt x="468842" y="597959"/>
                  </a:lnTo>
                  <a:lnTo>
                    <a:pt x="461434" y="599547"/>
                  </a:lnTo>
                  <a:lnTo>
                    <a:pt x="452438" y="600605"/>
                  </a:lnTo>
                  <a:lnTo>
                    <a:pt x="444501" y="601663"/>
                  </a:lnTo>
                  <a:lnTo>
                    <a:pt x="436034" y="601663"/>
                  </a:lnTo>
                  <a:lnTo>
                    <a:pt x="428097" y="601663"/>
                  </a:lnTo>
                  <a:lnTo>
                    <a:pt x="420159" y="600605"/>
                  </a:lnTo>
                  <a:lnTo>
                    <a:pt x="411692" y="599547"/>
                  </a:lnTo>
                  <a:lnTo>
                    <a:pt x="403755" y="597959"/>
                  </a:lnTo>
                  <a:lnTo>
                    <a:pt x="395817" y="596371"/>
                  </a:lnTo>
                  <a:lnTo>
                    <a:pt x="387880" y="594255"/>
                  </a:lnTo>
                  <a:lnTo>
                    <a:pt x="381001" y="591609"/>
                  </a:lnTo>
                  <a:lnTo>
                    <a:pt x="373592" y="588963"/>
                  </a:lnTo>
                  <a:lnTo>
                    <a:pt x="365655" y="585788"/>
                  </a:lnTo>
                  <a:lnTo>
                    <a:pt x="359305" y="582613"/>
                  </a:lnTo>
                  <a:lnTo>
                    <a:pt x="351897" y="578380"/>
                  </a:lnTo>
                  <a:lnTo>
                    <a:pt x="345017" y="573617"/>
                  </a:lnTo>
                  <a:lnTo>
                    <a:pt x="338667" y="569384"/>
                  </a:lnTo>
                  <a:lnTo>
                    <a:pt x="331788" y="564092"/>
                  </a:lnTo>
                  <a:lnTo>
                    <a:pt x="325438" y="558801"/>
                  </a:lnTo>
                  <a:lnTo>
                    <a:pt x="319617" y="553509"/>
                  </a:lnTo>
                  <a:lnTo>
                    <a:pt x="314326" y="546630"/>
                  </a:lnTo>
                  <a:lnTo>
                    <a:pt x="309034" y="540809"/>
                  </a:lnTo>
                  <a:lnTo>
                    <a:pt x="303742" y="534459"/>
                  </a:lnTo>
                  <a:lnTo>
                    <a:pt x="298980" y="527580"/>
                  </a:lnTo>
                  <a:lnTo>
                    <a:pt x="294747" y="521230"/>
                  </a:lnTo>
                  <a:lnTo>
                    <a:pt x="290513" y="513821"/>
                  </a:lnTo>
                  <a:lnTo>
                    <a:pt x="287338" y="506413"/>
                  </a:lnTo>
                  <a:lnTo>
                    <a:pt x="284163" y="499534"/>
                  </a:lnTo>
                  <a:lnTo>
                    <a:pt x="281517" y="492126"/>
                  </a:lnTo>
                  <a:lnTo>
                    <a:pt x="278872" y="484188"/>
                  </a:lnTo>
                  <a:lnTo>
                    <a:pt x="276226" y="476780"/>
                  </a:lnTo>
                  <a:lnTo>
                    <a:pt x="274638" y="468842"/>
                  </a:lnTo>
                  <a:lnTo>
                    <a:pt x="273580" y="460376"/>
                  </a:lnTo>
                  <a:lnTo>
                    <a:pt x="271992" y="452438"/>
                  </a:lnTo>
                  <a:lnTo>
                    <a:pt x="271463" y="444501"/>
                  </a:lnTo>
                  <a:lnTo>
                    <a:pt x="271463" y="436034"/>
                  </a:lnTo>
                  <a:lnTo>
                    <a:pt x="271463" y="428096"/>
                  </a:lnTo>
                  <a:lnTo>
                    <a:pt x="271992" y="419630"/>
                  </a:lnTo>
                  <a:lnTo>
                    <a:pt x="273580" y="411692"/>
                  </a:lnTo>
                  <a:lnTo>
                    <a:pt x="274638" y="403755"/>
                  </a:lnTo>
                  <a:lnTo>
                    <a:pt x="276226" y="395817"/>
                  </a:lnTo>
                  <a:lnTo>
                    <a:pt x="278872" y="387880"/>
                  </a:lnTo>
                  <a:lnTo>
                    <a:pt x="284163" y="373063"/>
                  </a:lnTo>
                  <a:lnTo>
                    <a:pt x="290513" y="358246"/>
                  </a:lnTo>
                  <a:lnTo>
                    <a:pt x="294747" y="351897"/>
                  </a:lnTo>
                  <a:lnTo>
                    <a:pt x="298980" y="344488"/>
                  </a:lnTo>
                  <a:lnTo>
                    <a:pt x="303742" y="338138"/>
                  </a:lnTo>
                  <a:lnTo>
                    <a:pt x="309034" y="331788"/>
                  </a:lnTo>
                  <a:lnTo>
                    <a:pt x="314326" y="325438"/>
                  </a:lnTo>
                  <a:lnTo>
                    <a:pt x="319617" y="319617"/>
                  </a:lnTo>
                  <a:lnTo>
                    <a:pt x="325438" y="314326"/>
                  </a:lnTo>
                  <a:lnTo>
                    <a:pt x="331788" y="308505"/>
                  </a:lnTo>
                  <a:lnTo>
                    <a:pt x="338667" y="303742"/>
                  </a:lnTo>
                  <a:lnTo>
                    <a:pt x="345017" y="298980"/>
                  </a:lnTo>
                  <a:lnTo>
                    <a:pt x="351897" y="294217"/>
                  </a:lnTo>
                  <a:lnTo>
                    <a:pt x="359305" y="290513"/>
                  </a:lnTo>
                  <a:lnTo>
                    <a:pt x="365655" y="287338"/>
                  </a:lnTo>
                  <a:lnTo>
                    <a:pt x="373592" y="284163"/>
                  </a:lnTo>
                  <a:lnTo>
                    <a:pt x="381001" y="280459"/>
                  </a:lnTo>
                  <a:lnTo>
                    <a:pt x="387880" y="278872"/>
                  </a:lnTo>
                  <a:lnTo>
                    <a:pt x="395817" y="276226"/>
                  </a:lnTo>
                  <a:lnTo>
                    <a:pt x="403755" y="274638"/>
                  </a:lnTo>
                  <a:lnTo>
                    <a:pt x="411692" y="273580"/>
                  </a:lnTo>
                  <a:lnTo>
                    <a:pt x="420159" y="271992"/>
                  </a:lnTo>
                  <a:lnTo>
                    <a:pt x="428097" y="271463"/>
                  </a:lnTo>
                  <a:close/>
                  <a:moveTo>
                    <a:pt x="164836" y="0"/>
                  </a:moveTo>
                  <a:lnTo>
                    <a:pt x="173818" y="529"/>
                  </a:lnTo>
                  <a:lnTo>
                    <a:pt x="181742" y="1059"/>
                  </a:lnTo>
                  <a:lnTo>
                    <a:pt x="189667" y="2117"/>
                  </a:lnTo>
                  <a:lnTo>
                    <a:pt x="198120" y="3175"/>
                  </a:lnTo>
                  <a:lnTo>
                    <a:pt x="204988" y="5292"/>
                  </a:lnTo>
                  <a:lnTo>
                    <a:pt x="212913" y="7409"/>
                  </a:lnTo>
                  <a:lnTo>
                    <a:pt x="220838" y="10054"/>
                  </a:lnTo>
                  <a:lnTo>
                    <a:pt x="228234" y="12700"/>
                  </a:lnTo>
                  <a:lnTo>
                    <a:pt x="235631" y="15875"/>
                  </a:lnTo>
                  <a:lnTo>
                    <a:pt x="242499" y="19579"/>
                  </a:lnTo>
                  <a:lnTo>
                    <a:pt x="249896" y="23813"/>
                  </a:lnTo>
                  <a:lnTo>
                    <a:pt x="256764" y="27517"/>
                  </a:lnTo>
                  <a:lnTo>
                    <a:pt x="263104" y="32279"/>
                  </a:lnTo>
                  <a:lnTo>
                    <a:pt x="269443" y="37571"/>
                  </a:lnTo>
                  <a:lnTo>
                    <a:pt x="275783" y="42863"/>
                  </a:lnTo>
                  <a:lnTo>
                    <a:pt x="281595" y="48684"/>
                  </a:lnTo>
                  <a:lnTo>
                    <a:pt x="287406" y="54504"/>
                  </a:lnTo>
                  <a:lnTo>
                    <a:pt x="293218" y="61384"/>
                  </a:lnTo>
                  <a:lnTo>
                    <a:pt x="297973" y="67734"/>
                  </a:lnTo>
                  <a:lnTo>
                    <a:pt x="302728" y="74613"/>
                  </a:lnTo>
                  <a:lnTo>
                    <a:pt x="306954" y="81492"/>
                  </a:lnTo>
                  <a:lnTo>
                    <a:pt x="311181" y="88371"/>
                  </a:lnTo>
                  <a:lnTo>
                    <a:pt x="314351" y="95779"/>
                  </a:lnTo>
                  <a:lnTo>
                    <a:pt x="317521" y="103188"/>
                  </a:lnTo>
                  <a:lnTo>
                    <a:pt x="322804" y="118534"/>
                  </a:lnTo>
                  <a:lnTo>
                    <a:pt x="327030" y="133879"/>
                  </a:lnTo>
                  <a:lnTo>
                    <a:pt x="329144" y="149754"/>
                  </a:lnTo>
                  <a:lnTo>
                    <a:pt x="330200" y="165100"/>
                  </a:lnTo>
                  <a:lnTo>
                    <a:pt x="329144" y="180975"/>
                  </a:lnTo>
                  <a:lnTo>
                    <a:pt x="327030" y="196850"/>
                  </a:lnTo>
                  <a:lnTo>
                    <a:pt x="322804" y="212196"/>
                  </a:lnTo>
                  <a:lnTo>
                    <a:pt x="317521" y="227542"/>
                  </a:lnTo>
                  <a:lnTo>
                    <a:pt x="314351" y="234950"/>
                  </a:lnTo>
                  <a:lnTo>
                    <a:pt x="311181" y="242359"/>
                  </a:lnTo>
                  <a:lnTo>
                    <a:pt x="306954" y="249238"/>
                  </a:lnTo>
                  <a:lnTo>
                    <a:pt x="302728" y="256117"/>
                  </a:lnTo>
                  <a:lnTo>
                    <a:pt x="297973" y="262996"/>
                  </a:lnTo>
                  <a:lnTo>
                    <a:pt x="293218" y="269346"/>
                  </a:lnTo>
                  <a:lnTo>
                    <a:pt x="287406" y="276225"/>
                  </a:lnTo>
                  <a:lnTo>
                    <a:pt x="281595" y="282046"/>
                  </a:lnTo>
                  <a:lnTo>
                    <a:pt x="275783" y="287867"/>
                  </a:lnTo>
                  <a:lnTo>
                    <a:pt x="269443" y="293159"/>
                  </a:lnTo>
                  <a:lnTo>
                    <a:pt x="263104" y="298450"/>
                  </a:lnTo>
                  <a:lnTo>
                    <a:pt x="256764" y="303213"/>
                  </a:lnTo>
                  <a:lnTo>
                    <a:pt x="249896" y="306917"/>
                  </a:lnTo>
                  <a:lnTo>
                    <a:pt x="242499" y="311150"/>
                  </a:lnTo>
                  <a:lnTo>
                    <a:pt x="235631" y="314854"/>
                  </a:lnTo>
                  <a:lnTo>
                    <a:pt x="228234" y="318029"/>
                  </a:lnTo>
                  <a:lnTo>
                    <a:pt x="212913" y="323321"/>
                  </a:lnTo>
                  <a:lnTo>
                    <a:pt x="204988" y="325438"/>
                  </a:lnTo>
                  <a:lnTo>
                    <a:pt x="198120" y="327554"/>
                  </a:lnTo>
                  <a:lnTo>
                    <a:pt x="189667" y="328613"/>
                  </a:lnTo>
                  <a:lnTo>
                    <a:pt x="181742" y="329142"/>
                  </a:lnTo>
                  <a:lnTo>
                    <a:pt x="173818" y="330200"/>
                  </a:lnTo>
                  <a:lnTo>
                    <a:pt x="164836" y="330200"/>
                  </a:lnTo>
                  <a:lnTo>
                    <a:pt x="157440" y="330200"/>
                  </a:lnTo>
                  <a:lnTo>
                    <a:pt x="148458" y="329142"/>
                  </a:lnTo>
                  <a:lnTo>
                    <a:pt x="140533" y="328613"/>
                  </a:lnTo>
                  <a:lnTo>
                    <a:pt x="132609" y="327554"/>
                  </a:lnTo>
                  <a:lnTo>
                    <a:pt x="117287" y="323321"/>
                  </a:lnTo>
                  <a:lnTo>
                    <a:pt x="101966" y="318029"/>
                  </a:lnTo>
                  <a:lnTo>
                    <a:pt x="94570" y="314854"/>
                  </a:lnTo>
                  <a:lnTo>
                    <a:pt x="87701" y="311150"/>
                  </a:lnTo>
                  <a:lnTo>
                    <a:pt x="80305" y="306917"/>
                  </a:lnTo>
                  <a:lnTo>
                    <a:pt x="73437" y="303213"/>
                  </a:lnTo>
                  <a:lnTo>
                    <a:pt x="67097" y="298450"/>
                  </a:lnTo>
                  <a:lnTo>
                    <a:pt x="60757" y="293159"/>
                  </a:lnTo>
                  <a:lnTo>
                    <a:pt x="54417" y="287867"/>
                  </a:lnTo>
                  <a:lnTo>
                    <a:pt x="48606" y="282046"/>
                  </a:lnTo>
                  <a:lnTo>
                    <a:pt x="42794" y="276225"/>
                  </a:lnTo>
                  <a:lnTo>
                    <a:pt x="37511" y="269875"/>
                  </a:lnTo>
                  <a:lnTo>
                    <a:pt x="27473" y="257175"/>
                  </a:lnTo>
                  <a:lnTo>
                    <a:pt x="19548" y="242888"/>
                  </a:lnTo>
                  <a:lnTo>
                    <a:pt x="12680" y="228600"/>
                  </a:lnTo>
                  <a:lnTo>
                    <a:pt x="7397" y="213254"/>
                  </a:lnTo>
                  <a:lnTo>
                    <a:pt x="5283" y="205317"/>
                  </a:lnTo>
                  <a:lnTo>
                    <a:pt x="3170" y="197379"/>
                  </a:lnTo>
                  <a:lnTo>
                    <a:pt x="2114" y="189971"/>
                  </a:lnTo>
                  <a:lnTo>
                    <a:pt x="1057" y="182034"/>
                  </a:lnTo>
                  <a:lnTo>
                    <a:pt x="529" y="174096"/>
                  </a:lnTo>
                  <a:lnTo>
                    <a:pt x="0" y="165100"/>
                  </a:lnTo>
                  <a:lnTo>
                    <a:pt x="529" y="157692"/>
                  </a:lnTo>
                  <a:lnTo>
                    <a:pt x="1057" y="148696"/>
                  </a:lnTo>
                  <a:lnTo>
                    <a:pt x="2114" y="140759"/>
                  </a:lnTo>
                  <a:lnTo>
                    <a:pt x="3170" y="132821"/>
                  </a:lnTo>
                  <a:lnTo>
                    <a:pt x="5283" y="125413"/>
                  </a:lnTo>
                  <a:lnTo>
                    <a:pt x="7397" y="117475"/>
                  </a:lnTo>
                  <a:lnTo>
                    <a:pt x="12680" y="102129"/>
                  </a:lnTo>
                  <a:lnTo>
                    <a:pt x="19548" y="87842"/>
                  </a:lnTo>
                  <a:lnTo>
                    <a:pt x="27473" y="73554"/>
                  </a:lnTo>
                  <a:lnTo>
                    <a:pt x="32228" y="67204"/>
                  </a:lnTo>
                  <a:lnTo>
                    <a:pt x="37511" y="60854"/>
                  </a:lnTo>
                  <a:lnTo>
                    <a:pt x="42794" y="54504"/>
                  </a:lnTo>
                  <a:lnTo>
                    <a:pt x="48606" y="48684"/>
                  </a:lnTo>
                  <a:lnTo>
                    <a:pt x="54417" y="42863"/>
                  </a:lnTo>
                  <a:lnTo>
                    <a:pt x="60757" y="37571"/>
                  </a:lnTo>
                  <a:lnTo>
                    <a:pt x="67097" y="32279"/>
                  </a:lnTo>
                  <a:lnTo>
                    <a:pt x="73437" y="27517"/>
                  </a:lnTo>
                  <a:lnTo>
                    <a:pt x="80305" y="23813"/>
                  </a:lnTo>
                  <a:lnTo>
                    <a:pt x="87701" y="19579"/>
                  </a:lnTo>
                  <a:lnTo>
                    <a:pt x="94570" y="15875"/>
                  </a:lnTo>
                  <a:lnTo>
                    <a:pt x="101966" y="12700"/>
                  </a:lnTo>
                  <a:lnTo>
                    <a:pt x="109891" y="10054"/>
                  </a:lnTo>
                  <a:lnTo>
                    <a:pt x="117287" y="7409"/>
                  </a:lnTo>
                  <a:lnTo>
                    <a:pt x="125212" y="5292"/>
                  </a:lnTo>
                  <a:lnTo>
                    <a:pt x="132609" y="3175"/>
                  </a:lnTo>
                  <a:lnTo>
                    <a:pt x="140533" y="2117"/>
                  </a:lnTo>
                  <a:lnTo>
                    <a:pt x="148458" y="1059"/>
                  </a:lnTo>
                  <a:lnTo>
                    <a:pt x="157440" y="529"/>
                  </a:lnTo>
                  <a:lnTo>
                    <a:pt x="164836" y="0"/>
                  </a:lnTo>
                  <a:close/>
                </a:path>
              </a:pathLst>
            </a:custGeom>
            <a:solidFill>
              <a:schemeClr val="bg1"/>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sp>
          <p:nvSpPr>
            <p:cNvPr id="71" name="文本框 70"/>
            <p:cNvSpPr txBox="1"/>
            <p:nvPr/>
          </p:nvSpPr>
          <p:spPr>
            <a:xfrm>
              <a:off x="4640173" y="1477237"/>
              <a:ext cx="1364476" cy="446917"/>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305" b="1" dirty="0" smtClean="0">
                  <a:solidFill>
                    <a:prstClr val="white"/>
                  </a:solidFill>
                </a:rPr>
                <a:t>典型客户</a:t>
              </a:r>
              <a:endParaRPr lang="zh-CN" altLang="en-US" sz="2305" dirty="0">
                <a:solidFill>
                  <a:prstClr val="white"/>
                </a:solidFill>
              </a:endParaRPr>
            </a:p>
          </p:txBody>
        </p:sp>
        <p:sp>
          <p:nvSpPr>
            <p:cNvPr id="4" name="矩形 3"/>
            <p:cNvSpPr/>
            <p:nvPr/>
          </p:nvSpPr>
          <p:spPr>
            <a:xfrm>
              <a:off x="6366011" y="1495772"/>
              <a:ext cx="2175596" cy="400110"/>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2000" dirty="0" smtClean="0">
                  <a:solidFill>
                    <a:prstClr val="white"/>
                  </a:solidFill>
                </a:rPr>
                <a:t>近</a:t>
              </a:r>
              <a:r>
                <a:rPr lang="en-US" altLang="zh-CN" sz="2000" dirty="0" smtClean="0">
                  <a:solidFill>
                    <a:prstClr val="white"/>
                  </a:solidFill>
                </a:rPr>
                <a:t>500</a:t>
              </a:r>
              <a:r>
                <a:rPr lang="zh-CN" altLang="en-US" sz="2000" dirty="0" smtClean="0">
                  <a:solidFill>
                    <a:prstClr val="white"/>
                  </a:solidFill>
                </a:rPr>
                <a:t>所海外高校</a:t>
              </a:r>
              <a:endParaRPr lang="zh-CN" altLang="en-US" sz="2000" dirty="0">
                <a:solidFill>
                  <a:prstClr val="white"/>
                </a:solidFill>
              </a:endParaRPr>
            </a:p>
          </p:txBody>
        </p:sp>
      </p:grpSp>
      <p:grpSp>
        <p:nvGrpSpPr>
          <p:cNvPr id="13" name="组合 12"/>
          <p:cNvGrpSpPr/>
          <p:nvPr/>
        </p:nvGrpSpPr>
        <p:grpSpPr>
          <a:xfrm>
            <a:off x="470247" y="2322075"/>
            <a:ext cx="1531233" cy="440671"/>
            <a:chOff x="2646142" y="2317969"/>
            <a:chExt cx="1531233" cy="440671"/>
          </a:xfrm>
        </p:grpSpPr>
        <p:sp>
          <p:nvSpPr>
            <p:cNvPr id="57" name="矩形 56"/>
            <p:cNvSpPr/>
            <p:nvPr/>
          </p:nvSpPr>
          <p:spPr>
            <a:xfrm>
              <a:off x="2646142" y="2317969"/>
              <a:ext cx="1531233" cy="440671"/>
            </a:xfrm>
            <a:prstGeom prst="rect">
              <a:avLst/>
            </a:prstGeom>
            <a:solidFill>
              <a:srgbClr val="0E4C9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923" y="2346546"/>
              <a:ext cx="1508621" cy="358046"/>
            </a:xfrm>
            <a:prstGeom prst="rect">
              <a:avLst/>
            </a:prstGeom>
          </p:spPr>
        </p:pic>
      </p:grpSp>
      <p:grpSp>
        <p:nvGrpSpPr>
          <p:cNvPr id="14" name="组合 13"/>
          <p:cNvGrpSpPr/>
          <p:nvPr/>
        </p:nvGrpSpPr>
        <p:grpSpPr>
          <a:xfrm>
            <a:off x="2066762" y="2326501"/>
            <a:ext cx="1460720" cy="440671"/>
            <a:chOff x="4242657" y="2322395"/>
            <a:chExt cx="1460720" cy="440671"/>
          </a:xfrm>
        </p:grpSpPr>
        <p:sp>
          <p:nvSpPr>
            <p:cNvPr id="60" name="矩形 59"/>
            <p:cNvSpPr/>
            <p:nvPr/>
          </p:nvSpPr>
          <p:spPr>
            <a:xfrm>
              <a:off x="4242657" y="2322395"/>
              <a:ext cx="1460720"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13721"/>
            <a:stretch>
              <a:fillRect/>
            </a:stretch>
          </p:blipFill>
          <p:spPr>
            <a:xfrm>
              <a:off x="4392614" y="2347719"/>
              <a:ext cx="1170447" cy="376432"/>
            </a:xfrm>
            <a:prstGeom prst="rect">
              <a:avLst/>
            </a:prstGeom>
          </p:spPr>
        </p:pic>
      </p:grpSp>
      <p:grpSp>
        <p:nvGrpSpPr>
          <p:cNvPr id="15" name="组合 14"/>
          <p:cNvGrpSpPr/>
          <p:nvPr/>
        </p:nvGrpSpPr>
        <p:grpSpPr>
          <a:xfrm>
            <a:off x="3616540" y="2331204"/>
            <a:ext cx="1531233" cy="440671"/>
            <a:chOff x="5792435" y="2327098"/>
            <a:chExt cx="1531233" cy="440671"/>
          </a:xfrm>
        </p:grpSpPr>
        <p:sp>
          <p:nvSpPr>
            <p:cNvPr id="62" name="矩形 61"/>
            <p:cNvSpPr/>
            <p:nvPr/>
          </p:nvSpPr>
          <p:spPr>
            <a:xfrm>
              <a:off x="5792435" y="2327098"/>
              <a:ext cx="1531233" cy="440671"/>
            </a:xfrm>
            <a:prstGeom prst="rect">
              <a:avLst/>
            </a:prstGeom>
            <a:gradFill flip="none" rotWithShape="1">
              <a:gsLst>
                <a:gs pos="42000">
                  <a:srgbClr val="174785"/>
                </a:gs>
                <a:gs pos="79000">
                  <a:srgbClr val="122D62"/>
                </a:gs>
              </a:gsLst>
              <a:lin ang="5400000" scaled="1"/>
              <a:tileRect/>
            </a:gra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t="4503" b="-1"/>
            <a:stretch>
              <a:fillRect/>
            </a:stretch>
          </p:blipFill>
          <p:spPr>
            <a:xfrm>
              <a:off x="5818650" y="2420283"/>
              <a:ext cx="1496898" cy="271269"/>
            </a:xfrm>
            <a:prstGeom prst="rect">
              <a:avLst/>
            </a:prstGeom>
          </p:spPr>
        </p:pic>
      </p:gr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0266" y="2329760"/>
            <a:ext cx="1508623" cy="442115"/>
          </a:xfrm>
          <a:prstGeom prst="rect">
            <a:avLst/>
          </a:prstGeom>
        </p:spPr>
      </p:pic>
      <p:grpSp>
        <p:nvGrpSpPr>
          <p:cNvPr id="16" name="组合 15"/>
          <p:cNvGrpSpPr/>
          <p:nvPr/>
        </p:nvGrpSpPr>
        <p:grpSpPr>
          <a:xfrm>
            <a:off x="6888524" y="2326500"/>
            <a:ext cx="1774738" cy="440671"/>
            <a:chOff x="9064419" y="2322394"/>
            <a:chExt cx="1774738" cy="440671"/>
          </a:xfrm>
        </p:grpSpPr>
        <p:sp>
          <p:nvSpPr>
            <p:cNvPr id="119" name="矩形 118"/>
            <p:cNvSpPr/>
            <p:nvPr/>
          </p:nvSpPr>
          <p:spPr>
            <a:xfrm>
              <a:off x="9064419" y="2322394"/>
              <a:ext cx="1774738"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5348" y="2338194"/>
              <a:ext cx="1496429" cy="420050"/>
            </a:xfrm>
            <a:prstGeom prst="rect">
              <a:avLst/>
            </a:prstGeom>
          </p:spPr>
        </p:pic>
      </p:grpSp>
      <p:grpSp>
        <p:nvGrpSpPr>
          <p:cNvPr id="50" name="组合 49"/>
          <p:cNvGrpSpPr/>
          <p:nvPr/>
        </p:nvGrpSpPr>
        <p:grpSpPr>
          <a:xfrm>
            <a:off x="6888524" y="2916579"/>
            <a:ext cx="1774738" cy="440671"/>
            <a:chOff x="9064419" y="2912473"/>
            <a:chExt cx="1774738" cy="440671"/>
          </a:xfrm>
        </p:grpSpPr>
        <p:sp>
          <p:nvSpPr>
            <p:cNvPr id="117" name="矩形 116"/>
            <p:cNvSpPr/>
            <p:nvPr/>
          </p:nvSpPr>
          <p:spPr>
            <a:xfrm>
              <a:off x="9064419" y="2912473"/>
              <a:ext cx="1774738"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t="10285" r="6430" b="14073"/>
            <a:stretch>
              <a:fillRect/>
            </a:stretch>
          </p:blipFill>
          <p:spPr>
            <a:xfrm>
              <a:off x="9159848" y="2955637"/>
              <a:ext cx="1664262" cy="360150"/>
            </a:xfrm>
            <a:prstGeom prst="rect">
              <a:avLst/>
            </a:prstGeom>
          </p:spPr>
        </p:pic>
      </p:grpSp>
      <p:grpSp>
        <p:nvGrpSpPr>
          <p:cNvPr id="45" name="组合 44"/>
          <p:cNvGrpSpPr/>
          <p:nvPr/>
        </p:nvGrpSpPr>
        <p:grpSpPr>
          <a:xfrm>
            <a:off x="5292009" y="2912153"/>
            <a:ext cx="1531233" cy="440671"/>
            <a:chOff x="7467904" y="2908047"/>
            <a:chExt cx="1531233" cy="440671"/>
          </a:xfrm>
        </p:grpSpPr>
        <p:sp>
          <p:nvSpPr>
            <p:cNvPr id="118" name="矩形 117"/>
            <p:cNvSpPr/>
            <p:nvPr/>
          </p:nvSpPr>
          <p:spPr>
            <a:xfrm>
              <a:off x="7467904" y="2908047"/>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11" name="图片 10"/>
            <p:cNvPicPr>
              <a:picLocks noChangeAspect="1"/>
            </p:cNvPicPr>
            <p:nvPr/>
          </p:nvPicPr>
          <p:blipFill rotWithShape="1">
            <a:blip r:embed="rId8">
              <a:extLst>
                <a:ext uri="{28A0092B-C50C-407E-A947-70E740481C1C}">
                  <a14:useLocalDpi xmlns:a14="http://schemas.microsoft.com/office/drawing/2010/main" val="0"/>
                </a:ext>
              </a:extLst>
            </a:blip>
            <a:srcRect r="3519"/>
            <a:stretch>
              <a:fillRect/>
            </a:stretch>
          </p:blipFill>
          <p:spPr>
            <a:xfrm>
              <a:off x="7492108" y="2969646"/>
              <a:ext cx="1457846" cy="328272"/>
            </a:xfrm>
            <a:prstGeom prst="rect">
              <a:avLst/>
            </a:prstGeom>
          </p:spPr>
        </p:pic>
      </p:grpSp>
      <p:grpSp>
        <p:nvGrpSpPr>
          <p:cNvPr id="43" name="组合 42"/>
          <p:cNvGrpSpPr/>
          <p:nvPr/>
        </p:nvGrpSpPr>
        <p:grpSpPr>
          <a:xfrm>
            <a:off x="3625628" y="2906823"/>
            <a:ext cx="1531233" cy="440671"/>
            <a:chOff x="5801523" y="2902717"/>
            <a:chExt cx="1531233" cy="440671"/>
          </a:xfrm>
        </p:grpSpPr>
        <p:sp>
          <p:nvSpPr>
            <p:cNvPr id="70" name="矩形 69"/>
            <p:cNvSpPr/>
            <p:nvPr/>
          </p:nvSpPr>
          <p:spPr>
            <a:xfrm>
              <a:off x="5801523" y="2902717"/>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7628" y="2965125"/>
              <a:ext cx="1198276" cy="347886"/>
            </a:xfrm>
            <a:prstGeom prst="rect">
              <a:avLst/>
            </a:prstGeom>
          </p:spPr>
        </p:pic>
      </p:grpSp>
      <p:grpSp>
        <p:nvGrpSpPr>
          <p:cNvPr id="42" name="组合 41"/>
          <p:cNvGrpSpPr/>
          <p:nvPr/>
        </p:nvGrpSpPr>
        <p:grpSpPr>
          <a:xfrm>
            <a:off x="2075850" y="2902120"/>
            <a:ext cx="1460720" cy="440671"/>
            <a:chOff x="4251745" y="2898014"/>
            <a:chExt cx="1460720" cy="440671"/>
          </a:xfrm>
        </p:grpSpPr>
        <p:sp>
          <p:nvSpPr>
            <p:cNvPr id="72" name="矩形 71"/>
            <p:cNvSpPr/>
            <p:nvPr/>
          </p:nvSpPr>
          <p:spPr>
            <a:xfrm>
              <a:off x="4251745" y="2898014"/>
              <a:ext cx="1460720"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17" name="图片 16"/>
            <p:cNvPicPr>
              <a:picLocks noChangeAspect="1"/>
            </p:cNvPicPr>
            <p:nvPr/>
          </p:nvPicPr>
          <p:blipFill rotWithShape="1">
            <a:blip r:embed="rId10" cstate="print">
              <a:extLst>
                <a:ext uri="{28A0092B-C50C-407E-A947-70E740481C1C}">
                  <a14:useLocalDpi xmlns:a14="http://schemas.microsoft.com/office/drawing/2010/main" val="0"/>
                </a:ext>
              </a:extLst>
            </a:blip>
            <a:srcRect r="3219"/>
            <a:stretch>
              <a:fillRect/>
            </a:stretch>
          </p:blipFill>
          <p:spPr>
            <a:xfrm>
              <a:off x="4262582" y="2974009"/>
              <a:ext cx="1441868" cy="289391"/>
            </a:xfrm>
            <a:prstGeom prst="rect">
              <a:avLst/>
            </a:prstGeom>
          </p:spPr>
        </p:pic>
      </p:grpSp>
      <p:grpSp>
        <p:nvGrpSpPr>
          <p:cNvPr id="18" name="组合 17"/>
          <p:cNvGrpSpPr/>
          <p:nvPr/>
        </p:nvGrpSpPr>
        <p:grpSpPr>
          <a:xfrm>
            <a:off x="479335" y="2897694"/>
            <a:ext cx="1531233" cy="440671"/>
            <a:chOff x="2655230" y="2893588"/>
            <a:chExt cx="1531233" cy="440671"/>
          </a:xfrm>
        </p:grpSpPr>
        <p:sp>
          <p:nvSpPr>
            <p:cNvPr id="73" name="矩形 72"/>
            <p:cNvSpPr/>
            <p:nvPr/>
          </p:nvSpPr>
          <p:spPr>
            <a:xfrm>
              <a:off x="2655230" y="2893588"/>
              <a:ext cx="1531233" cy="440671"/>
            </a:xfrm>
            <a:prstGeom prst="rect">
              <a:avLst/>
            </a:prstGeom>
            <a:solidFill>
              <a:srgbClr val="000000"/>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71991" y="2956754"/>
              <a:ext cx="1485414" cy="337451"/>
            </a:xfrm>
            <a:prstGeom prst="rect">
              <a:avLst/>
            </a:prstGeom>
          </p:spPr>
        </p:pic>
      </p:grpSp>
      <p:grpSp>
        <p:nvGrpSpPr>
          <p:cNvPr id="78" name="组合 77"/>
          <p:cNvGrpSpPr/>
          <p:nvPr/>
        </p:nvGrpSpPr>
        <p:grpSpPr>
          <a:xfrm>
            <a:off x="485124" y="3479992"/>
            <a:ext cx="1531233" cy="440671"/>
            <a:chOff x="2661019" y="3475886"/>
            <a:chExt cx="1531233" cy="440671"/>
          </a:xfrm>
        </p:grpSpPr>
        <p:sp>
          <p:nvSpPr>
            <p:cNvPr id="66" name="矩形 65"/>
            <p:cNvSpPr/>
            <p:nvPr/>
          </p:nvSpPr>
          <p:spPr>
            <a:xfrm>
              <a:off x="2661019" y="3475886"/>
              <a:ext cx="1531233" cy="440671"/>
            </a:xfrm>
            <a:prstGeom prst="rect">
              <a:avLst/>
            </a:prstGeom>
            <a:solidFill>
              <a:srgbClr val="CE112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0" name="图片 19"/>
            <p:cNvPicPr>
              <a:picLocks noChangeAspect="1"/>
            </p:cNvPicPr>
            <p:nvPr/>
          </p:nvPicPr>
          <p:blipFill rotWithShape="1">
            <a:blip r:embed="rId12">
              <a:extLst>
                <a:ext uri="{28A0092B-C50C-407E-A947-70E740481C1C}">
                  <a14:useLocalDpi xmlns:a14="http://schemas.microsoft.com/office/drawing/2010/main" val="0"/>
                </a:ext>
              </a:extLst>
            </a:blip>
            <a:srcRect t="9937" b="8962"/>
            <a:stretch>
              <a:fillRect/>
            </a:stretch>
          </p:blipFill>
          <p:spPr>
            <a:xfrm>
              <a:off x="2800282" y="3495223"/>
              <a:ext cx="1290840" cy="410331"/>
            </a:xfrm>
            <a:prstGeom prst="rect">
              <a:avLst/>
            </a:prstGeom>
          </p:spPr>
        </p:pic>
      </p:grpSp>
      <p:grpSp>
        <p:nvGrpSpPr>
          <p:cNvPr id="77" name="组合 76"/>
          <p:cNvGrpSpPr/>
          <p:nvPr/>
        </p:nvGrpSpPr>
        <p:grpSpPr>
          <a:xfrm>
            <a:off x="2081639" y="3484418"/>
            <a:ext cx="1460720" cy="440671"/>
            <a:chOff x="4257534" y="3480312"/>
            <a:chExt cx="1460720" cy="440671"/>
          </a:xfrm>
        </p:grpSpPr>
        <p:sp>
          <p:nvSpPr>
            <p:cNvPr id="65" name="矩形 64"/>
            <p:cNvSpPr/>
            <p:nvPr/>
          </p:nvSpPr>
          <p:spPr>
            <a:xfrm>
              <a:off x="4257534" y="3480312"/>
              <a:ext cx="1460720" cy="440671"/>
            </a:xfrm>
            <a:prstGeom prst="rect">
              <a:avLst/>
            </a:prstGeom>
            <a:solidFill>
              <a:srgbClr val="F36E2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1" name="图片 20"/>
            <p:cNvPicPr>
              <a:picLocks noChangeAspect="1"/>
            </p:cNvPicPr>
            <p:nvPr/>
          </p:nvPicPr>
          <p:blipFill rotWithShape="1">
            <a:blip r:embed="rId13" cstate="print">
              <a:extLst>
                <a:ext uri="{28A0092B-C50C-407E-A947-70E740481C1C}">
                  <a14:useLocalDpi xmlns:a14="http://schemas.microsoft.com/office/drawing/2010/main" val="0"/>
                </a:ext>
              </a:extLst>
            </a:blip>
            <a:srcRect l="3068" r="4941"/>
            <a:stretch>
              <a:fillRect/>
            </a:stretch>
          </p:blipFill>
          <p:spPr>
            <a:xfrm>
              <a:off x="4262582" y="3613898"/>
              <a:ext cx="1449883" cy="183271"/>
            </a:xfrm>
            <a:prstGeom prst="rect">
              <a:avLst/>
            </a:prstGeom>
          </p:spPr>
        </p:pic>
      </p:grpSp>
      <p:grpSp>
        <p:nvGrpSpPr>
          <p:cNvPr id="76" name="组合 75"/>
          <p:cNvGrpSpPr/>
          <p:nvPr/>
        </p:nvGrpSpPr>
        <p:grpSpPr>
          <a:xfrm>
            <a:off x="3631417" y="3489121"/>
            <a:ext cx="1531233" cy="440671"/>
            <a:chOff x="5807312" y="3485015"/>
            <a:chExt cx="1531233" cy="440671"/>
          </a:xfrm>
        </p:grpSpPr>
        <p:sp>
          <p:nvSpPr>
            <p:cNvPr id="64" name="矩形 63"/>
            <p:cNvSpPr/>
            <p:nvPr/>
          </p:nvSpPr>
          <p:spPr>
            <a:xfrm>
              <a:off x="5807312" y="3485015"/>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2" name="图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01341" y="3501212"/>
              <a:ext cx="955239" cy="411043"/>
            </a:xfrm>
            <a:prstGeom prst="rect">
              <a:avLst/>
            </a:prstGeom>
          </p:spPr>
        </p:pic>
      </p:grpSp>
      <p:grpSp>
        <p:nvGrpSpPr>
          <p:cNvPr id="63" name="组合 62"/>
          <p:cNvGrpSpPr/>
          <p:nvPr/>
        </p:nvGrpSpPr>
        <p:grpSpPr>
          <a:xfrm>
            <a:off x="5297798" y="3494451"/>
            <a:ext cx="1531233" cy="440671"/>
            <a:chOff x="7473693" y="3490345"/>
            <a:chExt cx="1531233" cy="440671"/>
          </a:xfrm>
        </p:grpSpPr>
        <p:sp>
          <p:nvSpPr>
            <p:cNvPr id="69" name="矩形 68"/>
            <p:cNvSpPr/>
            <p:nvPr/>
          </p:nvSpPr>
          <p:spPr>
            <a:xfrm>
              <a:off x="7473693" y="3490345"/>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3" name="图片 22"/>
            <p:cNvPicPr>
              <a:picLocks noChangeAspect="1"/>
            </p:cNvPicPr>
            <p:nvPr/>
          </p:nvPicPr>
          <p:blipFill rotWithShape="1">
            <a:blip r:embed="rId15" cstate="print">
              <a:extLst>
                <a:ext uri="{28A0092B-C50C-407E-A947-70E740481C1C}">
                  <a14:useLocalDpi xmlns:a14="http://schemas.microsoft.com/office/drawing/2010/main" val="0"/>
                </a:ext>
              </a:extLst>
            </a:blip>
            <a:srcRect t="8036"/>
            <a:stretch>
              <a:fillRect/>
            </a:stretch>
          </p:blipFill>
          <p:spPr>
            <a:xfrm>
              <a:off x="7765166" y="3509818"/>
              <a:ext cx="959711" cy="415636"/>
            </a:xfrm>
            <a:prstGeom prst="rect">
              <a:avLst/>
            </a:prstGeom>
          </p:spPr>
        </p:pic>
      </p:grpSp>
      <p:grpSp>
        <p:nvGrpSpPr>
          <p:cNvPr id="61" name="组合 60"/>
          <p:cNvGrpSpPr/>
          <p:nvPr/>
        </p:nvGrpSpPr>
        <p:grpSpPr>
          <a:xfrm>
            <a:off x="6894313" y="3498877"/>
            <a:ext cx="1774738" cy="440671"/>
            <a:chOff x="9070208" y="3494771"/>
            <a:chExt cx="1774738" cy="440671"/>
          </a:xfrm>
        </p:grpSpPr>
        <p:sp>
          <p:nvSpPr>
            <p:cNvPr id="68" name="矩形 67"/>
            <p:cNvSpPr/>
            <p:nvPr/>
          </p:nvSpPr>
          <p:spPr>
            <a:xfrm>
              <a:off x="9070208" y="3494771"/>
              <a:ext cx="1774738"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4" name="图片 23"/>
            <p:cNvPicPr>
              <a:picLocks noChangeAspect="1"/>
            </p:cNvPicPr>
            <p:nvPr/>
          </p:nvPicPr>
          <p:blipFill rotWithShape="1">
            <a:blip r:embed="rId16" cstate="print">
              <a:extLst>
                <a:ext uri="{28A0092B-C50C-407E-A947-70E740481C1C}">
                  <a14:useLocalDpi xmlns:a14="http://schemas.microsoft.com/office/drawing/2010/main" val="0"/>
                </a:ext>
              </a:extLst>
            </a:blip>
            <a:srcRect t="14215" b="14706"/>
            <a:stretch>
              <a:fillRect/>
            </a:stretch>
          </p:blipFill>
          <p:spPr>
            <a:xfrm>
              <a:off x="9460341" y="3524403"/>
              <a:ext cx="1001506" cy="381151"/>
            </a:xfrm>
            <a:prstGeom prst="rect">
              <a:avLst/>
            </a:prstGeom>
          </p:spPr>
        </p:pic>
      </p:grpSp>
      <p:grpSp>
        <p:nvGrpSpPr>
          <p:cNvPr id="79" name="组合 78"/>
          <p:cNvGrpSpPr/>
          <p:nvPr/>
        </p:nvGrpSpPr>
        <p:grpSpPr>
          <a:xfrm>
            <a:off x="485968" y="4061652"/>
            <a:ext cx="1531233" cy="440672"/>
            <a:chOff x="2661863" y="4057546"/>
            <a:chExt cx="1531233" cy="440672"/>
          </a:xfrm>
        </p:grpSpPr>
        <p:sp>
          <p:nvSpPr>
            <p:cNvPr id="89" name="矩形 88"/>
            <p:cNvSpPr/>
            <p:nvPr/>
          </p:nvSpPr>
          <p:spPr>
            <a:xfrm>
              <a:off x="2661863" y="4057546"/>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5" name="图片 2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46676" y="4066344"/>
              <a:ext cx="1404638" cy="431874"/>
            </a:xfrm>
            <a:prstGeom prst="rect">
              <a:avLst/>
            </a:prstGeom>
          </p:spPr>
        </p:pic>
      </p:grpSp>
      <p:grpSp>
        <p:nvGrpSpPr>
          <p:cNvPr id="92" name="组合 91"/>
          <p:cNvGrpSpPr/>
          <p:nvPr/>
        </p:nvGrpSpPr>
        <p:grpSpPr>
          <a:xfrm>
            <a:off x="2082483" y="4066078"/>
            <a:ext cx="1460720" cy="440671"/>
            <a:chOff x="4258378" y="4061972"/>
            <a:chExt cx="1460720" cy="440671"/>
          </a:xfrm>
        </p:grpSpPr>
        <p:sp>
          <p:nvSpPr>
            <p:cNvPr id="87" name="矩形 86"/>
            <p:cNvSpPr/>
            <p:nvPr/>
          </p:nvSpPr>
          <p:spPr>
            <a:xfrm>
              <a:off x="4258378" y="4061972"/>
              <a:ext cx="1460720"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6" name="图片 25"/>
            <p:cNvPicPr>
              <a:picLocks noChangeAspect="1"/>
            </p:cNvPicPr>
            <p:nvPr/>
          </p:nvPicPr>
          <p:blipFill rotWithShape="1">
            <a:blip r:embed="rId18" cstate="print">
              <a:extLst>
                <a:ext uri="{28A0092B-C50C-407E-A947-70E740481C1C}">
                  <a14:useLocalDpi xmlns:a14="http://schemas.microsoft.com/office/drawing/2010/main" val="0"/>
                </a:ext>
              </a:extLst>
            </a:blip>
            <a:srcRect t="13628" b="10264"/>
            <a:stretch>
              <a:fillRect/>
            </a:stretch>
          </p:blipFill>
          <p:spPr>
            <a:xfrm>
              <a:off x="4449764" y="4119418"/>
              <a:ext cx="1065212" cy="332510"/>
            </a:xfrm>
            <a:prstGeom prst="rect">
              <a:avLst/>
            </a:prstGeom>
          </p:spPr>
        </p:pic>
      </p:grpSp>
      <p:grpSp>
        <p:nvGrpSpPr>
          <p:cNvPr id="93" name="组合 92"/>
          <p:cNvGrpSpPr/>
          <p:nvPr/>
        </p:nvGrpSpPr>
        <p:grpSpPr>
          <a:xfrm>
            <a:off x="3632261" y="4070781"/>
            <a:ext cx="1531233" cy="440671"/>
            <a:chOff x="5808156" y="4066675"/>
            <a:chExt cx="1531233" cy="440671"/>
          </a:xfrm>
        </p:grpSpPr>
        <p:sp>
          <p:nvSpPr>
            <p:cNvPr id="85" name="矩形 84"/>
            <p:cNvSpPr/>
            <p:nvPr/>
          </p:nvSpPr>
          <p:spPr>
            <a:xfrm>
              <a:off x="5808156" y="4066675"/>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7" name="图片 2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01350" y="4110417"/>
              <a:ext cx="1002528" cy="359875"/>
            </a:xfrm>
            <a:prstGeom prst="rect">
              <a:avLst/>
            </a:prstGeom>
          </p:spPr>
        </p:pic>
      </p:grpSp>
      <p:grpSp>
        <p:nvGrpSpPr>
          <p:cNvPr id="91" name="组合 90"/>
          <p:cNvGrpSpPr/>
          <p:nvPr/>
        </p:nvGrpSpPr>
        <p:grpSpPr>
          <a:xfrm>
            <a:off x="5298642" y="4076111"/>
            <a:ext cx="1531233" cy="440671"/>
            <a:chOff x="7474537" y="4072005"/>
            <a:chExt cx="1531233" cy="440671"/>
          </a:xfrm>
        </p:grpSpPr>
        <p:sp>
          <p:nvSpPr>
            <p:cNvPr id="99" name="矩形 98"/>
            <p:cNvSpPr/>
            <p:nvPr/>
          </p:nvSpPr>
          <p:spPr>
            <a:xfrm>
              <a:off x="7474537" y="4072005"/>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8" name="图片 27"/>
            <p:cNvPicPr>
              <a:picLocks noChangeAspect="1"/>
            </p:cNvPicPr>
            <p:nvPr/>
          </p:nvPicPr>
          <p:blipFill rotWithShape="1">
            <a:blip r:embed="rId20" cstate="print">
              <a:extLst>
                <a:ext uri="{28A0092B-C50C-407E-A947-70E740481C1C}">
                  <a14:useLocalDpi xmlns:a14="http://schemas.microsoft.com/office/drawing/2010/main" val="0"/>
                </a:ext>
              </a:extLst>
            </a:blip>
            <a:srcRect l="20621" t="17742" r="21264" b="37142"/>
            <a:stretch>
              <a:fillRect/>
            </a:stretch>
          </p:blipFill>
          <p:spPr>
            <a:xfrm>
              <a:off x="7573423" y="4113105"/>
              <a:ext cx="489528" cy="380031"/>
            </a:xfrm>
            <a:prstGeom prst="rect">
              <a:avLst/>
            </a:prstGeom>
          </p:spPr>
        </p:pic>
        <p:pic>
          <p:nvPicPr>
            <p:cNvPr id="136" name="图片 135"/>
            <p:cNvPicPr>
              <a:picLocks noChangeAspect="1"/>
            </p:cNvPicPr>
            <p:nvPr/>
          </p:nvPicPr>
          <p:blipFill rotWithShape="1">
            <a:blip r:embed="rId21" cstate="print">
              <a:extLst>
                <a:ext uri="{28A0092B-C50C-407E-A947-70E740481C1C}">
                  <a14:useLocalDpi xmlns:a14="http://schemas.microsoft.com/office/drawing/2010/main" val="0"/>
                </a:ext>
              </a:extLst>
            </a:blip>
            <a:srcRect l="13644" t="62691" r="14406" b="14791"/>
            <a:stretch>
              <a:fillRect/>
            </a:stretch>
          </p:blipFill>
          <p:spPr>
            <a:xfrm>
              <a:off x="8018273" y="4158880"/>
              <a:ext cx="945188" cy="295805"/>
            </a:xfrm>
            <a:prstGeom prst="rect">
              <a:avLst/>
            </a:prstGeom>
          </p:spPr>
        </p:pic>
      </p:grpSp>
      <p:grpSp>
        <p:nvGrpSpPr>
          <p:cNvPr id="90" name="组合 89"/>
          <p:cNvGrpSpPr/>
          <p:nvPr/>
        </p:nvGrpSpPr>
        <p:grpSpPr>
          <a:xfrm>
            <a:off x="6895157" y="4080537"/>
            <a:ext cx="1774738" cy="440671"/>
            <a:chOff x="9071052" y="4076431"/>
            <a:chExt cx="1774738" cy="440671"/>
          </a:xfrm>
        </p:grpSpPr>
        <p:sp>
          <p:nvSpPr>
            <p:cNvPr id="94" name="矩形 93"/>
            <p:cNvSpPr/>
            <p:nvPr/>
          </p:nvSpPr>
          <p:spPr>
            <a:xfrm>
              <a:off x="9071052" y="4076431"/>
              <a:ext cx="1774738" cy="440671"/>
            </a:xfrm>
            <a:prstGeom prst="rect">
              <a:avLst/>
            </a:prstGeom>
            <a:solidFill>
              <a:srgbClr val="F7F7F7"/>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9" name="图片 2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93374" y="4096628"/>
              <a:ext cx="1367603" cy="416048"/>
            </a:xfrm>
            <a:prstGeom prst="rect">
              <a:avLst/>
            </a:prstGeom>
          </p:spPr>
        </p:pic>
      </p:grpSp>
      <p:pic>
        <p:nvPicPr>
          <p:cNvPr id="30" name="图片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0380" y="4636501"/>
            <a:ext cx="1514743" cy="446597"/>
          </a:xfrm>
          <a:prstGeom prst="rect">
            <a:avLst/>
          </a:prstGeom>
        </p:spPr>
      </p:pic>
      <p:grpSp>
        <p:nvGrpSpPr>
          <p:cNvPr id="95" name="组合 94"/>
          <p:cNvGrpSpPr/>
          <p:nvPr/>
        </p:nvGrpSpPr>
        <p:grpSpPr>
          <a:xfrm>
            <a:off x="2086342" y="4637666"/>
            <a:ext cx="1460720" cy="440671"/>
            <a:chOff x="4262237" y="4633560"/>
            <a:chExt cx="1460720" cy="440671"/>
          </a:xfrm>
        </p:grpSpPr>
        <p:sp>
          <p:nvSpPr>
            <p:cNvPr id="122" name="矩形 121"/>
            <p:cNvSpPr/>
            <p:nvPr/>
          </p:nvSpPr>
          <p:spPr>
            <a:xfrm>
              <a:off x="4262237" y="4633560"/>
              <a:ext cx="1460720" cy="440671"/>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1" name="图片 3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402680" y="4676781"/>
              <a:ext cx="1168623" cy="363645"/>
            </a:xfrm>
            <a:prstGeom prst="rect">
              <a:avLst/>
            </a:prstGeom>
          </p:spPr>
        </p:pic>
      </p:grpSp>
      <p:grpSp>
        <p:nvGrpSpPr>
          <p:cNvPr id="96" name="组合 95"/>
          <p:cNvGrpSpPr/>
          <p:nvPr/>
        </p:nvGrpSpPr>
        <p:grpSpPr>
          <a:xfrm>
            <a:off x="3636120" y="4642369"/>
            <a:ext cx="1531233" cy="440671"/>
            <a:chOff x="5812015" y="4638263"/>
            <a:chExt cx="1531233" cy="440671"/>
          </a:xfrm>
        </p:grpSpPr>
        <p:sp>
          <p:nvSpPr>
            <p:cNvPr id="121" name="矩形 120"/>
            <p:cNvSpPr/>
            <p:nvPr/>
          </p:nvSpPr>
          <p:spPr>
            <a:xfrm>
              <a:off x="5812015" y="4638263"/>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2" name="图片 31"/>
            <p:cNvPicPr>
              <a:picLocks noChangeAspect="1"/>
            </p:cNvPicPr>
            <p:nvPr/>
          </p:nvPicPr>
          <p:blipFill rotWithShape="1">
            <a:blip r:embed="rId25" cstate="print">
              <a:extLst>
                <a:ext uri="{28A0092B-C50C-407E-A947-70E740481C1C}">
                  <a14:useLocalDpi xmlns:a14="http://schemas.microsoft.com/office/drawing/2010/main" val="0"/>
                </a:ext>
              </a:extLst>
            </a:blip>
            <a:srcRect t="27847" b="34472"/>
            <a:stretch>
              <a:fillRect/>
            </a:stretch>
          </p:blipFill>
          <p:spPr>
            <a:xfrm>
              <a:off x="5903405" y="4655488"/>
              <a:ext cx="1291550" cy="401130"/>
            </a:xfrm>
            <a:prstGeom prst="rect">
              <a:avLst/>
            </a:prstGeom>
          </p:spPr>
        </p:pic>
      </p:grpSp>
      <p:grpSp>
        <p:nvGrpSpPr>
          <p:cNvPr id="97" name="组合 96"/>
          <p:cNvGrpSpPr/>
          <p:nvPr/>
        </p:nvGrpSpPr>
        <p:grpSpPr>
          <a:xfrm>
            <a:off x="5302501" y="4647699"/>
            <a:ext cx="1531233" cy="440671"/>
            <a:chOff x="7478396" y="4643593"/>
            <a:chExt cx="1531233" cy="440671"/>
          </a:xfrm>
        </p:grpSpPr>
        <p:sp>
          <p:nvSpPr>
            <p:cNvPr id="125" name="矩形 124"/>
            <p:cNvSpPr/>
            <p:nvPr/>
          </p:nvSpPr>
          <p:spPr>
            <a:xfrm>
              <a:off x="7478396" y="4643593"/>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3" name="图片 3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592659" y="4681184"/>
              <a:ext cx="1334305" cy="395831"/>
            </a:xfrm>
            <a:prstGeom prst="rect">
              <a:avLst/>
            </a:prstGeom>
          </p:spPr>
        </p:pic>
      </p:grpSp>
      <p:grpSp>
        <p:nvGrpSpPr>
          <p:cNvPr id="88" name="组合 87"/>
          <p:cNvGrpSpPr/>
          <p:nvPr/>
        </p:nvGrpSpPr>
        <p:grpSpPr>
          <a:xfrm>
            <a:off x="6899016" y="4652125"/>
            <a:ext cx="1774738" cy="440671"/>
            <a:chOff x="9074911" y="4648019"/>
            <a:chExt cx="1774738" cy="440671"/>
          </a:xfrm>
        </p:grpSpPr>
        <p:sp>
          <p:nvSpPr>
            <p:cNvPr id="124" name="矩形 123"/>
            <p:cNvSpPr/>
            <p:nvPr/>
          </p:nvSpPr>
          <p:spPr>
            <a:xfrm>
              <a:off x="9074911" y="4648019"/>
              <a:ext cx="1774738" cy="440671"/>
            </a:xfrm>
            <a:prstGeom prst="rect">
              <a:avLst/>
            </a:prstGeom>
            <a:solidFill>
              <a:srgbClr val="03564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4" name="图片 3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137754" y="4665581"/>
              <a:ext cx="1668919" cy="411064"/>
            </a:xfrm>
            <a:prstGeom prst="rect">
              <a:avLst/>
            </a:prstGeom>
          </p:spPr>
        </p:pic>
      </p:grpSp>
      <p:grpSp>
        <p:nvGrpSpPr>
          <p:cNvPr id="80" name="组合 79"/>
          <p:cNvGrpSpPr/>
          <p:nvPr/>
        </p:nvGrpSpPr>
        <p:grpSpPr>
          <a:xfrm>
            <a:off x="489827" y="5213668"/>
            <a:ext cx="1531233" cy="440671"/>
            <a:chOff x="2665722" y="5209562"/>
            <a:chExt cx="1531233" cy="440671"/>
          </a:xfrm>
        </p:grpSpPr>
        <p:sp>
          <p:nvSpPr>
            <p:cNvPr id="128" name="矩形 127"/>
            <p:cNvSpPr/>
            <p:nvPr/>
          </p:nvSpPr>
          <p:spPr>
            <a:xfrm>
              <a:off x="2665722" y="5209562"/>
              <a:ext cx="1531233" cy="440671"/>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5" name="图片 3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700109" y="5266547"/>
              <a:ext cx="1492143" cy="338156"/>
            </a:xfrm>
            <a:prstGeom prst="rect">
              <a:avLst/>
            </a:prstGeom>
          </p:spPr>
        </p:pic>
      </p:grpSp>
      <p:grpSp>
        <p:nvGrpSpPr>
          <p:cNvPr id="102" name="组合 101"/>
          <p:cNvGrpSpPr/>
          <p:nvPr/>
        </p:nvGrpSpPr>
        <p:grpSpPr>
          <a:xfrm>
            <a:off x="2086342" y="5218094"/>
            <a:ext cx="1460720" cy="440671"/>
            <a:chOff x="4262237" y="5213988"/>
            <a:chExt cx="1460720" cy="440671"/>
          </a:xfrm>
        </p:grpSpPr>
        <p:sp>
          <p:nvSpPr>
            <p:cNvPr id="127" name="矩形 126"/>
            <p:cNvSpPr/>
            <p:nvPr/>
          </p:nvSpPr>
          <p:spPr>
            <a:xfrm>
              <a:off x="4262237" y="5213988"/>
              <a:ext cx="1460720" cy="440671"/>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6" name="图片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37302" y="5224441"/>
              <a:ext cx="667458" cy="425792"/>
            </a:xfrm>
            <a:prstGeom prst="rect">
              <a:avLst/>
            </a:prstGeom>
          </p:spPr>
        </p:pic>
      </p:grpSp>
      <p:grpSp>
        <p:nvGrpSpPr>
          <p:cNvPr id="100" name="组合 99"/>
          <p:cNvGrpSpPr/>
          <p:nvPr/>
        </p:nvGrpSpPr>
        <p:grpSpPr>
          <a:xfrm>
            <a:off x="3636120" y="5222797"/>
            <a:ext cx="1531233" cy="440671"/>
            <a:chOff x="5812015" y="5218691"/>
            <a:chExt cx="1531233" cy="440671"/>
          </a:xfrm>
        </p:grpSpPr>
        <p:sp>
          <p:nvSpPr>
            <p:cNvPr id="126" name="矩形 125"/>
            <p:cNvSpPr/>
            <p:nvPr/>
          </p:nvSpPr>
          <p:spPr>
            <a:xfrm>
              <a:off x="5812015" y="5218691"/>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7" name="图片 3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904865" y="5276954"/>
              <a:ext cx="1352413" cy="339716"/>
            </a:xfrm>
            <a:prstGeom prst="rect">
              <a:avLst/>
            </a:prstGeom>
          </p:spPr>
        </p:pic>
      </p:grpSp>
      <p:grpSp>
        <p:nvGrpSpPr>
          <p:cNvPr id="98" name="组合 97"/>
          <p:cNvGrpSpPr/>
          <p:nvPr/>
        </p:nvGrpSpPr>
        <p:grpSpPr>
          <a:xfrm>
            <a:off x="5302501" y="5228127"/>
            <a:ext cx="1531233" cy="440671"/>
            <a:chOff x="7478396" y="5224021"/>
            <a:chExt cx="1531233" cy="440671"/>
          </a:xfrm>
        </p:grpSpPr>
        <p:sp>
          <p:nvSpPr>
            <p:cNvPr id="130" name="矩形 129"/>
            <p:cNvSpPr/>
            <p:nvPr/>
          </p:nvSpPr>
          <p:spPr>
            <a:xfrm>
              <a:off x="7478396" y="5224021"/>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8" name="图片 37"/>
            <p:cNvPicPr>
              <a:picLocks noChangeAspect="1"/>
            </p:cNvPicPr>
            <p:nvPr/>
          </p:nvPicPr>
          <p:blipFill rotWithShape="1">
            <a:blip r:embed="rId31" cstate="print">
              <a:extLst>
                <a:ext uri="{28A0092B-C50C-407E-A947-70E740481C1C}">
                  <a14:useLocalDpi xmlns:a14="http://schemas.microsoft.com/office/drawing/2010/main" val="0"/>
                </a:ext>
              </a:extLst>
            </a:blip>
            <a:srcRect t="33395" b="31919"/>
            <a:stretch>
              <a:fillRect/>
            </a:stretch>
          </p:blipFill>
          <p:spPr>
            <a:xfrm>
              <a:off x="7630759" y="5254937"/>
              <a:ext cx="1246542" cy="390583"/>
            </a:xfrm>
            <a:prstGeom prst="rect">
              <a:avLst/>
            </a:prstGeom>
          </p:spPr>
        </p:pic>
      </p:grpSp>
      <p:grpSp>
        <p:nvGrpSpPr>
          <p:cNvPr id="86" name="组合 85"/>
          <p:cNvGrpSpPr/>
          <p:nvPr/>
        </p:nvGrpSpPr>
        <p:grpSpPr>
          <a:xfrm>
            <a:off x="6899016" y="5232553"/>
            <a:ext cx="1774738" cy="440671"/>
            <a:chOff x="9074911" y="5228447"/>
            <a:chExt cx="1774738" cy="440671"/>
          </a:xfrm>
        </p:grpSpPr>
        <p:sp>
          <p:nvSpPr>
            <p:cNvPr id="129" name="矩形 128"/>
            <p:cNvSpPr/>
            <p:nvPr/>
          </p:nvSpPr>
          <p:spPr>
            <a:xfrm>
              <a:off x="9074911" y="5228447"/>
              <a:ext cx="1774738"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9" name="图片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278489" y="5239787"/>
              <a:ext cx="1406498" cy="427761"/>
            </a:xfrm>
            <a:prstGeom prst="rect">
              <a:avLst/>
            </a:prstGeom>
          </p:spPr>
        </p:pic>
      </p:grpSp>
      <p:grpSp>
        <p:nvGrpSpPr>
          <p:cNvPr id="81" name="组合 80"/>
          <p:cNvGrpSpPr/>
          <p:nvPr/>
        </p:nvGrpSpPr>
        <p:grpSpPr>
          <a:xfrm>
            <a:off x="493686" y="5794781"/>
            <a:ext cx="1531233" cy="440671"/>
            <a:chOff x="2669581" y="5790675"/>
            <a:chExt cx="1531233" cy="440671"/>
          </a:xfrm>
        </p:grpSpPr>
        <p:sp>
          <p:nvSpPr>
            <p:cNvPr id="133" name="矩形 132"/>
            <p:cNvSpPr/>
            <p:nvPr/>
          </p:nvSpPr>
          <p:spPr>
            <a:xfrm>
              <a:off x="2669581" y="5790675"/>
              <a:ext cx="1531233" cy="440671"/>
            </a:xfrm>
            <a:prstGeom prst="rect">
              <a:avLst/>
            </a:prstGeom>
            <a:solidFill>
              <a:srgbClr val="003068"/>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40" name="图片 39"/>
            <p:cNvPicPr>
              <a:picLocks noChangeAspect="1"/>
            </p:cNvPicPr>
            <p:nvPr/>
          </p:nvPicPr>
          <p:blipFill rotWithShape="1">
            <a:blip r:embed="rId33" cstate="print">
              <a:extLst>
                <a:ext uri="{28A0092B-C50C-407E-A947-70E740481C1C}">
                  <a14:useLocalDpi xmlns:a14="http://schemas.microsoft.com/office/drawing/2010/main" val="0"/>
                </a:ext>
              </a:extLst>
            </a:blip>
            <a:srcRect t="11412" r="4977"/>
            <a:stretch>
              <a:fillRect/>
            </a:stretch>
          </p:blipFill>
          <p:spPr>
            <a:xfrm>
              <a:off x="2798801" y="5838825"/>
              <a:ext cx="1201699" cy="376861"/>
            </a:xfrm>
            <a:prstGeom prst="rect">
              <a:avLst/>
            </a:prstGeom>
          </p:spPr>
        </p:pic>
      </p:grpSp>
      <p:grpSp>
        <p:nvGrpSpPr>
          <p:cNvPr id="82" name="组合 81"/>
          <p:cNvGrpSpPr/>
          <p:nvPr/>
        </p:nvGrpSpPr>
        <p:grpSpPr>
          <a:xfrm>
            <a:off x="2090201" y="5799207"/>
            <a:ext cx="1460720" cy="440671"/>
            <a:chOff x="4266096" y="5795101"/>
            <a:chExt cx="1460720" cy="440671"/>
          </a:xfrm>
        </p:grpSpPr>
        <p:sp>
          <p:nvSpPr>
            <p:cNvPr id="132" name="矩形 131"/>
            <p:cNvSpPr/>
            <p:nvPr/>
          </p:nvSpPr>
          <p:spPr>
            <a:xfrm>
              <a:off x="4266096" y="5795101"/>
              <a:ext cx="1460720" cy="440671"/>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41" name="图片 40"/>
            <p:cNvPicPr>
              <a:picLocks noChangeAspect="1"/>
            </p:cNvPicPr>
            <p:nvPr/>
          </p:nvPicPr>
          <p:blipFill rotWithShape="1">
            <a:blip r:embed="rId34">
              <a:extLst>
                <a:ext uri="{28A0092B-C50C-407E-A947-70E740481C1C}">
                  <a14:useLocalDpi xmlns:a14="http://schemas.microsoft.com/office/drawing/2010/main" val="0"/>
                </a:ext>
              </a:extLst>
            </a:blip>
            <a:srcRect l="8664" t="18624" r="7560" b="13869"/>
            <a:stretch>
              <a:fillRect/>
            </a:stretch>
          </p:blipFill>
          <p:spPr>
            <a:xfrm>
              <a:off x="4296268" y="5865600"/>
              <a:ext cx="1407109" cy="308541"/>
            </a:xfrm>
            <a:prstGeom prst="rect">
              <a:avLst/>
            </a:prstGeom>
          </p:spPr>
        </p:pic>
      </p:grpSp>
      <p:grpSp>
        <p:nvGrpSpPr>
          <p:cNvPr id="83" name="组合 82"/>
          <p:cNvGrpSpPr/>
          <p:nvPr/>
        </p:nvGrpSpPr>
        <p:grpSpPr>
          <a:xfrm>
            <a:off x="3639979" y="5803910"/>
            <a:ext cx="1531233" cy="440671"/>
            <a:chOff x="5815874" y="5799804"/>
            <a:chExt cx="1531233" cy="440671"/>
          </a:xfrm>
        </p:grpSpPr>
        <p:sp>
          <p:nvSpPr>
            <p:cNvPr id="131" name="矩形 130"/>
            <p:cNvSpPr/>
            <p:nvPr/>
          </p:nvSpPr>
          <p:spPr>
            <a:xfrm>
              <a:off x="5815874" y="5799804"/>
              <a:ext cx="1531233" cy="440671"/>
            </a:xfrm>
            <a:prstGeom prst="rect">
              <a:avLst/>
            </a:prstGeom>
            <a:solidFill>
              <a:srgbClr val="FFFFFF"/>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44" name="图片 4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840413" y="5836688"/>
              <a:ext cx="1491880" cy="366028"/>
            </a:xfrm>
            <a:prstGeom prst="rect">
              <a:avLst/>
            </a:prstGeom>
          </p:spPr>
        </p:pic>
      </p:grpSp>
      <p:grpSp>
        <p:nvGrpSpPr>
          <p:cNvPr id="84" name="组合 83"/>
          <p:cNvGrpSpPr/>
          <p:nvPr/>
        </p:nvGrpSpPr>
        <p:grpSpPr>
          <a:xfrm>
            <a:off x="5306360" y="5809240"/>
            <a:ext cx="1531233" cy="440671"/>
            <a:chOff x="7482255" y="5805134"/>
            <a:chExt cx="1531233" cy="440671"/>
          </a:xfrm>
        </p:grpSpPr>
        <p:sp>
          <p:nvSpPr>
            <p:cNvPr id="135" name="矩形 134"/>
            <p:cNvSpPr/>
            <p:nvPr/>
          </p:nvSpPr>
          <p:spPr>
            <a:xfrm>
              <a:off x="7482255" y="5805134"/>
              <a:ext cx="1531233" cy="440671"/>
            </a:xfrm>
            <a:prstGeom prst="rect">
              <a:avLst/>
            </a:prstGeom>
            <a:solidFill>
              <a:srgbClr val="F8F8F8"/>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46" name="图片 4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578469" y="5826532"/>
              <a:ext cx="1424696" cy="39868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38" name="图片 3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205" y="267874"/>
            <a:ext cx="9602168" cy="6858000"/>
          </a:xfrm>
          <a:prstGeom prst="rect">
            <a:avLst/>
          </a:prstGeom>
        </p:spPr>
      </p:pic>
      <p:sp>
        <p:nvSpPr>
          <p:cNvPr id="39" name="圆角矩形 38"/>
          <p:cNvSpPr/>
          <p:nvPr/>
        </p:nvSpPr>
        <p:spPr>
          <a:xfrm>
            <a:off x="3578092" y="1094788"/>
            <a:ext cx="5493471" cy="3364372"/>
          </a:xfrm>
          <a:prstGeom prst="roundRect">
            <a:avLst>
              <a:gd name="adj" fmla="val 8821"/>
            </a:avLst>
          </a:prstGeom>
          <a:solidFill>
            <a:schemeClr val="bg1">
              <a:alpha val="50000"/>
            </a:schemeClr>
          </a:solidFill>
          <a:ln w="3810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40" name="圆角矩形 39"/>
          <p:cNvSpPr/>
          <p:nvPr/>
        </p:nvSpPr>
        <p:spPr>
          <a:xfrm>
            <a:off x="5345919" y="2513353"/>
            <a:ext cx="3690957" cy="1886134"/>
          </a:xfrm>
          <a:prstGeom prst="roundRect">
            <a:avLst>
              <a:gd name="adj" fmla="val 0"/>
            </a:avLst>
          </a:prstGeom>
          <a:no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44" name="椭圆 43"/>
          <p:cNvSpPr/>
          <p:nvPr/>
        </p:nvSpPr>
        <p:spPr>
          <a:xfrm>
            <a:off x="944309" y="1612011"/>
            <a:ext cx="1883667" cy="1913529"/>
          </a:xfrm>
          <a:prstGeom prst="ellipse">
            <a:avLst/>
          </a:prstGeom>
          <a:solidFill>
            <a:srgbClr val="00A1DA"/>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6" name="矩形 55"/>
          <p:cNvSpPr/>
          <p:nvPr/>
        </p:nvSpPr>
        <p:spPr>
          <a:xfrm>
            <a:off x="948913" y="2230952"/>
            <a:ext cx="1826141" cy="584775"/>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3200" dirty="0" smtClean="0">
                <a:solidFill>
                  <a:srgbClr val="FFFF00"/>
                </a:solidFill>
                <a:latin typeface="华文琥珀" panose="02010800040101010101" pitchFamily="2" charset="-122"/>
                <a:ea typeface="华文琥珀" panose="02010800040101010101" pitchFamily="2" charset="-122"/>
              </a:rPr>
              <a:t>产品服务</a:t>
            </a:r>
            <a:endParaRPr lang="zh-CN" altLang="en-US" sz="3200" dirty="0">
              <a:solidFill>
                <a:srgbClr val="FFFF00"/>
              </a:solidFill>
              <a:latin typeface="华文琥珀" panose="02010800040101010101" pitchFamily="2" charset="-122"/>
              <a:ea typeface="华文琥珀" panose="02010800040101010101" pitchFamily="2" charset="-122"/>
            </a:endParaRPr>
          </a:p>
        </p:txBody>
      </p:sp>
      <p:grpSp>
        <p:nvGrpSpPr>
          <p:cNvPr id="59" name="组合 58"/>
          <p:cNvGrpSpPr/>
          <p:nvPr/>
        </p:nvGrpSpPr>
        <p:grpSpPr>
          <a:xfrm>
            <a:off x="5345919" y="1165418"/>
            <a:ext cx="3690957" cy="977464"/>
            <a:chOff x="6353169" y="1995866"/>
            <a:chExt cx="3690957" cy="977464"/>
          </a:xfrm>
        </p:grpSpPr>
        <p:sp>
          <p:nvSpPr>
            <p:cNvPr id="61" name="圆角矩形 60"/>
            <p:cNvSpPr/>
            <p:nvPr/>
          </p:nvSpPr>
          <p:spPr>
            <a:xfrm>
              <a:off x="6353169" y="1995866"/>
              <a:ext cx="3690957" cy="977464"/>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62" name="文本框 61"/>
            <p:cNvSpPr txBox="1"/>
            <p:nvPr/>
          </p:nvSpPr>
          <p:spPr>
            <a:xfrm>
              <a:off x="6446740" y="2117114"/>
              <a:ext cx="3573321" cy="738664"/>
            </a:xfrm>
            <a:prstGeom prst="rect">
              <a:avLst/>
            </a:prstGeom>
            <a:noFill/>
          </p:spPr>
          <p:txBody>
            <a:bodyPr wrap="squar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400" b="1" dirty="0">
                  <a:solidFill>
                    <a:prstClr val="white"/>
                  </a:solidFill>
                </a:rPr>
                <a:t>学校</a:t>
              </a:r>
              <a:r>
                <a:rPr lang="zh-CN" altLang="en-US" sz="1400" b="1" dirty="0" smtClean="0">
                  <a:solidFill>
                    <a:prstClr val="white"/>
                  </a:solidFill>
                </a:rPr>
                <a:t>顶层设计，专业体系设置，课程体系，</a:t>
              </a:r>
              <a:endParaRPr lang="en-US" altLang="zh-CN" sz="1400" b="1" dirty="0" smtClean="0">
                <a:solidFill>
                  <a:prstClr val="white"/>
                </a:solidFill>
              </a:endParaRPr>
            </a:p>
            <a:p>
              <a:pPr defTabSz="584835"/>
              <a:r>
                <a:rPr lang="zh-CN" altLang="en-US" sz="1400" b="1" dirty="0" smtClean="0">
                  <a:solidFill>
                    <a:prstClr val="white"/>
                  </a:solidFill>
                </a:rPr>
                <a:t>实训体系，信息化体系，线上教育，校园文化，学校品牌</a:t>
              </a:r>
              <a:r>
                <a:rPr lang="en-US" altLang="zh-CN" sz="1400" b="1" dirty="0" smtClean="0">
                  <a:solidFill>
                    <a:prstClr val="white"/>
                  </a:solidFill>
                </a:rPr>
                <a:t>……</a:t>
              </a:r>
              <a:endParaRPr lang="zh-CN" altLang="en-US" sz="1400" b="1" dirty="0">
                <a:solidFill>
                  <a:prstClr val="white"/>
                </a:solidFill>
              </a:endParaRPr>
            </a:p>
          </p:txBody>
        </p:sp>
      </p:grpSp>
      <p:sp>
        <p:nvSpPr>
          <p:cNvPr id="63" name="文本框 62"/>
          <p:cNvSpPr txBox="1"/>
          <p:nvPr/>
        </p:nvSpPr>
        <p:spPr>
          <a:xfrm>
            <a:off x="6870598" y="1868080"/>
            <a:ext cx="652743" cy="830997"/>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en-US" altLang="zh-CN" sz="4800" b="1" dirty="0" smtClean="0">
                <a:solidFill>
                  <a:srgbClr val="00B0F0"/>
                </a:solidFill>
              </a:rPr>
              <a:t>+</a:t>
            </a:r>
            <a:endParaRPr lang="zh-CN" altLang="en-US" sz="4800" b="1" dirty="0">
              <a:solidFill>
                <a:srgbClr val="00B0F0"/>
              </a:solidFill>
            </a:endParaRPr>
          </a:p>
        </p:txBody>
      </p:sp>
      <p:grpSp>
        <p:nvGrpSpPr>
          <p:cNvPr id="64" name="组合 63"/>
          <p:cNvGrpSpPr/>
          <p:nvPr/>
        </p:nvGrpSpPr>
        <p:grpSpPr>
          <a:xfrm>
            <a:off x="6453724" y="3361215"/>
            <a:ext cx="1618849" cy="333736"/>
            <a:chOff x="7389219" y="4536038"/>
            <a:chExt cx="1618849" cy="333736"/>
          </a:xfrm>
        </p:grpSpPr>
        <p:sp>
          <p:nvSpPr>
            <p:cNvPr id="65" name="KSO_Shape"/>
            <p:cNvSpPr/>
            <p:nvPr/>
          </p:nvSpPr>
          <p:spPr bwMode="auto">
            <a:xfrm rot="16200000">
              <a:off x="7368130" y="4557127"/>
              <a:ext cx="328653" cy="286475"/>
            </a:xfrm>
            <a:custGeom>
              <a:avLst/>
              <a:gdLst>
                <a:gd name="T0" fmla="*/ 1111450 w 2252663"/>
                <a:gd name="T1" fmla="*/ 1652912 h 1962150"/>
                <a:gd name="T2" fmla="*/ 1015454 w 2252663"/>
                <a:gd name="T3" fmla="*/ 1495278 h 1962150"/>
                <a:gd name="T4" fmla="*/ 1402882 w 2252663"/>
                <a:gd name="T5" fmla="*/ 1366518 h 1962150"/>
                <a:gd name="T6" fmla="*/ 1228834 w 2252663"/>
                <a:gd name="T7" fmla="*/ 1303073 h 1962150"/>
                <a:gd name="T8" fmla="*/ 1166625 w 2252663"/>
                <a:gd name="T9" fmla="*/ 1303073 h 1962150"/>
                <a:gd name="T10" fmla="*/ 992577 w 2252663"/>
                <a:gd name="T11" fmla="*/ 1366518 h 1962150"/>
                <a:gd name="T12" fmla="*/ 1625313 w 2252663"/>
                <a:gd name="T13" fmla="*/ 1003222 h 1962150"/>
                <a:gd name="T14" fmla="*/ 1529996 w 2252663"/>
                <a:gd name="T15" fmla="*/ 1162060 h 1962150"/>
                <a:gd name="T16" fmla="*/ 1320344 w 2252663"/>
                <a:gd name="T17" fmla="*/ 982074 h 1962150"/>
                <a:gd name="T18" fmla="*/ 1348155 w 2252663"/>
                <a:gd name="T19" fmla="*/ 1166110 h 1962150"/>
                <a:gd name="T20" fmla="*/ 1268309 w 2252663"/>
                <a:gd name="T21" fmla="*/ 998272 h 1962150"/>
                <a:gd name="T22" fmla="*/ 1152270 w 2252663"/>
                <a:gd name="T23" fmla="*/ 1128763 h 1962150"/>
                <a:gd name="T24" fmla="*/ 985400 w 2252663"/>
                <a:gd name="T25" fmla="*/ 1047769 h 1962150"/>
                <a:gd name="T26" fmla="*/ 921399 w 2252663"/>
                <a:gd name="T27" fmla="*/ 1066668 h 1962150"/>
                <a:gd name="T28" fmla="*/ 742847 w 2252663"/>
                <a:gd name="T29" fmla="*/ 1112564 h 1962150"/>
                <a:gd name="T30" fmla="*/ 649320 w 2252663"/>
                <a:gd name="T31" fmla="*/ 1009522 h 1962150"/>
                <a:gd name="T32" fmla="*/ 539235 w 2252663"/>
                <a:gd name="T33" fmla="*/ 1158460 h 1962150"/>
                <a:gd name="T34" fmla="*/ 348106 w 2252663"/>
                <a:gd name="T35" fmla="*/ 982524 h 1962150"/>
                <a:gd name="T36" fmla="*/ 357013 w 2252663"/>
                <a:gd name="T37" fmla="*/ 1167910 h 1962150"/>
                <a:gd name="T38" fmla="*/ 294219 w 2252663"/>
                <a:gd name="T39" fmla="*/ 993323 h 1962150"/>
                <a:gd name="T40" fmla="*/ 164334 w 2252663"/>
                <a:gd name="T41" fmla="*/ 1135962 h 1962150"/>
                <a:gd name="T42" fmla="*/ 7126 w 2252663"/>
                <a:gd name="T43" fmla="*/ 1039670 h 1962150"/>
                <a:gd name="T44" fmla="*/ 1905000 w 2252663"/>
                <a:gd name="T45" fmla="*/ 830263 h 1962150"/>
                <a:gd name="T46" fmla="*/ 1722421 w 2252663"/>
                <a:gd name="T47" fmla="*/ 858161 h 1962150"/>
                <a:gd name="T48" fmla="*/ 1638291 w 2252663"/>
                <a:gd name="T49" fmla="*/ 770417 h 1962150"/>
                <a:gd name="T50" fmla="*/ 1513886 w 2252663"/>
                <a:gd name="T51" fmla="*/ 908107 h 1962150"/>
                <a:gd name="T52" fmla="*/ 1339184 w 2252663"/>
                <a:gd name="T53" fmla="*/ 738470 h 1962150"/>
                <a:gd name="T54" fmla="*/ 1330212 w 2252663"/>
                <a:gd name="T55" fmla="*/ 923856 h 1962150"/>
                <a:gd name="T56" fmla="*/ 1284009 w 2252663"/>
                <a:gd name="T57" fmla="*/ 743419 h 1962150"/>
                <a:gd name="T58" fmla="*/ 1140607 w 2252663"/>
                <a:gd name="T59" fmla="*/ 896858 h 1962150"/>
                <a:gd name="T60" fmla="*/ 992577 w 2252663"/>
                <a:gd name="T61" fmla="*/ 785716 h 1962150"/>
                <a:gd name="T62" fmla="*/ 921399 w 2252663"/>
                <a:gd name="T63" fmla="*/ 839712 h 1962150"/>
                <a:gd name="T64" fmla="*/ 737477 w 2252663"/>
                <a:gd name="T65" fmla="*/ 849162 h 1962150"/>
                <a:gd name="T66" fmla="*/ 660507 w 2252663"/>
                <a:gd name="T67" fmla="*/ 777617 h 1962150"/>
                <a:gd name="T68" fmla="*/ 524020 w 2252663"/>
                <a:gd name="T69" fmla="*/ 902707 h 1962150"/>
                <a:gd name="T70" fmla="*/ 365920 w 2252663"/>
                <a:gd name="T71" fmla="*/ 740270 h 1962150"/>
                <a:gd name="T72" fmla="*/ 338309 w 2252663"/>
                <a:gd name="T73" fmla="*/ 924305 h 1962150"/>
                <a:gd name="T74" fmla="*/ 310697 w 2252663"/>
                <a:gd name="T75" fmla="*/ 740270 h 1962150"/>
                <a:gd name="T76" fmla="*/ 151418 w 2252663"/>
                <a:gd name="T77" fmla="*/ 902707 h 1962150"/>
                <a:gd name="T78" fmla="*/ 15587 w 2252663"/>
                <a:gd name="T79" fmla="*/ 777617 h 1962150"/>
                <a:gd name="T80" fmla="*/ 1657533 w 2252663"/>
                <a:gd name="T81" fmla="*/ 603307 h 1962150"/>
                <a:gd name="T82" fmla="*/ 1473611 w 2252663"/>
                <a:gd name="T83" fmla="*/ 594307 h 1962150"/>
                <a:gd name="T84" fmla="*/ 1402882 w 2252663"/>
                <a:gd name="T85" fmla="*/ 539861 h 1962150"/>
                <a:gd name="T86" fmla="*/ 1254403 w 2252663"/>
                <a:gd name="T87" fmla="*/ 650553 h 1962150"/>
                <a:gd name="T88" fmla="*/ 1111450 w 2252663"/>
                <a:gd name="T89" fmla="*/ 498014 h 1962150"/>
                <a:gd name="T90" fmla="*/ 1065246 w 2252663"/>
                <a:gd name="T91" fmla="*/ 678001 h 1962150"/>
                <a:gd name="T92" fmla="*/ 1056275 w 2252663"/>
                <a:gd name="T93" fmla="*/ 492615 h 1962150"/>
                <a:gd name="T94" fmla="*/ 880676 w 2252663"/>
                <a:gd name="T95" fmla="*/ 662252 h 1962150"/>
                <a:gd name="T96" fmla="*/ 756719 w 2252663"/>
                <a:gd name="T97" fmla="*/ 524562 h 1962150"/>
                <a:gd name="T98" fmla="*/ 672589 w 2252663"/>
                <a:gd name="T99" fmla="*/ 612306 h 1962150"/>
                <a:gd name="T100" fmla="*/ 490010 w 2252663"/>
                <a:gd name="T101" fmla="*/ 584408 h 1962150"/>
                <a:gd name="T102" fmla="*/ 423815 w 2252663"/>
                <a:gd name="T103" fmla="*/ 547961 h 1962150"/>
                <a:gd name="T104" fmla="*/ 266608 w 2252663"/>
                <a:gd name="T105" fmla="*/ 644253 h 1962150"/>
                <a:gd name="T106" fmla="*/ 136721 w 2252663"/>
                <a:gd name="T107" fmla="*/ 502064 h 1962150"/>
                <a:gd name="T108" fmla="*/ 73482 w 2252663"/>
                <a:gd name="T109" fmla="*/ 676201 h 1962150"/>
                <a:gd name="T110" fmla="*/ 82835 w 2252663"/>
                <a:gd name="T111" fmla="*/ 491265 h 1962150"/>
                <a:gd name="T112" fmla="*/ 1365201 w 2252663"/>
                <a:gd name="T113" fmla="*/ 421401 h 1962150"/>
                <a:gd name="T114" fmla="*/ 1254403 w 2252663"/>
                <a:gd name="T115" fmla="*/ 273171 h 1962150"/>
                <a:gd name="T116" fmla="*/ 1160793 w 2252663"/>
                <a:gd name="T117" fmla="*/ 375723 h 1962150"/>
                <a:gd name="T118" fmla="*/ 981812 w 2252663"/>
                <a:gd name="T119" fmla="*/ 329597 h 1962150"/>
                <a:gd name="T120" fmla="*/ 1163933 w 2252663"/>
                <a:gd name="T121" fmla="*/ 65068 h 1962150"/>
                <a:gd name="T122" fmla="*/ 997063 w 2252663"/>
                <a:gd name="T123" fmla="*/ 144843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rgbClr val="00B0F0"/>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sp>
          <p:nvSpPr>
            <p:cNvPr id="66" name="KSO_Shape"/>
            <p:cNvSpPr/>
            <p:nvPr/>
          </p:nvSpPr>
          <p:spPr bwMode="auto">
            <a:xfrm rot="16200000">
              <a:off x="8034317" y="4562210"/>
              <a:ext cx="328653" cy="286475"/>
            </a:xfrm>
            <a:custGeom>
              <a:avLst/>
              <a:gdLst>
                <a:gd name="T0" fmla="*/ 1111450 w 2252663"/>
                <a:gd name="T1" fmla="*/ 1652912 h 1962150"/>
                <a:gd name="T2" fmla="*/ 1015454 w 2252663"/>
                <a:gd name="T3" fmla="*/ 1495278 h 1962150"/>
                <a:gd name="T4" fmla="*/ 1402882 w 2252663"/>
                <a:gd name="T5" fmla="*/ 1366518 h 1962150"/>
                <a:gd name="T6" fmla="*/ 1228834 w 2252663"/>
                <a:gd name="T7" fmla="*/ 1303073 h 1962150"/>
                <a:gd name="T8" fmla="*/ 1166625 w 2252663"/>
                <a:gd name="T9" fmla="*/ 1303073 h 1962150"/>
                <a:gd name="T10" fmla="*/ 992577 w 2252663"/>
                <a:gd name="T11" fmla="*/ 1366518 h 1962150"/>
                <a:gd name="T12" fmla="*/ 1625313 w 2252663"/>
                <a:gd name="T13" fmla="*/ 1003222 h 1962150"/>
                <a:gd name="T14" fmla="*/ 1529996 w 2252663"/>
                <a:gd name="T15" fmla="*/ 1162060 h 1962150"/>
                <a:gd name="T16" fmla="*/ 1320344 w 2252663"/>
                <a:gd name="T17" fmla="*/ 982074 h 1962150"/>
                <a:gd name="T18" fmla="*/ 1348155 w 2252663"/>
                <a:gd name="T19" fmla="*/ 1166110 h 1962150"/>
                <a:gd name="T20" fmla="*/ 1268309 w 2252663"/>
                <a:gd name="T21" fmla="*/ 998272 h 1962150"/>
                <a:gd name="T22" fmla="*/ 1152270 w 2252663"/>
                <a:gd name="T23" fmla="*/ 1128763 h 1962150"/>
                <a:gd name="T24" fmla="*/ 985400 w 2252663"/>
                <a:gd name="T25" fmla="*/ 1047769 h 1962150"/>
                <a:gd name="T26" fmla="*/ 921399 w 2252663"/>
                <a:gd name="T27" fmla="*/ 1066668 h 1962150"/>
                <a:gd name="T28" fmla="*/ 742847 w 2252663"/>
                <a:gd name="T29" fmla="*/ 1112564 h 1962150"/>
                <a:gd name="T30" fmla="*/ 649320 w 2252663"/>
                <a:gd name="T31" fmla="*/ 1009522 h 1962150"/>
                <a:gd name="T32" fmla="*/ 539235 w 2252663"/>
                <a:gd name="T33" fmla="*/ 1158460 h 1962150"/>
                <a:gd name="T34" fmla="*/ 348106 w 2252663"/>
                <a:gd name="T35" fmla="*/ 982524 h 1962150"/>
                <a:gd name="T36" fmla="*/ 357013 w 2252663"/>
                <a:gd name="T37" fmla="*/ 1167910 h 1962150"/>
                <a:gd name="T38" fmla="*/ 294219 w 2252663"/>
                <a:gd name="T39" fmla="*/ 993323 h 1962150"/>
                <a:gd name="T40" fmla="*/ 164334 w 2252663"/>
                <a:gd name="T41" fmla="*/ 1135962 h 1962150"/>
                <a:gd name="T42" fmla="*/ 7126 w 2252663"/>
                <a:gd name="T43" fmla="*/ 1039670 h 1962150"/>
                <a:gd name="T44" fmla="*/ 1905000 w 2252663"/>
                <a:gd name="T45" fmla="*/ 830263 h 1962150"/>
                <a:gd name="T46" fmla="*/ 1722421 w 2252663"/>
                <a:gd name="T47" fmla="*/ 858161 h 1962150"/>
                <a:gd name="T48" fmla="*/ 1638291 w 2252663"/>
                <a:gd name="T49" fmla="*/ 770417 h 1962150"/>
                <a:gd name="T50" fmla="*/ 1513886 w 2252663"/>
                <a:gd name="T51" fmla="*/ 908107 h 1962150"/>
                <a:gd name="T52" fmla="*/ 1339184 w 2252663"/>
                <a:gd name="T53" fmla="*/ 738470 h 1962150"/>
                <a:gd name="T54" fmla="*/ 1330212 w 2252663"/>
                <a:gd name="T55" fmla="*/ 923856 h 1962150"/>
                <a:gd name="T56" fmla="*/ 1284009 w 2252663"/>
                <a:gd name="T57" fmla="*/ 743419 h 1962150"/>
                <a:gd name="T58" fmla="*/ 1140607 w 2252663"/>
                <a:gd name="T59" fmla="*/ 896858 h 1962150"/>
                <a:gd name="T60" fmla="*/ 992577 w 2252663"/>
                <a:gd name="T61" fmla="*/ 785716 h 1962150"/>
                <a:gd name="T62" fmla="*/ 921399 w 2252663"/>
                <a:gd name="T63" fmla="*/ 839712 h 1962150"/>
                <a:gd name="T64" fmla="*/ 737477 w 2252663"/>
                <a:gd name="T65" fmla="*/ 849162 h 1962150"/>
                <a:gd name="T66" fmla="*/ 660507 w 2252663"/>
                <a:gd name="T67" fmla="*/ 777617 h 1962150"/>
                <a:gd name="T68" fmla="*/ 524020 w 2252663"/>
                <a:gd name="T69" fmla="*/ 902707 h 1962150"/>
                <a:gd name="T70" fmla="*/ 365920 w 2252663"/>
                <a:gd name="T71" fmla="*/ 740270 h 1962150"/>
                <a:gd name="T72" fmla="*/ 338309 w 2252663"/>
                <a:gd name="T73" fmla="*/ 924305 h 1962150"/>
                <a:gd name="T74" fmla="*/ 310697 w 2252663"/>
                <a:gd name="T75" fmla="*/ 740270 h 1962150"/>
                <a:gd name="T76" fmla="*/ 151418 w 2252663"/>
                <a:gd name="T77" fmla="*/ 902707 h 1962150"/>
                <a:gd name="T78" fmla="*/ 15587 w 2252663"/>
                <a:gd name="T79" fmla="*/ 777617 h 1962150"/>
                <a:gd name="T80" fmla="*/ 1657533 w 2252663"/>
                <a:gd name="T81" fmla="*/ 603307 h 1962150"/>
                <a:gd name="T82" fmla="*/ 1473611 w 2252663"/>
                <a:gd name="T83" fmla="*/ 594307 h 1962150"/>
                <a:gd name="T84" fmla="*/ 1402882 w 2252663"/>
                <a:gd name="T85" fmla="*/ 539861 h 1962150"/>
                <a:gd name="T86" fmla="*/ 1254403 w 2252663"/>
                <a:gd name="T87" fmla="*/ 650553 h 1962150"/>
                <a:gd name="T88" fmla="*/ 1111450 w 2252663"/>
                <a:gd name="T89" fmla="*/ 498014 h 1962150"/>
                <a:gd name="T90" fmla="*/ 1065246 w 2252663"/>
                <a:gd name="T91" fmla="*/ 678001 h 1962150"/>
                <a:gd name="T92" fmla="*/ 1056275 w 2252663"/>
                <a:gd name="T93" fmla="*/ 492615 h 1962150"/>
                <a:gd name="T94" fmla="*/ 880676 w 2252663"/>
                <a:gd name="T95" fmla="*/ 662252 h 1962150"/>
                <a:gd name="T96" fmla="*/ 756719 w 2252663"/>
                <a:gd name="T97" fmla="*/ 524562 h 1962150"/>
                <a:gd name="T98" fmla="*/ 672589 w 2252663"/>
                <a:gd name="T99" fmla="*/ 612306 h 1962150"/>
                <a:gd name="T100" fmla="*/ 490010 w 2252663"/>
                <a:gd name="T101" fmla="*/ 584408 h 1962150"/>
                <a:gd name="T102" fmla="*/ 423815 w 2252663"/>
                <a:gd name="T103" fmla="*/ 547961 h 1962150"/>
                <a:gd name="T104" fmla="*/ 266608 w 2252663"/>
                <a:gd name="T105" fmla="*/ 644253 h 1962150"/>
                <a:gd name="T106" fmla="*/ 136721 w 2252663"/>
                <a:gd name="T107" fmla="*/ 502064 h 1962150"/>
                <a:gd name="T108" fmla="*/ 73482 w 2252663"/>
                <a:gd name="T109" fmla="*/ 676201 h 1962150"/>
                <a:gd name="T110" fmla="*/ 82835 w 2252663"/>
                <a:gd name="T111" fmla="*/ 491265 h 1962150"/>
                <a:gd name="T112" fmla="*/ 1365201 w 2252663"/>
                <a:gd name="T113" fmla="*/ 421401 h 1962150"/>
                <a:gd name="T114" fmla="*/ 1254403 w 2252663"/>
                <a:gd name="T115" fmla="*/ 273171 h 1962150"/>
                <a:gd name="T116" fmla="*/ 1160793 w 2252663"/>
                <a:gd name="T117" fmla="*/ 375723 h 1962150"/>
                <a:gd name="T118" fmla="*/ 981812 w 2252663"/>
                <a:gd name="T119" fmla="*/ 329597 h 1962150"/>
                <a:gd name="T120" fmla="*/ 1163933 w 2252663"/>
                <a:gd name="T121" fmla="*/ 65068 h 1962150"/>
                <a:gd name="T122" fmla="*/ 997063 w 2252663"/>
                <a:gd name="T123" fmla="*/ 144843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rgbClr val="00B0F0"/>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sp>
          <p:nvSpPr>
            <p:cNvPr id="67" name="KSO_Shape"/>
            <p:cNvSpPr/>
            <p:nvPr/>
          </p:nvSpPr>
          <p:spPr bwMode="auto">
            <a:xfrm rot="16200000">
              <a:off x="8700504" y="4562210"/>
              <a:ext cx="328653" cy="286475"/>
            </a:xfrm>
            <a:custGeom>
              <a:avLst/>
              <a:gdLst>
                <a:gd name="T0" fmla="*/ 1111450 w 2252663"/>
                <a:gd name="T1" fmla="*/ 1652912 h 1962150"/>
                <a:gd name="T2" fmla="*/ 1015454 w 2252663"/>
                <a:gd name="T3" fmla="*/ 1495278 h 1962150"/>
                <a:gd name="T4" fmla="*/ 1402882 w 2252663"/>
                <a:gd name="T5" fmla="*/ 1366518 h 1962150"/>
                <a:gd name="T6" fmla="*/ 1228834 w 2252663"/>
                <a:gd name="T7" fmla="*/ 1303073 h 1962150"/>
                <a:gd name="T8" fmla="*/ 1166625 w 2252663"/>
                <a:gd name="T9" fmla="*/ 1303073 h 1962150"/>
                <a:gd name="T10" fmla="*/ 992577 w 2252663"/>
                <a:gd name="T11" fmla="*/ 1366518 h 1962150"/>
                <a:gd name="T12" fmla="*/ 1625313 w 2252663"/>
                <a:gd name="T13" fmla="*/ 1003222 h 1962150"/>
                <a:gd name="T14" fmla="*/ 1529996 w 2252663"/>
                <a:gd name="T15" fmla="*/ 1162060 h 1962150"/>
                <a:gd name="T16" fmla="*/ 1320344 w 2252663"/>
                <a:gd name="T17" fmla="*/ 982074 h 1962150"/>
                <a:gd name="T18" fmla="*/ 1348155 w 2252663"/>
                <a:gd name="T19" fmla="*/ 1166110 h 1962150"/>
                <a:gd name="T20" fmla="*/ 1268309 w 2252663"/>
                <a:gd name="T21" fmla="*/ 998272 h 1962150"/>
                <a:gd name="T22" fmla="*/ 1152270 w 2252663"/>
                <a:gd name="T23" fmla="*/ 1128763 h 1962150"/>
                <a:gd name="T24" fmla="*/ 985400 w 2252663"/>
                <a:gd name="T25" fmla="*/ 1047769 h 1962150"/>
                <a:gd name="T26" fmla="*/ 921399 w 2252663"/>
                <a:gd name="T27" fmla="*/ 1066668 h 1962150"/>
                <a:gd name="T28" fmla="*/ 742847 w 2252663"/>
                <a:gd name="T29" fmla="*/ 1112564 h 1962150"/>
                <a:gd name="T30" fmla="*/ 649320 w 2252663"/>
                <a:gd name="T31" fmla="*/ 1009522 h 1962150"/>
                <a:gd name="T32" fmla="*/ 539235 w 2252663"/>
                <a:gd name="T33" fmla="*/ 1158460 h 1962150"/>
                <a:gd name="T34" fmla="*/ 348106 w 2252663"/>
                <a:gd name="T35" fmla="*/ 982524 h 1962150"/>
                <a:gd name="T36" fmla="*/ 357013 w 2252663"/>
                <a:gd name="T37" fmla="*/ 1167910 h 1962150"/>
                <a:gd name="T38" fmla="*/ 294219 w 2252663"/>
                <a:gd name="T39" fmla="*/ 993323 h 1962150"/>
                <a:gd name="T40" fmla="*/ 164334 w 2252663"/>
                <a:gd name="T41" fmla="*/ 1135962 h 1962150"/>
                <a:gd name="T42" fmla="*/ 7126 w 2252663"/>
                <a:gd name="T43" fmla="*/ 1039670 h 1962150"/>
                <a:gd name="T44" fmla="*/ 1905000 w 2252663"/>
                <a:gd name="T45" fmla="*/ 830263 h 1962150"/>
                <a:gd name="T46" fmla="*/ 1722421 w 2252663"/>
                <a:gd name="T47" fmla="*/ 858161 h 1962150"/>
                <a:gd name="T48" fmla="*/ 1638291 w 2252663"/>
                <a:gd name="T49" fmla="*/ 770417 h 1962150"/>
                <a:gd name="T50" fmla="*/ 1513886 w 2252663"/>
                <a:gd name="T51" fmla="*/ 908107 h 1962150"/>
                <a:gd name="T52" fmla="*/ 1339184 w 2252663"/>
                <a:gd name="T53" fmla="*/ 738470 h 1962150"/>
                <a:gd name="T54" fmla="*/ 1330212 w 2252663"/>
                <a:gd name="T55" fmla="*/ 923856 h 1962150"/>
                <a:gd name="T56" fmla="*/ 1284009 w 2252663"/>
                <a:gd name="T57" fmla="*/ 743419 h 1962150"/>
                <a:gd name="T58" fmla="*/ 1140607 w 2252663"/>
                <a:gd name="T59" fmla="*/ 896858 h 1962150"/>
                <a:gd name="T60" fmla="*/ 992577 w 2252663"/>
                <a:gd name="T61" fmla="*/ 785716 h 1962150"/>
                <a:gd name="T62" fmla="*/ 921399 w 2252663"/>
                <a:gd name="T63" fmla="*/ 839712 h 1962150"/>
                <a:gd name="T64" fmla="*/ 737477 w 2252663"/>
                <a:gd name="T65" fmla="*/ 849162 h 1962150"/>
                <a:gd name="T66" fmla="*/ 660507 w 2252663"/>
                <a:gd name="T67" fmla="*/ 777617 h 1962150"/>
                <a:gd name="T68" fmla="*/ 524020 w 2252663"/>
                <a:gd name="T69" fmla="*/ 902707 h 1962150"/>
                <a:gd name="T70" fmla="*/ 365920 w 2252663"/>
                <a:gd name="T71" fmla="*/ 740270 h 1962150"/>
                <a:gd name="T72" fmla="*/ 338309 w 2252663"/>
                <a:gd name="T73" fmla="*/ 924305 h 1962150"/>
                <a:gd name="T74" fmla="*/ 310697 w 2252663"/>
                <a:gd name="T75" fmla="*/ 740270 h 1962150"/>
                <a:gd name="T76" fmla="*/ 151418 w 2252663"/>
                <a:gd name="T77" fmla="*/ 902707 h 1962150"/>
                <a:gd name="T78" fmla="*/ 15587 w 2252663"/>
                <a:gd name="T79" fmla="*/ 777617 h 1962150"/>
                <a:gd name="T80" fmla="*/ 1657533 w 2252663"/>
                <a:gd name="T81" fmla="*/ 603307 h 1962150"/>
                <a:gd name="T82" fmla="*/ 1473611 w 2252663"/>
                <a:gd name="T83" fmla="*/ 594307 h 1962150"/>
                <a:gd name="T84" fmla="*/ 1402882 w 2252663"/>
                <a:gd name="T85" fmla="*/ 539861 h 1962150"/>
                <a:gd name="T86" fmla="*/ 1254403 w 2252663"/>
                <a:gd name="T87" fmla="*/ 650553 h 1962150"/>
                <a:gd name="T88" fmla="*/ 1111450 w 2252663"/>
                <a:gd name="T89" fmla="*/ 498014 h 1962150"/>
                <a:gd name="T90" fmla="*/ 1065246 w 2252663"/>
                <a:gd name="T91" fmla="*/ 678001 h 1962150"/>
                <a:gd name="T92" fmla="*/ 1056275 w 2252663"/>
                <a:gd name="T93" fmla="*/ 492615 h 1962150"/>
                <a:gd name="T94" fmla="*/ 880676 w 2252663"/>
                <a:gd name="T95" fmla="*/ 662252 h 1962150"/>
                <a:gd name="T96" fmla="*/ 756719 w 2252663"/>
                <a:gd name="T97" fmla="*/ 524562 h 1962150"/>
                <a:gd name="T98" fmla="*/ 672589 w 2252663"/>
                <a:gd name="T99" fmla="*/ 612306 h 1962150"/>
                <a:gd name="T100" fmla="*/ 490010 w 2252663"/>
                <a:gd name="T101" fmla="*/ 584408 h 1962150"/>
                <a:gd name="T102" fmla="*/ 423815 w 2252663"/>
                <a:gd name="T103" fmla="*/ 547961 h 1962150"/>
                <a:gd name="T104" fmla="*/ 266608 w 2252663"/>
                <a:gd name="T105" fmla="*/ 644253 h 1962150"/>
                <a:gd name="T106" fmla="*/ 136721 w 2252663"/>
                <a:gd name="T107" fmla="*/ 502064 h 1962150"/>
                <a:gd name="T108" fmla="*/ 73482 w 2252663"/>
                <a:gd name="T109" fmla="*/ 676201 h 1962150"/>
                <a:gd name="T110" fmla="*/ 82835 w 2252663"/>
                <a:gd name="T111" fmla="*/ 491265 h 1962150"/>
                <a:gd name="T112" fmla="*/ 1365201 w 2252663"/>
                <a:gd name="T113" fmla="*/ 421401 h 1962150"/>
                <a:gd name="T114" fmla="*/ 1254403 w 2252663"/>
                <a:gd name="T115" fmla="*/ 273171 h 1962150"/>
                <a:gd name="T116" fmla="*/ 1160793 w 2252663"/>
                <a:gd name="T117" fmla="*/ 375723 h 1962150"/>
                <a:gd name="T118" fmla="*/ 981812 w 2252663"/>
                <a:gd name="T119" fmla="*/ 329597 h 1962150"/>
                <a:gd name="T120" fmla="*/ 1163933 w 2252663"/>
                <a:gd name="T121" fmla="*/ 65068 h 1962150"/>
                <a:gd name="T122" fmla="*/ 997063 w 2252663"/>
                <a:gd name="T123" fmla="*/ 144843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rgbClr val="00B0F0"/>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grpSp>
      <p:grpSp>
        <p:nvGrpSpPr>
          <p:cNvPr id="68" name="组合 67"/>
          <p:cNvGrpSpPr/>
          <p:nvPr/>
        </p:nvGrpSpPr>
        <p:grpSpPr>
          <a:xfrm>
            <a:off x="5988658" y="3712012"/>
            <a:ext cx="2548982" cy="589225"/>
            <a:chOff x="6924153" y="4969960"/>
            <a:chExt cx="2548982" cy="589225"/>
          </a:xfrm>
        </p:grpSpPr>
        <p:sp>
          <p:nvSpPr>
            <p:cNvPr id="69" name="圆角矩形 68"/>
            <p:cNvSpPr/>
            <p:nvPr/>
          </p:nvSpPr>
          <p:spPr>
            <a:xfrm>
              <a:off x="6924153" y="4969960"/>
              <a:ext cx="2548982" cy="589225"/>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70" name="文本框 69"/>
            <p:cNvSpPr txBox="1"/>
            <p:nvPr/>
          </p:nvSpPr>
          <p:spPr>
            <a:xfrm>
              <a:off x="7101590" y="4994598"/>
              <a:ext cx="2116283" cy="523220"/>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400" dirty="0" smtClean="0">
                  <a:solidFill>
                    <a:prstClr val="white"/>
                  </a:solidFill>
                </a:rPr>
                <a:t>专业实验室</a:t>
              </a:r>
              <a:r>
                <a:rPr lang="en-US" altLang="zh-CN" sz="1400" dirty="0" smtClean="0">
                  <a:solidFill>
                    <a:prstClr val="white"/>
                  </a:solidFill>
                </a:rPr>
                <a:t>/</a:t>
              </a:r>
              <a:r>
                <a:rPr lang="zh-CN" altLang="en-US" sz="1400" dirty="0" smtClean="0">
                  <a:solidFill>
                    <a:prstClr val="white"/>
                  </a:solidFill>
                </a:rPr>
                <a:t>实训室</a:t>
              </a:r>
              <a:endParaRPr lang="en-US" altLang="zh-CN" sz="1400" dirty="0" smtClean="0">
                <a:solidFill>
                  <a:prstClr val="white"/>
                </a:solidFill>
              </a:endParaRPr>
            </a:p>
            <a:p>
              <a:pPr algn="ctr" defTabSz="584835"/>
              <a:r>
                <a:rPr lang="zh-CN" altLang="en-US" sz="1400" dirty="0" smtClean="0">
                  <a:solidFill>
                    <a:prstClr val="white"/>
                  </a:solidFill>
                </a:rPr>
                <a:t>（硬件环境</a:t>
              </a:r>
              <a:r>
                <a:rPr lang="en-US" altLang="zh-CN" sz="1400" dirty="0" smtClean="0">
                  <a:solidFill>
                    <a:prstClr val="white"/>
                  </a:solidFill>
                </a:rPr>
                <a:t>+</a:t>
              </a:r>
              <a:r>
                <a:rPr lang="zh-CN" altLang="en-US" sz="1400" dirty="0" smtClean="0">
                  <a:solidFill>
                    <a:prstClr val="white"/>
                  </a:solidFill>
                </a:rPr>
                <a:t>实训软件）</a:t>
              </a:r>
              <a:endParaRPr lang="zh-CN" altLang="en-US" sz="1400" dirty="0">
                <a:solidFill>
                  <a:prstClr val="white"/>
                </a:solidFill>
              </a:endParaRPr>
            </a:p>
          </p:txBody>
        </p:sp>
      </p:grpSp>
      <p:sp>
        <p:nvSpPr>
          <p:cNvPr id="71" name="文本框 70"/>
          <p:cNvSpPr txBox="1"/>
          <p:nvPr/>
        </p:nvSpPr>
        <p:spPr>
          <a:xfrm>
            <a:off x="3936867" y="1612012"/>
            <a:ext cx="1470427" cy="646331"/>
          </a:xfrm>
          <a:prstGeom prst="rect">
            <a:avLst/>
          </a:prstGeom>
          <a:noFill/>
        </p:spPr>
        <p:txBody>
          <a:bodyPr wrap="squar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dirty="0" smtClean="0">
                <a:solidFill>
                  <a:srgbClr val="335B74">
                    <a:lumMod val="50000"/>
                  </a:srgbClr>
                </a:solidFill>
              </a:rPr>
              <a:t>学院</a:t>
            </a:r>
            <a:r>
              <a:rPr lang="en-US" altLang="zh-CN" sz="1800" dirty="0" smtClean="0">
                <a:solidFill>
                  <a:srgbClr val="335B74">
                    <a:lumMod val="50000"/>
                  </a:srgbClr>
                </a:solidFill>
              </a:rPr>
              <a:t>/</a:t>
            </a:r>
            <a:r>
              <a:rPr lang="zh-CN" altLang="en-US" sz="1800" dirty="0" smtClean="0">
                <a:solidFill>
                  <a:srgbClr val="335B74">
                    <a:lumMod val="50000"/>
                  </a:srgbClr>
                </a:solidFill>
              </a:rPr>
              <a:t>学部整体解决方案</a:t>
            </a:r>
            <a:endParaRPr lang="zh-CN" altLang="en-US" sz="1800" dirty="0">
              <a:solidFill>
                <a:srgbClr val="335B74">
                  <a:lumMod val="50000"/>
                </a:srgbClr>
              </a:solidFill>
            </a:endParaRPr>
          </a:p>
        </p:txBody>
      </p:sp>
      <p:sp>
        <p:nvSpPr>
          <p:cNvPr id="72" name="KSO_Shape"/>
          <p:cNvSpPr/>
          <p:nvPr/>
        </p:nvSpPr>
        <p:spPr bwMode="auto">
          <a:xfrm rot="16200000">
            <a:off x="4247147" y="2357650"/>
            <a:ext cx="328653" cy="286475"/>
          </a:xfrm>
          <a:custGeom>
            <a:avLst/>
            <a:gdLst>
              <a:gd name="T0" fmla="*/ 1111450 w 2252663"/>
              <a:gd name="T1" fmla="*/ 1652912 h 1962150"/>
              <a:gd name="T2" fmla="*/ 1015454 w 2252663"/>
              <a:gd name="T3" fmla="*/ 1495278 h 1962150"/>
              <a:gd name="T4" fmla="*/ 1402882 w 2252663"/>
              <a:gd name="T5" fmla="*/ 1366518 h 1962150"/>
              <a:gd name="T6" fmla="*/ 1228834 w 2252663"/>
              <a:gd name="T7" fmla="*/ 1303073 h 1962150"/>
              <a:gd name="T8" fmla="*/ 1166625 w 2252663"/>
              <a:gd name="T9" fmla="*/ 1303073 h 1962150"/>
              <a:gd name="T10" fmla="*/ 992577 w 2252663"/>
              <a:gd name="T11" fmla="*/ 1366518 h 1962150"/>
              <a:gd name="T12" fmla="*/ 1625313 w 2252663"/>
              <a:gd name="T13" fmla="*/ 1003222 h 1962150"/>
              <a:gd name="T14" fmla="*/ 1529996 w 2252663"/>
              <a:gd name="T15" fmla="*/ 1162060 h 1962150"/>
              <a:gd name="T16" fmla="*/ 1320344 w 2252663"/>
              <a:gd name="T17" fmla="*/ 982074 h 1962150"/>
              <a:gd name="T18" fmla="*/ 1348155 w 2252663"/>
              <a:gd name="T19" fmla="*/ 1166110 h 1962150"/>
              <a:gd name="T20" fmla="*/ 1268309 w 2252663"/>
              <a:gd name="T21" fmla="*/ 998272 h 1962150"/>
              <a:gd name="T22" fmla="*/ 1152270 w 2252663"/>
              <a:gd name="T23" fmla="*/ 1128763 h 1962150"/>
              <a:gd name="T24" fmla="*/ 985400 w 2252663"/>
              <a:gd name="T25" fmla="*/ 1047769 h 1962150"/>
              <a:gd name="T26" fmla="*/ 921399 w 2252663"/>
              <a:gd name="T27" fmla="*/ 1066668 h 1962150"/>
              <a:gd name="T28" fmla="*/ 742847 w 2252663"/>
              <a:gd name="T29" fmla="*/ 1112564 h 1962150"/>
              <a:gd name="T30" fmla="*/ 649320 w 2252663"/>
              <a:gd name="T31" fmla="*/ 1009522 h 1962150"/>
              <a:gd name="T32" fmla="*/ 539235 w 2252663"/>
              <a:gd name="T33" fmla="*/ 1158460 h 1962150"/>
              <a:gd name="T34" fmla="*/ 348106 w 2252663"/>
              <a:gd name="T35" fmla="*/ 982524 h 1962150"/>
              <a:gd name="T36" fmla="*/ 357013 w 2252663"/>
              <a:gd name="T37" fmla="*/ 1167910 h 1962150"/>
              <a:gd name="T38" fmla="*/ 294219 w 2252663"/>
              <a:gd name="T39" fmla="*/ 993323 h 1962150"/>
              <a:gd name="T40" fmla="*/ 164334 w 2252663"/>
              <a:gd name="T41" fmla="*/ 1135962 h 1962150"/>
              <a:gd name="T42" fmla="*/ 7126 w 2252663"/>
              <a:gd name="T43" fmla="*/ 1039670 h 1962150"/>
              <a:gd name="T44" fmla="*/ 1905000 w 2252663"/>
              <a:gd name="T45" fmla="*/ 830263 h 1962150"/>
              <a:gd name="T46" fmla="*/ 1722421 w 2252663"/>
              <a:gd name="T47" fmla="*/ 858161 h 1962150"/>
              <a:gd name="T48" fmla="*/ 1638291 w 2252663"/>
              <a:gd name="T49" fmla="*/ 770417 h 1962150"/>
              <a:gd name="T50" fmla="*/ 1513886 w 2252663"/>
              <a:gd name="T51" fmla="*/ 908107 h 1962150"/>
              <a:gd name="T52" fmla="*/ 1339184 w 2252663"/>
              <a:gd name="T53" fmla="*/ 738470 h 1962150"/>
              <a:gd name="T54" fmla="*/ 1330212 w 2252663"/>
              <a:gd name="T55" fmla="*/ 923856 h 1962150"/>
              <a:gd name="T56" fmla="*/ 1284009 w 2252663"/>
              <a:gd name="T57" fmla="*/ 743419 h 1962150"/>
              <a:gd name="T58" fmla="*/ 1140607 w 2252663"/>
              <a:gd name="T59" fmla="*/ 896858 h 1962150"/>
              <a:gd name="T60" fmla="*/ 992577 w 2252663"/>
              <a:gd name="T61" fmla="*/ 785716 h 1962150"/>
              <a:gd name="T62" fmla="*/ 921399 w 2252663"/>
              <a:gd name="T63" fmla="*/ 839712 h 1962150"/>
              <a:gd name="T64" fmla="*/ 737477 w 2252663"/>
              <a:gd name="T65" fmla="*/ 849162 h 1962150"/>
              <a:gd name="T66" fmla="*/ 660507 w 2252663"/>
              <a:gd name="T67" fmla="*/ 777617 h 1962150"/>
              <a:gd name="T68" fmla="*/ 524020 w 2252663"/>
              <a:gd name="T69" fmla="*/ 902707 h 1962150"/>
              <a:gd name="T70" fmla="*/ 365920 w 2252663"/>
              <a:gd name="T71" fmla="*/ 740270 h 1962150"/>
              <a:gd name="T72" fmla="*/ 338309 w 2252663"/>
              <a:gd name="T73" fmla="*/ 924305 h 1962150"/>
              <a:gd name="T74" fmla="*/ 310697 w 2252663"/>
              <a:gd name="T75" fmla="*/ 740270 h 1962150"/>
              <a:gd name="T76" fmla="*/ 151418 w 2252663"/>
              <a:gd name="T77" fmla="*/ 902707 h 1962150"/>
              <a:gd name="T78" fmla="*/ 15587 w 2252663"/>
              <a:gd name="T79" fmla="*/ 777617 h 1962150"/>
              <a:gd name="T80" fmla="*/ 1657533 w 2252663"/>
              <a:gd name="T81" fmla="*/ 603307 h 1962150"/>
              <a:gd name="T82" fmla="*/ 1473611 w 2252663"/>
              <a:gd name="T83" fmla="*/ 594307 h 1962150"/>
              <a:gd name="T84" fmla="*/ 1402882 w 2252663"/>
              <a:gd name="T85" fmla="*/ 539861 h 1962150"/>
              <a:gd name="T86" fmla="*/ 1254403 w 2252663"/>
              <a:gd name="T87" fmla="*/ 650553 h 1962150"/>
              <a:gd name="T88" fmla="*/ 1111450 w 2252663"/>
              <a:gd name="T89" fmla="*/ 498014 h 1962150"/>
              <a:gd name="T90" fmla="*/ 1065246 w 2252663"/>
              <a:gd name="T91" fmla="*/ 678001 h 1962150"/>
              <a:gd name="T92" fmla="*/ 1056275 w 2252663"/>
              <a:gd name="T93" fmla="*/ 492615 h 1962150"/>
              <a:gd name="T94" fmla="*/ 880676 w 2252663"/>
              <a:gd name="T95" fmla="*/ 662252 h 1962150"/>
              <a:gd name="T96" fmla="*/ 756719 w 2252663"/>
              <a:gd name="T97" fmla="*/ 524562 h 1962150"/>
              <a:gd name="T98" fmla="*/ 672589 w 2252663"/>
              <a:gd name="T99" fmla="*/ 612306 h 1962150"/>
              <a:gd name="T100" fmla="*/ 490010 w 2252663"/>
              <a:gd name="T101" fmla="*/ 584408 h 1962150"/>
              <a:gd name="T102" fmla="*/ 423815 w 2252663"/>
              <a:gd name="T103" fmla="*/ 547961 h 1962150"/>
              <a:gd name="T104" fmla="*/ 266608 w 2252663"/>
              <a:gd name="T105" fmla="*/ 644253 h 1962150"/>
              <a:gd name="T106" fmla="*/ 136721 w 2252663"/>
              <a:gd name="T107" fmla="*/ 502064 h 1962150"/>
              <a:gd name="T108" fmla="*/ 73482 w 2252663"/>
              <a:gd name="T109" fmla="*/ 676201 h 1962150"/>
              <a:gd name="T110" fmla="*/ 82835 w 2252663"/>
              <a:gd name="T111" fmla="*/ 491265 h 1962150"/>
              <a:gd name="T112" fmla="*/ 1365201 w 2252663"/>
              <a:gd name="T113" fmla="*/ 421401 h 1962150"/>
              <a:gd name="T114" fmla="*/ 1254403 w 2252663"/>
              <a:gd name="T115" fmla="*/ 273171 h 1962150"/>
              <a:gd name="T116" fmla="*/ 1160793 w 2252663"/>
              <a:gd name="T117" fmla="*/ 375723 h 1962150"/>
              <a:gd name="T118" fmla="*/ 981812 w 2252663"/>
              <a:gd name="T119" fmla="*/ 329597 h 1962150"/>
              <a:gd name="T120" fmla="*/ 1163933 w 2252663"/>
              <a:gd name="T121" fmla="*/ 65068 h 1962150"/>
              <a:gd name="T122" fmla="*/ 997063 w 2252663"/>
              <a:gd name="T123" fmla="*/ 144843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rgbClr val="00B0F0"/>
          </a:solidFill>
          <a:ln>
            <a:noFill/>
          </a:ln>
        </p:spPr>
        <p:txBody>
          <a:bodyPr anchor="ct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endParaRPr lang="zh-CN" altLang="en-US" sz="2305">
              <a:solidFill>
                <a:prstClr val="black"/>
              </a:solidFill>
            </a:endParaRPr>
          </a:p>
        </p:txBody>
      </p:sp>
      <p:sp>
        <p:nvSpPr>
          <p:cNvPr id="73" name="文本框 72"/>
          <p:cNvSpPr txBox="1"/>
          <p:nvPr/>
        </p:nvSpPr>
        <p:spPr>
          <a:xfrm>
            <a:off x="4598280" y="2274258"/>
            <a:ext cx="624219" cy="478191"/>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en-US" altLang="zh-CN" sz="2305" dirty="0" smtClean="0">
                <a:solidFill>
                  <a:prstClr val="black"/>
                </a:solidFill>
              </a:rPr>
              <a:t>X</a:t>
            </a:r>
            <a:r>
              <a:rPr lang="en-US" altLang="zh-CN" sz="3200" dirty="0" smtClean="0">
                <a:solidFill>
                  <a:prstClr val="black"/>
                </a:solidFill>
              </a:rPr>
              <a:t> </a:t>
            </a:r>
            <a:r>
              <a:rPr lang="en-US" altLang="zh-CN" sz="3200" b="1" dirty="0" smtClean="0">
                <a:solidFill>
                  <a:prstClr val="black"/>
                </a:solidFill>
              </a:rPr>
              <a:t>n</a:t>
            </a:r>
            <a:endParaRPr lang="zh-CN" altLang="en-US" sz="3200" b="1" dirty="0">
              <a:solidFill>
                <a:prstClr val="black"/>
              </a:solidFill>
            </a:endParaRPr>
          </a:p>
        </p:txBody>
      </p:sp>
      <p:sp>
        <p:nvSpPr>
          <p:cNvPr id="74" name="文本框 73"/>
          <p:cNvSpPr txBox="1"/>
          <p:nvPr/>
        </p:nvSpPr>
        <p:spPr>
          <a:xfrm>
            <a:off x="4071698" y="2762177"/>
            <a:ext cx="1107997" cy="923330"/>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dirty="0" smtClean="0">
                <a:solidFill>
                  <a:srgbClr val="335B74">
                    <a:lumMod val="50000"/>
                  </a:srgbClr>
                </a:solidFill>
              </a:rPr>
              <a:t>专业</a:t>
            </a:r>
            <a:endParaRPr lang="en-US" altLang="zh-CN" sz="1800" dirty="0" smtClean="0">
              <a:solidFill>
                <a:srgbClr val="335B74">
                  <a:lumMod val="50000"/>
                </a:srgbClr>
              </a:solidFill>
            </a:endParaRPr>
          </a:p>
          <a:p>
            <a:pPr algn="ctr" defTabSz="584835"/>
            <a:r>
              <a:rPr lang="zh-CN" altLang="en-US" sz="1800" dirty="0">
                <a:solidFill>
                  <a:srgbClr val="335B74">
                    <a:lumMod val="50000"/>
                  </a:srgbClr>
                </a:solidFill>
              </a:rPr>
              <a:t>实训</a:t>
            </a:r>
            <a:r>
              <a:rPr lang="zh-CN" altLang="en-US" sz="1800" dirty="0" smtClean="0">
                <a:solidFill>
                  <a:srgbClr val="335B74">
                    <a:lumMod val="50000"/>
                  </a:srgbClr>
                </a:solidFill>
              </a:rPr>
              <a:t>整体</a:t>
            </a:r>
            <a:endParaRPr lang="en-US" altLang="zh-CN" sz="1800" dirty="0" smtClean="0">
              <a:solidFill>
                <a:srgbClr val="335B74">
                  <a:lumMod val="50000"/>
                </a:srgbClr>
              </a:solidFill>
            </a:endParaRPr>
          </a:p>
          <a:p>
            <a:pPr algn="ctr" defTabSz="584835"/>
            <a:r>
              <a:rPr lang="zh-CN" altLang="en-US" sz="1800" dirty="0">
                <a:solidFill>
                  <a:srgbClr val="335B74">
                    <a:lumMod val="50000"/>
                  </a:srgbClr>
                </a:solidFill>
              </a:rPr>
              <a:t>解决方案</a:t>
            </a:r>
          </a:p>
        </p:txBody>
      </p:sp>
      <p:sp>
        <p:nvSpPr>
          <p:cNvPr id="75" name="矩形 74"/>
          <p:cNvSpPr/>
          <p:nvPr/>
        </p:nvSpPr>
        <p:spPr>
          <a:xfrm>
            <a:off x="3036941" y="1704627"/>
            <a:ext cx="492443" cy="2144177"/>
          </a:xfrm>
          <a:prstGeom prst="rect">
            <a:avLst/>
          </a:prstGeom>
        </p:spPr>
        <p:txBody>
          <a:bodyPr vert="eaVert"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2000" b="1" dirty="0" smtClean="0">
                <a:solidFill>
                  <a:srgbClr val="335B74">
                    <a:lumMod val="50000"/>
                  </a:srgbClr>
                </a:solidFill>
              </a:rPr>
              <a:t>学</a:t>
            </a:r>
            <a:r>
              <a:rPr lang="zh-CN" altLang="en-US" sz="2000" b="1" dirty="0">
                <a:solidFill>
                  <a:srgbClr val="335B74">
                    <a:lumMod val="50000"/>
                  </a:srgbClr>
                </a:solidFill>
              </a:rPr>
              <a:t>校</a:t>
            </a:r>
            <a:r>
              <a:rPr lang="zh-CN" altLang="en-US" sz="2000" b="1" dirty="0" smtClean="0">
                <a:solidFill>
                  <a:srgbClr val="335B74">
                    <a:lumMod val="50000"/>
                  </a:srgbClr>
                </a:solidFill>
              </a:rPr>
              <a:t>整体</a:t>
            </a:r>
            <a:r>
              <a:rPr lang="zh-CN" altLang="en-US" sz="2000" b="1" dirty="0">
                <a:solidFill>
                  <a:srgbClr val="335B74">
                    <a:lumMod val="50000"/>
                  </a:srgbClr>
                </a:solidFill>
              </a:rPr>
              <a:t>解决方案</a:t>
            </a:r>
          </a:p>
        </p:txBody>
      </p:sp>
      <p:grpSp>
        <p:nvGrpSpPr>
          <p:cNvPr id="76" name="组合 75"/>
          <p:cNvGrpSpPr/>
          <p:nvPr/>
        </p:nvGrpSpPr>
        <p:grpSpPr>
          <a:xfrm>
            <a:off x="7119911" y="4259870"/>
            <a:ext cx="154775" cy="475505"/>
            <a:chOff x="8101368" y="5429964"/>
            <a:chExt cx="108813" cy="729609"/>
          </a:xfrm>
        </p:grpSpPr>
        <p:cxnSp>
          <p:nvCxnSpPr>
            <p:cNvPr id="77" name="直接连接符 76"/>
            <p:cNvCxnSpPr/>
            <p:nvPr/>
          </p:nvCxnSpPr>
          <p:spPr>
            <a:xfrm>
              <a:off x="8155672" y="5429964"/>
              <a:ext cx="0" cy="62178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
          <p:nvSpPr>
            <p:cNvPr id="78" name="椭圆 77"/>
            <p:cNvSpPr/>
            <p:nvPr/>
          </p:nvSpPr>
          <p:spPr>
            <a:xfrm>
              <a:off x="8101368" y="6050760"/>
              <a:ext cx="108813" cy="108813"/>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grpSp>
      <p:sp>
        <p:nvSpPr>
          <p:cNvPr id="79" name="文本框 78"/>
          <p:cNvSpPr txBox="1"/>
          <p:nvPr/>
        </p:nvSpPr>
        <p:spPr>
          <a:xfrm>
            <a:off x="7288273" y="4531201"/>
            <a:ext cx="1569660" cy="338554"/>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en-US" altLang="zh-CN" sz="1600" b="1" dirty="0" smtClean="0">
                <a:solidFill>
                  <a:srgbClr val="335B74">
                    <a:lumMod val="50000"/>
                  </a:srgbClr>
                </a:solidFill>
              </a:rPr>
              <a:t>CSMAR</a:t>
            </a:r>
            <a:r>
              <a:rPr lang="zh-CN" altLang="en-US" sz="1600" b="1" dirty="0" smtClean="0">
                <a:solidFill>
                  <a:srgbClr val="335B74">
                    <a:lumMod val="50000"/>
                  </a:srgbClr>
                </a:solidFill>
              </a:rPr>
              <a:t>数据库</a:t>
            </a:r>
            <a:endParaRPr lang="zh-CN" altLang="en-US" sz="1600" b="1" dirty="0">
              <a:solidFill>
                <a:srgbClr val="335B74">
                  <a:lumMod val="50000"/>
                </a:srgbClr>
              </a:solidFill>
            </a:endParaRPr>
          </a:p>
        </p:txBody>
      </p:sp>
      <p:grpSp>
        <p:nvGrpSpPr>
          <p:cNvPr id="80" name="组合 79"/>
          <p:cNvGrpSpPr/>
          <p:nvPr/>
        </p:nvGrpSpPr>
        <p:grpSpPr>
          <a:xfrm>
            <a:off x="5656312" y="2615986"/>
            <a:ext cx="3213674" cy="756848"/>
            <a:chOff x="6591807" y="3672059"/>
            <a:chExt cx="3213674" cy="756848"/>
          </a:xfrm>
        </p:grpSpPr>
        <p:sp>
          <p:nvSpPr>
            <p:cNvPr id="81" name="圆角矩形 80"/>
            <p:cNvSpPr/>
            <p:nvPr/>
          </p:nvSpPr>
          <p:spPr>
            <a:xfrm>
              <a:off x="6591807" y="3672059"/>
              <a:ext cx="3213674" cy="756848"/>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82" name="文本框 81"/>
            <p:cNvSpPr txBox="1"/>
            <p:nvPr/>
          </p:nvSpPr>
          <p:spPr>
            <a:xfrm>
              <a:off x="6681896" y="3784829"/>
              <a:ext cx="3055492" cy="523220"/>
            </a:xfrm>
            <a:prstGeom prst="rect">
              <a:avLst/>
            </a:prstGeom>
            <a:noFill/>
          </p:spPr>
          <p:txBody>
            <a:bodyPr wrap="squar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r>
                <a:rPr lang="zh-CN" altLang="en-US" sz="1400" b="1" dirty="0" smtClean="0">
                  <a:solidFill>
                    <a:prstClr val="white"/>
                  </a:solidFill>
                </a:rPr>
                <a:t>增值服务（实训课程，配套教材，教学资源，实战派师资，活动运作）</a:t>
              </a:r>
              <a:endParaRPr lang="zh-CN" altLang="en-US" sz="1400" b="1" dirty="0">
                <a:solidFill>
                  <a:prstClr val="white"/>
                </a:solidFill>
              </a:endParaRPr>
            </a:p>
          </p:txBody>
        </p:sp>
      </p:grpSp>
      <p:sp>
        <p:nvSpPr>
          <p:cNvPr id="100" name="矩形 99">
            <a:hlinkClick r:id="rId3" action="ppaction://hlinksldjump"/>
          </p:cNvPr>
          <p:cNvSpPr/>
          <p:nvPr/>
        </p:nvSpPr>
        <p:spPr>
          <a:xfrm>
            <a:off x="-618622" y="3057853"/>
            <a:ext cx="1607175" cy="2567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04" name="矩形 103">
            <a:hlinkClick r:id="rId4" action="ppaction://hlinksldjump"/>
          </p:cNvPr>
          <p:cNvSpPr/>
          <p:nvPr/>
        </p:nvSpPr>
        <p:spPr>
          <a:xfrm>
            <a:off x="-610203" y="4309998"/>
            <a:ext cx="1598756" cy="25573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05" name="矩形 104">
            <a:hlinkClick r:id="rId5" action="ppaction://hlinksldjump"/>
          </p:cNvPr>
          <p:cNvSpPr/>
          <p:nvPr/>
        </p:nvSpPr>
        <p:spPr>
          <a:xfrm>
            <a:off x="-610203" y="4570351"/>
            <a:ext cx="1598756" cy="2177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10" name="矩形 109">
            <a:hlinkClick r:id="rId6" action="ppaction://hlinksldjump"/>
          </p:cNvPr>
          <p:cNvSpPr/>
          <p:nvPr/>
        </p:nvSpPr>
        <p:spPr>
          <a:xfrm>
            <a:off x="-610203" y="6030862"/>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90" name="矩形 89"/>
          <p:cNvSpPr/>
          <p:nvPr/>
        </p:nvSpPr>
        <p:spPr>
          <a:xfrm>
            <a:off x="122555" y="5566410"/>
            <a:ext cx="9008110" cy="783590"/>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endParaRPr lang="en-US" altLang="zh-CN" sz="1500" b="1" kern="0" dirty="0" smtClean="0">
              <a:solidFill>
                <a:srgbClr val="002642"/>
              </a:solidFill>
              <a:effectLst>
                <a:outerShdw blurRad="38100" dist="38100" dir="2700000" algn="tl">
                  <a:srgbClr val="000000">
                    <a:alpha val="43137"/>
                  </a:srgbClr>
                </a:outerShdw>
              </a:effectLst>
              <a:cs typeface="华文行楷" panose="02010800040101010101" charset="-122"/>
            </a:endParaRPr>
          </a:p>
          <a:p>
            <a:pPr algn="ctr" defTabSz="584835"/>
            <a:r>
              <a:rPr lang="zh-CN" altLang="en-US" sz="1500" b="1" kern="0" dirty="0" smtClean="0">
                <a:solidFill>
                  <a:srgbClr val="002642"/>
                </a:solidFill>
                <a:effectLst>
                  <a:outerShdw blurRad="38100" dist="38100" dir="2700000" algn="tl">
                    <a:srgbClr val="000000">
                      <a:alpha val="43137"/>
                    </a:srgbClr>
                  </a:outerShdw>
                </a:effectLst>
                <a:cs typeface="华文行楷" panose="02010800040101010101" charset="-122"/>
              </a:rPr>
              <a:t>注：</a:t>
            </a:r>
            <a:r>
              <a:rPr lang="en-US" altLang="zh-CN" sz="1500" b="1" kern="0" dirty="0">
                <a:solidFill>
                  <a:srgbClr val="002642"/>
                </a:solidFill>
                <a:effectLst>
                  <a:outerShdw blurRad="38100" dist="38100" dir="2700000" algn="tl">
                    <a:srgbClr val="000000">
                      <a:alpha val="43137"/>
                    </a:srgbClr>
                  </a:outerShdw>
                </a:effectLst>
                <a:cs typeface="华文行楷" panose="02010800040101010101" charset="-122"/>
              </a:rPr>
              <a:t> 1</a:t>
            </a:r>
            <a:r>
              <a:rPr lang="zh-CN" altLang="en-US" sz="1500" b="1" kern="0" dirty="0">
                <a:solidFill>
                  <a:srgbClr val="002642"/>
                </a:solidFill>
                <a:effectLst>
                  <a:outerShdw blurRad="38100" dist="38100" dir="2700000" algn="tl">
                    <a:srgbClr val="000000">
                      <a:alpha val="43137"/>
                    </a:srgbClr>
                  </a:outerShdw>
                </a:effectLst>
                <a:cs typeface="华文行楷" panose="02010800040101010101" charset="-122"/>
              </a:rPr>
              <a:t>（顶层设计</a:t>
            </a:r>
            <a:r>
              <a:rPr lang="zh-CN" altLang="en-US" sz="1500" b="1" kern="0" dirty="0" smtClean="0">
                <a:solidFill>
                  <a:srgbClr val="002642"/>
                </a:solidFill>
                <a:effectLst>
                  <a:outerShdw blurRad="38100" dist="38100" dir="2700000" algn="tl">
                    <a:srgbClr val="000000">
                      <a:alpha val="43137"/>
                    </a:srgbClr>
                  </a:outerShdw>
                </a:effectLst>
                <a:cs typeface="华文行楷" panose="02010800040101010101" charset="-122"/>
              </a:rPr>
              <a:t>）</a:t>
            </a:r>
            <a:r>
              <a:rPr lang="en-US" altLang="zh-CN" sz="1500" b="1" kern="0" dirty="0" smtClean="0">
                <a:solidFill>
                  <a:srgbClr val="002642"/>
                </a:solidFill>
                <a:effectLst>
                  <a:outerShdw blurRad="38100" dist="38100" dir="2700000" algn="tl">
                    <a:srgbClr val="000000">
                      <a:alpha val="43137"/>
                    </a:srgbClr>
                  </a:outerShdw>
                </a:effectLst>
                <a:cs typeface="华文行楷" panose="02010800040101010101" charset="-122"/>
              </a:rPr>
              <a:t>+5</a:t>
            </a:r>
            <a:r>
              <a:rPr lang="zh-CN" altLang="en-US" sz="1500" b="1" kern="0" dirty="0" smtClean="0">
                <a:solidFill>
                  <a:srgbClr val="002642"/>
                </a:solidFill>
                <a:effectLst>
                  <a:outerShdw blurRad="38100" dist="38100" dir="2700000" algn="tl">
                    <a:srgbClr val="000000">
                      <a:alpha val="43137"/>
                    </a:srgbClr>
                  </a:outerShdw>
                </a:effectLst>
                <a:cs typeface="华文行楷" panose="02010800040101010101" charset="-122"/>
              </a:rPr>
              <a:t>（教育信息化、教学实训仿真模拟</a:t>
            </a:r>
            <a:r>
              <a:rPr lang="zh-CN" altLang="en-US" sz="1500" b="1" kern="0" dirty="0">
                <a:solidFill>
                  <a:srgbClr val="002642"/>
                </a:solidFill>
                <a:effectLst>
                  <a:outerShdw blurRad="38100" dist="38100" dir="2700000" algn="tl">
                    <a:srgbClr val="000000">
                      <a:alpha val="43137"/>
                    </a:srgbClr>
                  </a:outerShdw>
                </a:effectLst>
                <a:cs typeface="华文行楷" panose="02010800040101010101" charset="-122"/>
              </a:rPr>
              <a:t>软件</a:t>
            </a:r>
            <a:r>
              <a:rPr lang="zh-CN" altLang="en-US" sz="1500" b="1" kern="0" dirty="0" smtClean="0">
                <a:solidFill>
                  <a:srgbClr val="002642"/>
                </a:solidFill>
                <a:effectLst>
                  <a:outerShdw blurRad="38100" dist="38100" dir="2700000" algn="tl">
                    <a:srgbClr val="000000">
                      <a:alpha val="43137"/>
                    </a:srgbClr>
                  </a:outerShdw>
                </a:effectLst>
                <a:cs typeface="华文行楷" panose="02010800040101010101" charset="-122"/>
              </a:rPr>
              <a:t>、现代教育</a:t>
            </a:r>
            <a:r>
              <a:rPr lang="zh-CN" altLang="en-US" sz="1500" b="1" kern="0" dirty="0">
                <a:solidFill>
                  <a:srgbClr val="002642"/>
                </a:solidFill>
                <a:effectLst>
                  <a:outerShdw blurRad="38100" dist="38100" dir="2700000" algn="tl">
                    <a:srgbClr val="000000">
                      <a:alpha val="43137"/>
                    </a:srgbClr>
                  </a:outerShdw>
                </a:effectLst>
                <a:cs typeface="华文行楷" panose="02010800040101010101" charset="-122"/>
              </a:rPr>
              <a:t>装备、教学</a:t>
            </a:r>
            <a:r>
              <a:rPr lang="zh-CN" altLang="en-US" sz="1500" b="1" kern="0" dirty="0" smtClean="0">
                <a:solidFill>
                  <a:srgbClr val="002642"/>
                </a:solidFill>
                <a:effectLst>
                  <a:outerShdw blurRad="38100" dist="38100" dir="2700000" algn="tl">
                    <a:srgbClr val="000000">
                      <a:alpha val="43137"/>
                    </a:srgbClr>
                  </a:outerShdw>
                </a:effectLst>
                <a:cs typeface="华文行楷" panose="02010800040101010101" charset="-122"/>
              </a:rPr>
              <a:t>资源、创新增值</a:t>
            </a:r>
            <a:r>
              <a:rPr lang="zh-CN" altLang="en-US" sz="1500" b="1" kern="0" dirty="0">
                <a:solidFill>
                  <a:srgbClr val="002642"/>
                </a:solidFill>
                <a:effectLst>
                  <a:outerShdw blurRad="38100" dist="38100" dir="2700000" algn="tl">
                    <a:srgbClr val="000000">
                      <a:alpha val="43137"/>
                    </a:srgbClr>
                  </a:outerShdw>
                </a:effectLst>
                <a:cs typeface="华文行楷" panose="02010800040101010101" charset="-122"/>
              </a:rPr>
              <a:t>服务）</a:t>
            </a:r>
          </a:p>
          <a:p>
            <a:pPr algn="ctr" defTabSz="584835"/>
            <a:endParaRPr lang="zh-CN" altLang="en-US" sz="1500" b="1" kern="0" dirty="0">
              <a:solidFill>
                <a:srgbClr val="002642"/>
              </a:solidFill>
              <a:effectLst>
                <a:outerShdw blurRad="38100" dist="38100" dir="2700000" algn="tl">
                  <a:srgbClr val="000000">
                    <a:alpha val="43137"/>
                  </a:srgbClr>
                </a:outerShdw>
              </a:effectLst>
              <a:cs typeface="华文行楷" panose="02010800040101010101" charset="-122"/>
            </a:endParaRPr>
          </a:p>
        </p:txBody>
      </p:sp>
      <p:grpSp>
        <p:nvGrpSpPr>
          <p:cNvPr id="91" name="组合 90"/>
          <p:cNvGrpSpPr/>
          <p:nvPr/>
        </p:nvGrpSpPr>
        <p:grpSpPr>
          <a:xfrm>
            <a:off x="3386057" y="4945592"/>
            <a:ext cx="3855795" cy="551209"/>
            <a:chOff x="6924153" y="4994598"/>
            <a:chExt cx="2548982" cy="439912"/>
          </a:xfrm>
        </p:grpSpPr>
        <p:sp>
          <p:nvSpPr>
            <p:cNvPr id="92" name="圆角矩形 91"/>
            <p:cNvSpPr/>
            <p:nvPr/>
          </p:nvSpPr>
          <p:spPr>
            <a:xfrm>
              <a:off x="6924153" y="4994598"/>
              <a:ext cx="2548982" cy="439912"/>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93" name="文本框 69"/>
            <p:cNvSpPr txBox="1"/>
            <p:nvPr/>
          </p:nvSpPr>
          <p:spPr>
            <a:xfrm>
              <a:off x="7165616" y="4994598"/>
              <a:ext cx="1988229" cy="439912"/>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200" kern="0" dirty="0">
                  <a:solidFill>
                    <a:srgbClr val="FFFF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cs typeface="华文行楷" panose="02010800040101010101" charset="-122"/>
                </a:rPr>
                <a:t>服务模式：</a:t>
              </a:r>
              <a:r>
                <a:rPr lang="en-US" altLang="zh-CN" sz="3200" kern="0" dirty="0">
                  <a:solidFill>
                    <a:srgbClr val="FFFF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cs typeface="华文行楷" panose="02010800040101010101" charset="-122"/>
                </a:rPr>
                <a:t>1+5</a:t>
              </a:r>
            </a:p>
          </p:txBody>
        </p:sp>
      </p:grpSp>
      <p:grpSp>
        <p:nvGrpSpPr>
          <p:cNvPr id="94" name="组合 93"/>
          <p:cNvGrpSpPr/>
          <p:nvPr/>
        </p:nvGrpSpPr>
        <p:grpSpPr>
          <a:xfrm>
            <a:off x="3348457" y="245530"/>
            <a:ext cx="3855795" cy="584775"/>
            <a:chOff x="6924153" y="4994598"/>
            <a:chExt cx="2548982" cy="439912"/>
          </a:xfrm>
        </p:grpSpPr>
        <p:sp>
          <p:nvSpPr>
            <p:cNvPr id="95" name="圆角矩形 94"/>
            <p:cNvSpPr/>
            <p:nvPr/>
          </p:nvSpPr>
          <p:spPr>
            <a:xfrm>
              <a:off x="6924153" y="5011406"/>
              <a:ext cx="2548982" cy="413417"/>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dirty="0">
                <a:solidFill>
                  <a:prstClr val="white"/>
                </a:solidFill>
              </a:endParaRPr>
            </a:p>
          </p:txBody>
        </p:sp>
        <p:sp>
          <p:nvSpPr>
            <p:cNvPr id="96" name="文本框 69"/>
            <p:cNvSpPr txBox="1"/>
            <p:nvPr/>
          </p:nvSpPr>
          <p:spPr>
            <a:xfrm>
              <a:off x="7556120" y="4994598"/>
              <a:ext cx="1207223" cy="439912"/>
            </a:xfrm>
            <a:prstGeom prst="rect">
              <a:avLst/>
            </a:prstGeom>
            <a:noFill/>
          </p:spPr>
          <p:txBody>
            <a:bodyPr wrap="none" rtlCol="0">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200" kern="0" dirty="0" smtClean="0">
                  <a:solidFill>
                    <a:srgbClr val="FFFF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cs typeface="华文行楷" panose="02010800040101010101" charset="-122"/>
                </a:rPr>
                <a:t>产品理念</a:t>
              </a:r>
              <a:endParaRPr lang="en-US" altLang="zh-CN" sz="3200" kern="0" dirty="0">
                <a:solidFill>
                  <a:srgbClr val="FFFF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cs typeface="华文行楷" panose="02010800040101010101"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9845" y="838200"/>
            <a:ext cx="9206865" cy="5996305"/>
          </a:xfrm>
          <a:prstGeom prst="rect">
            <a:avLst/>
          </a:prstGeom>
        </p:spPr>
      </p:pic>
      <p:sp>
        <p:nvSpPr>
          <p:cNvPr id="5" name="文本框 4"/>
          <p:cNvSpPr txBox="1"/>
          <p:nvPr/>
        </p:nvSpPr>
        <p:spPr>
          <a:xfrm>
            <a:off x="377190" y="159385"/>
            <a:ext cx="944880" cy="553085"/>
          </a:xfrm>
          <a:prstGeom prst="rect">
            <a:avLst/>
          </a:prstGeom>
          <a:noFill/>
        </p:spPr>
        <p:txBody>
          <a:bodyPr wrap="none" rtlCol="0" anchor="t">
            <a:spAutoFit/>
          </a:bodyPr>
          <a:lstStyle/>
          <a:p>
            <a:r>
              <a:rPr lang="zh-CN" altLang="en-US" sz="3000" kern="0" dirty="0" smtClean="0">
                <a:solidFill>
                  <a:schemeClr val="tx1"/>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cs typeface="华文行楷" panose="02010800040101010101" charset="-122"/>
                <a:sym typeface="+mn-ea"/>
              </a:rPr>
              <a:t>产品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 y="1317625"/>
            <a:ext cx="8352155" cy="5049520"/>
          </a:xfrm>
          <a:prstGeom prst="rect">
            <a:avLst/>
          </a:prstGeom>
        </p:spPr>
      </p:pic>
      <p:sp>
        <p:nvSpPr>
          <p:cNvPr id="8" name="文本框 29"/>
          <p:cNvSpPr txBox="1"/>
          <p:nvPr/>
        </p:nvSpPr>
        <p:spPr>
          <a:xfrm>
            <a:off x="106680" y="145415"/>
            <a:ext cx="3891280" cy="5530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en-US" altLang="zh-CN" spc="300" dirty="0" smtClean="0">
                <a:solidFill>
                  <a:schemeClr val="tx1">
                    <a:lumMod val="95000"/>
                    <a:lumOff val="5000"/>
                  </a:schemeClr>
                </a:solidFill>
                <a:latin typeface="+mn-ea"/>
                <a:ea typeface="+mn-ea"/>
              </a:rPr>
              <a:t> </a:t>
            </a:r>
            <a:r>
              <a:rPr lang="zh-CN" altLang="en-US" sz="3000" spc="300" dirty="0" smtClean="0">
                <a:solidFill>
                  <a:schemeClr val="tx1">
                    <a:lumMod val="95000"/>
                    <a:lumOff val="5000"/>
                  </a:schemeClr>
                </a:solidFill>
                <a:latin typeface="+mn-ea"/>
                <a:ea typeface="+mn-ea"/>
              </a:rPr>
              <a:t>实训系列产品</a:t>
            </a:r>
          </a:p>
        </p:txBody>
      </p:sp>
      <p:sp>
        <p:nvSpPr>
          <p:cNvPr id="60" name="矩形 59"/>
          <p:cNvSpPr/>
          <p:nvPr/>
        </p:nvSpPr>
        <p:spPr>
          <a:xfrm>
            <a:off x="2175686" y="3149047"/>
            <a:ext cx="2550609" cy="120032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fontAlgn="base">
              <a:lnSpc>
                <a:spcPct val="150000"/>
              </a:lnSpc>
            </a:pPr>
            <a:r>
              <a:rPr lang="zh-CN" altLang="en-US" sz="1600" b="1" dirty="0" smtClean="0">
                <a:solidFill>
                  <a:schemeClr val="bg1"/>
                </a:solidFill>
                <a:latin typeface="微软雅黑" panose="020B0503020204020204" pitchFamily="34" charset="-122"/>
                <a:ea typeface="微软雅黑" panose="020B0503020204020204" pitchFamily="34" charset="-122"/>
              </a:rPr>
              <a:t>综合</a:t>
            </a:r>
            <a:r>
              <a:rPr lang="zh-CN" altLang="en-US" sz="1600" b="1" dirty="0">
                <a:solidFill>
                  <a:schemeClr val="bg1"/>
                </a:solidFill>
                <a:latin typeface="微软雅黑" panose="020B0503020204020204" pitchFamily="34" charset="-122"/>
                <a:ea typeface="微软雅黑" panose="020B0503020204020204" pitchFamily="34" charset="-122"/>
              </a:rPr>
              <a:t>第三方物流实训平台</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just" fontAlgn="base">
              <a:lnSpc>
                <a:spcPct val="150000"/>
              </a:lnSpc>
            </a:pPr>
            <a:r>
              <a:rPr lang="zh-CN" altLang="en-US" sz="1600" b="1" dirty="0" smtClean="0">
                <a:solidFill>
                  <a:schemeClr val="bg1"/>
                </a:solidFill>
                <a:latin typeface="微软雅黑" panose="020B0503020204020204" pitchFamily="34" charset="-122"/>
                <a:ea typeface="微软雅黑" panose="020B0503020204020204" pitchFamily="34" charset="-122"/>
              </a:rPr>
              <a:t>多</a:t>
            </a:r>
            <a:r>
              <a:rPr lang="zh-CN" altLang="en-US" sz="1600" b="1" dirty="0">
                <a:solidFill>
                  <a:schemeClr val="bg1"/>
                </a:solidFill>
                <a:latin typeface="微软雅黑" panose="020B0503020204020204" pitchFamily="34" charset="-122"/>
                <a:ea typeface="微软雅黑" panose="020B0503020204020204" pitchFamily="34" charset="-122"/>
              </a:rPr>
              <a:t>岗位财务综合实训</a:t>
            </a:r>
            <a:r>
              <a:rPr lang="zh-CN" altLang="en-US" sz="1600" b="1" dirty="0" smtClean="0">
                <a:solidFill>
                  <a:schemeClr val="bg1"/>
                </a:solidFill>
                <a:latin typeface="微软雅黑" panose="020B0503020204020204" pitchFamily="34" charset="-122"/>
                <a:ea typeface="微软雅黑" panose="020B0503020204020204" pitchFamily="34" charset="-122"/>
              </a:rPr>
              <a:t>平台</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just" fontAlgn="base">
              <a:lnSpc>
                <a:spcPct val="150000"/>
              </a:lnSpc>
            </a:pPr>
            <a:r>
              <a:rPr lang="zh-CN" altLang="en-US" sz="1600" b="1" dirty="0" smtClean="0">
                <a:solidFill>
                  <a:schemeClr val="bg1"/>
                </a:solidFill>
                <a:latin typeface="微软雅黑" panose="020B0503020204020204" pitchFamily="34" charset="-122"/>
                <a:ea typeface="微软雅黑" panose="020B0503020204020204" pitchFamily="34" charset="-122"/>
              </a:rPr>
              <a:t>拥有</a:t>
            </a:r>
            <a:r>
              <a:rPr lang="zh-CN" altLang="en-US" sz="1600" b="1" dirty="0">
                <a:solidFill>
                  <a:schemeClr val="bg1"/>
                </a:solidFill>
                <a:latin typeface="微软雅黑" panose="020B0503020204020204" pitchFamily="34" charset="-122"/>
                <a:ea typeface="微软雅黑" panose="020B0503020204020204" pitchFamily="34" charset="-122"/>
              </a:rPr>
              <a:t>较高市场</a:t>
            </a:r>
            <a:r>
              <a:rPr lang="zh-CN" altLang="en-US" sz="1600" b="1" dirty="0" smtClean="0">
                <a:solidFill>
                  <a:schemeClr val="bg1"/>
                </a:solidFill>
                <a:latin typeface="微软雅黑" panose="020B0503020204020204" pitchFamily="34" charset="-122"/>
                <a:ea typeface="微软雅黑" panose="020B0503020204020204" pitchFamily="34" charset="-122"/>
              </a:rPr>
              <a:t>占有率。</a:t>
            </a:r>
          </a:p>
        </p:txBody>
      </p:sp>
      <p:sp>
        <p:nvSpPr>
          <p:cNvPr id="70" name="文本框 69"/>
          <p:cNvSpPr txBox="1"/>
          <p:nvPr/>
        </p:nvSpPr>
        <p:spPr>
          <a:xfrm>
            <a:off x="250133" y="741285"/>
            <a:ext cx="8356715"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spc="100" dirty="0" smtClean="0">
                <a:solidFill>
                  <a:srgbClr val="0070C0"/>
                </a:solidFill>
                <a:latin typeface="微软雅黑" panose="020B0503020204020204" pitchFamily="34" charset="-122"/>
                <a:ea typeface="微软雅黑" panose="020B0503020204020204" pitchFamily="34" charset="-122"/>
              </a:rPr>
              <a:t>业务覆盖</a:t>
            </a:r>
            <a:r>
              <a:rPr lang="zh-CN" altLang="en-US" b="1" spc="100" dirty="0" smtClean="0">
                <a:solidFill>
                  <a:schemeClr val="accent2"/>
                </a:solidFill>
                <a:latin typeface="微软雅黑" panose="020B0503020204020204" pitchFamily="34" charset="-122"/>
                <a:ea typeface="微软雅黑" panose="020B0503020204020204" pitchFamily="34" charset="-122"/>
              </a:rPr>
              <a:t>物流产品、</a:t>
            </a:r>
            <a:r>
              <a:rPr lang="zh-CN" altLang="en-US" b="1" spc="100" dirty="0">
                <a:solidFill>
                  <a:schemeClr val="accent2"/>
                </a:solidFill>
                <a:latin typeface="微软雅黑" panose="020B0503020204020204" pitchFamily="34" charset="-122"/>
                <a:ea typeface="微软雅黑" panose="020B0503020204020204" pitchFamily="34" charset="-122"/>
              </a:rPr>
              <a:t>银行</a:t>
            </a:r>
            <a:r>
              <a:rPr lang="zh-CN" altLang="en-US" b="1" spc="100" dirty="0" smtClean="0">
                <a:solidFill>
                  <a:schemeClr val="accent2"/>
                </a:solidFill>
                <a:latin typeface="微软雅黑" panose="020B0503020204020204" pitchFamily="34" charset="-122"/>
                <a:ea typeface="微软雅黑" panose="020B0503020204020204" pitchFamily="34" charset="-122"/>
              </a:rPr>
              <a:t>产品、</a:t>
            </a:r>
            <a:r>
              <a:rPr lang="zh-CN" altLang="en-US" b="1" spc="100" dirty="0">
                <a:solidFill>
                  <a:schemeClr val="accent2"/>
                </a:solidFill>
                <a:latin typeface="微软雅黑" panose="020B0503020204020204" pitchFamily="34" charset="-122"/>
                <a:ea typeface="微软雅黑" panose="020B0503020204020204" pitchFamily="34" charset="-122"/>
              </a:rPr>
              <a:t>保险</a:t>
            </a:r>
            <a:r>
              <a:rPr lang="zh-CN" altLang="en-US" b="1" spc="100" dirty="0" smtClean="0">
                <a:solidFill>
                  <a:schemeClr val="accent2"/>
                </a:solidFill>
                <a:latin typeface="微软雅黑" panose="020B0503020204020204" pitchFamily="34" charset="-122"/>
                <a:ea typeface="微软雅黑" panose="020B0503020204020204" pitchFamily="34" charset="-122"/>
              </a:rPr>
              <a:t>产品、</a:t>
            </a:r>
            <a:r>
              <a:rPr lang="zh-CN" altLang="en-US" b="1" spc="100" dirty="0">
                <a:solidFill>
                  <a:schemeClr val="accent2"/>
                </a:solidFill>
                <a:latin typeface="微软雅黑" panose="020B0503020204020204" pitchFamily="34" charset="-122"/>
                <a:ea typeface="微软雅黑" panose="020B0503020204020204" pitchFamily="34" charset="-122"/>
              </a:rPr>
              <a:t>财税</a:t>
            </a:r>
            <a:r>
              <a:rPr lang="zh-CN" altLang="en-US" b="1" spc="100" dirty="0" smtClean="0">
                <a:solidFill>
                  <a:schemeClr val="accent2"/>
                </a:solidFill>
                <a:latin typeface="微软雅黑" panose="020B0503020204020204" pitchFamily="34" charset="-122"/>
                <a:ea typeface="微软雅黑" panose="020B0503020204020204" pitchFamily="34" charset="-122"/>
              </a:rPr>
              <a:t>品、</a:t>
            </a:r>
            <a:r>
              <a:rPr lang="zh-CN" altLang="en-US" b="1" spc="100" dirty="0">
                <a:solidFill>
                  <a:schemeClr val="accent2"/>
                </a:solidFill>
                <a:latin typeface="微软雅黑" panose="020B0503020204020204" pitchFamily="34" charset="-122"/>
                <a:ea typeface="微软雅黑" panose="020B0503020204020204" pitchFamily="34" charset="-122"/>
              </a:rPr>
              <a:t>人资产</a:t>
            </a:r>
            <a:r>
              <a:rPr lang="zh-CN" altLang="en-US" b="1" spc="100" dirty="0" smtClean="0">
                <a:solidFill>
                  <a:schemeClr val="accent2"/>
                </a:solidFill>
                <a:latin typeface="微软雅黑" panose="020B0503020204020204" pitchFamily="34" charset="-122"/>
                <a:ea typeface="微软雅黑" panose="020B0503020204020204" pitchFamily="34" charset="-122"/>
              </a:rPr>
              <a:t>品。</a:t>
            </a:r>
            <a:endParaRPr lang="zh-CN" altLang="en-US" b="1" spc="1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9"/>
          <p:cNvSpPr txBox="1"/>
          <p:nvPr/>
        </p:nvSpPr>
        <p:spPr>
          <a:xfrm>
            <a:off x="26986" y="251852"/>
            <a:ext cx="3891549" cy="5530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en-US" altLang="zh-CN" spc="300" dirty="0" smtClean="0">
                <a:solidFill>
                  <a:schemeClr val="tx1">
                    <a:lumMod val="95000"/>
                    <a:lumOff val="5000"/>
                  </a:schemeClr>
                </a:solidFill>
                <a:latin typeface="+mn-ea"/>
                <a:ea typeface="+mn-ea"/>
              </a:rPr>
              <a:t> </a:t>
            </a:r>
            <a:r>
              <a:rPr lang="zh-CN" altLang="en-US" sz="3000" spc="300" dirty="0" smtClean="0">
                <a:solidFill>
                  <a:schemeClr val="tx1">
                    <a:lumMod val="95000"/>
                    <a:lumOff val="5000"/>
                  </a:schemeClr>
                </a:solidFill>
                <a:latin typeface="+mn-ea"/>
                <a:ea typeface="+mn-ea"/>
              </a:rPr>
              <a:t>信息化系列产品</a:t>
            </a:r>
          </a:p>
        </p:txBody>
      </p:sp>
      <p:pic>
        <p:nvPicPr>
          <p:cNvPr id="59" name="图片 58"/>
          <p:cNvPicPr>
            <a:picLocks noChangeAspect="1"/>
          </p:cNvPicPr>
          <p:nvPr/>
        </p:nvPicPr>
        <p:blipFill rotWithShape="1">
          <a:blip r:embed="rId3">
            <a:extLst>
              <a:ext uri="{28A0092B-C50C-407E-A947-70E740481C1C}">
                <a14:useLocalDpi xmlns:a14="http://schemas.microsoft.com/office/drawing/2010/main" val="0"/>
              </a:ext>
            </a:extLst>
          </a:blip>
          <a:srcRect l="6381" t="2589" r="7602" b="10370"/>
          <a:stretch>
            <a:fillRect/>
          </a:stretch>
        </p:blipFill>
        <p:spPr>
          <a:xfrm>
            <a:off x="423545" y="1566545"/>
            <a:ext cx="8119110" cy="4694555"/>
          </a:xfrm>
          <a:prstGeom prst="rect">
            <a:avLst/>
          </a:prstGeom>
        </p:spPr>
      </p:pic>
      <p:sp>
        <p:nvSpPr>
          <p:cNvPr id="60" name="文本框 59"/>
          <p:cNvSpPr txBox="1"/>
          <p:nvPr/>
        </p:nvSpPr>
        <p:spPr>
          <a:xfrm>
            <a:off x="186260" y="936813"/>
            <a:ext cx="8356715" cy="5078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pc="100" dirty="0" smtClean="0">
                <a:solidFill>
                  <a:srgbClr val="0070C0"/>
                </a:solidFill>
                <a:latin typeface="微软雅黑" panose="020B0503020204020204" pitchFamily="34" charset="-122"/>
                <a:ea typeface="微软雅黑" panose="020B0503020204020204" pitchFamily="34" charset="-122"/>
              </a:rPr>
              <a:t>业务覆盖</a:t>
            </a:r>
            <a:r>
              <a:rPr lang="zh-CN" altLang="en-US" b="1" spc="300" dirty="0" smtClean="0">
                <a:solidFill>
                  <a:schemeClr val="accent2"/>
                </a:solidFill>
                <a:latin typeface="微软雅黑" panose="020B0503020204020204" pitchFamily="34" charset="-122"/>
                <a:ea typeface="微软雅黑" panose="020B0503020204020204" pitchFamily="34" charset="-122"/>
              </a:rPr>
              <a:t>智慧校园、</a:t>
            </a:r>
            <a:r>
              <a:rPr lang="zh-CN" altLang="en-US" b="1" spc="300" dirty="0">
                <a:solidFill>
                  <a:schemeClr val="accent2"/>
                </a:solidFill>
                <a:latin typeface="微软雅黑" panose="020B0503020204020204" pitchFamily="34" charset="-122"/>
                <a:ea typeface="微软雅黑" panose="020B0503020204020204" pitchFamily="34" charset="-122"/>
              </a:rPr>
              <a:t>数字化教学</a:t>
            </a:r>
            <a:r>
              <a:rPr lang="zh-CN" altLang="en-US" b="1" spc="300" dirty="0" smtClean="0">
                <a:solidFill>
                  <a:schemeClr val="accent2"/>
                </a:solidFill>
                <a:latin typeface="微软雅黑" panose="020B0503020204020204" pitchFamily="34" charset="-122"/>
                <a:ea typeface="微软雅黑" panose="020B0503020204020204" pitchFamily="34" charset="-122"/>
              </a:rPr>
              <a:t>平台，</a:t>
            </a:r>
            <a:r>
              <a:rPr lang="zh-CN" altLang="en-US" b="1" spc="300" dirty="0">
                <a:solidFill>
                  <a:schemeClr val="accent2"/>
                </a:solidFill>
                <a:latin typeface="微软雅黑" panose="020B0503020204020204" pitchFamily="34" charset="-122"/>
                <a:ea typeface="微软雅黑" panose="020B0503020204020204" pitchFamily="34" charset="-122"/>
              </a:rPr>
              <a:t>虚拟仿真</a:t>
            </a:r>
            <a:r>
              <a:rPr lang="zh-CN" altLang="en-US" b="1" spc="300" dirty="0" smtClean="0">
                <a:solidFill>
                  <a:schemeClr val="accent2"/>
                </a:solidFill>
                <a:latin typeface="微软雅黑" panose="020B0503020204020204" pitchFamily="34" charset="-122"/>
                <a:ea typeface="微软雅黑" panose="020B0503020204020204" pitchFamily="34" charset="-122"/>
              </a:rPr>
              <a:t>平台。</a:t>
            </a:r>
            <a:endParaRPr lang="en-US" altLang="zh-CN" b="1" spc="300" dirty="0">
              <a:solidFill>
                <a:schemeClr val="accent2"/>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4610059" y="2582310"/>
            <a:ext cx="1237223" cy="1248521"/>
            <a:chOff x="9712599" y="2761289"/>
            <a:chExt cx="1237223" cy="1248521"/>
          </a:xfrm>
        </p:grpSpPr>
        <p:sp>
          <p:nvSpPr>
            <p:cNvPr id="66" name="Oval 7"/>
            <p:cNvSpPr>
              <a:spLocks noChangeArrowheads="1"/>
            </p:cNvSpPr>
            <p:nvPr/>
          </p:nvSpPr>
          <p:spPr bwMode="auto">
            <a:xfrm>
              <a:off x="9712599" y="2761289"/>
              <a:ext cx="1237223" cy="1248521"/>
            </a:xfrm>
            <a:prstGeom prst="ellipse">
              <a:avLst/>
            </a:prstGeom>
            <a:solidFill>
              <a:srgbClr val="0077C0"/>
            </a:solidFill>
            <a:ln>
              <a:noFill/>
            </a:ln>
          </p:spPr>
          <p:txBody>
            <a:bodyPr vert="horz" wrap="square" lIns="68580" tIns="34290" rIns="68580" bIns="34290" numCol="1" anchor="t" anchorCtr="0" compatLnSpc="1"/>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sz="1050">
                <a:latin typeface="+mn-ea"/>
              </a:endParaRPr>
            </a:p>
          </p:txBody>
        </p:sp>
        <p:sp>
          <p:nvSpPr>
            <p:cNvPr id="67" name="文本框 66"/>
            <p:cNvSpPr txBox="1"/>
            <p:nvPr/>
          </p:nvSpPr>
          <p:spPr>
            <a:xfrm>
              <a:off x="9903287" y="3114238"/>
              <a:ext cx="885179" cy="461665"/>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sz="2400" dirty="0" smtClean="0">
                  <a:solidFill>
                    <a:schemeClr val="bg1"/>
                  </a:solidFill>
                </a:rPr>
                <a:t>用 途</a:t>
              </a:r>
              <a:endParaRPr lang="zh-CN" altLang="en-US" sz="2400" dirty="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0" descr="l"/>
          <p:cNvPicPr>
            <a:picLocks noChangeAspect="1" noChangeArrowheads="1"/>
          </p:cNvPicPr>
          <p:nvPr/>
        </p:nvPicPr>
        <p:blipFill>
          <a:blip r:embed="rId3">
            <a:extLst>
              <a:ext uri="{28A0092B-C50C-407E-A947-70E740481C1C}">
                <a14:useLocalDpi xmlns:a14="http://schemas.microsoft.com/office/drawing/2010/main" val="0"/>
              </a:ext>
            </a:extLst>
          </a:blip>
          <a:srcRect r="32500"/>
          <a:stretch>
            <a:fillRect/>
          </a:stretch>
        </p:blipFill>
        <p:spPr bwMode="auto">
          <a:xfrm>
            <a:off x="4097338" y="2924175"/>
            <a:ext cx="504666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7"/>
          <p:cNvSpPr>
            <a:spLocks noChangeArrowheads="1"/>
          </p:cNvSpPr>
          <p:nvPr/>
        </p:nvSpPr>
        <p:spPr bwMode="auto">
          <a:xfrm>
            <a:off x="4149725" y="2147888"/>
            <a:ext cx="4429125" cy="5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zh-CN" sz="4400" b="0"/>
              <a:t>公司简介</a:t>
            </a:r>
          </a:p>
        </p:txBody>
      </p:sp>
      <p:sp>
        <p:nvSpPr>
          <p:cNvPr id="3077" name="Text Box 4"/>
          <p:cNvSpPr txBox="1">
            <a:spLocks noChangeArrowheads="1"/>
          </p:cNvSpPr>
          <p:nvPr/>
        </p:nvSpPr>
        <p:spPr bwMode="auto">
          <a:xfrm>
            <a:off x="1692275" y="1196975"/>
            <a:ext cx="2913063" cy="583565"/>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0" baseline="0"/>
              <a:t>目录</a:t>
            </a:r>
          </a:p>
        </p:txBody>
      </p:sp>
      <p:graphicFrame>
        <p:nvGraphicFramePr>
          <p:cNvPr id="8" name="图示 7"/>
          <p:cNvGraphicFramePr/>
          <p:nvPr/>
        </p:nvGraphicFramePr>
        <p:xfrm>
          <a:off x="4139952" y="3071810"/>
          <a:ext cx="4678240" cy="933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9"/>
          <p:cNvSpPr txBox="1"/>
          <p:nvPr/>
        </p:nvSpPr>
        <p:spPr>
          <a:xfrm>
            <a:off x="-124327" y="203518"/>
            <a:ext cx="3891549" cy="5530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en-US" altLang="zh-CN" sz="3000" spc="300" dirty="0" smtClean="0">
                <a:solidFill>
                  <a:schemeClr val="tx1">
                    <a:lumMod val="95000"/>
                    <a:lumOff val="5000"/>
                  </a:schemeClr>
                </a:solidFill>
                <a:latin typeface="+mn-ea"/>
                <a:ea typeface="+mn-ea"/>
              </a:rPr>
              <a:t> VR</a:t>
            </a:r>
            <a:r>
              <a:rPr lang="zh-CN" altLang="en-US" sz="3000" spc="300" dirty="0" smtClean="0">
                <a:solidFill>
                  <a:schemeClr val="tx1">
                    <a:lumMod val="95000"/>
                    <a:lumOff val="5000"/>
                  </a:schemeClr>
                </a:solidFill>
                <a:latin typeface="+mn-ea"/>
                <a:ea typeface="+mn-ea"/>
              </a:rPr>
              <a:t>教育系列产品</a:t>
            </a:r>
            <a:endParaRPr lang="zh-CN" altLang="zh-CN" sz="3000" spc="300" dirty="0">
              <a:solidFill>
                <a:schemeClr val="tx1">
                  <a:lumMod val="95000"/>
                  <a:lumOff val="5000"/>
                </a:schemeClr>
              </a:solidFill>
              <a:latin typeface="+mn-ea"/>
              <a:ea typeface="+mn-ea"/>
            </a:endParaRPr>
          </a:p>
        </p:txBody>
      </p:sp>
      <p:sp>
        <p:nvSpPr>
          <p:cNvPr id="47" name="文本框 46"/>
          <p:cNvSpPr txBox="1"/>
          <p:nvPr/>
        </p:nvSpPr>
        <p:spPr>
          <a:xfrm>
            <a:off x="162477" y="922154"/>
            <a:ext cx="11415981" cy="92333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b="1" dirty="0"/>
              <a:t>产品涵盖：</a:t>
            </a:r>
            <a:r>
              <a:rPr lang="zh-CN" altLang="en-US" b="1" dirty="0">
                <a:solidFill>
                  <a:schemeClr val="accent2"/>
                </a:solidFill>
              </a:rPr>
              <a:t>金融　药学专业、 护理专业、农林牧鱼、 机电工程、 </a:t>
            </a:r>
            <a:r>
              <a:rPr lang="zh-CN" altLang="en-US" b="1" dirty="0" smtClean="0">
                <a:solidFill>
                  <a:schemeClr val="accent2"/>
                </a:solidFill>
              </a:rPr>
              <a:t>服装设计</a:t>
            </a:r>
            <a:endParaRPr lang="en-US" altLang="zh-CN" b="1" dirty="0" smtClean="0">
              <a:solidFill>
                <a:schemeClr val="accent2"/>
              </a:solidFill>
            </a:endParaRPr>
          </a:p>
          <a:p>
            <a:r>
              <a:rPr lang="zh-CN" altLang="en-US" b="1" dirty="0" smtClean="0">
                <a:solidFill>
                  <a:schemeClr val="accent2"/>
                </a:solidFill>
              </a:rPr>
              <a:t>与工程 </a:t>
            </a:r>
            <a:r>
              <a:rPr lang="zh-CN" altLang="en-US" b="1" dirty="0">
                <a:solidFill>
                  <a:schemeClr val="accent2"/>
                </a:solidFill>
              </a:rPr>
              <a:t>、电子类</a:t>
            </a:r>
            <a:r>
              <a:rPr lang="zh-CN" altLang="en-US" b="1" dirty="0"/>
              <a:t>等</a:t>
            </a:r>
            <a:r>
              <a:rPr lang="zh-CN" altLang="en-US" b="1" dirty="0" smtClean="0"/>
              <a:t>专业。</a:t>
            </a:r>
            <a:endParaRPr lang="en-US" altLang="zh-CN" b="1" dirty="0"/>
          </a:p>
        </p:txBody>
      </p:sp>
      <p:sp>
        <p:nvSpPr>
          <p:cNvPr id="48" name="矩形 47"/>
          <p:cNvSpPr/>
          <p:nvPr/>
        </p:nvSpPr>
        <p:spPr>
          <a:xfrm>
            <a:off x="1156835" y="3518316"/>
            <a:ext cx="2160856" cy="120032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fontAlgn="base">
              <a:lnSpc>
                <a:spcPct val="150000"/>
              </a:lnSpc>
            </a:pPr>
            <a:r>
              <a:rPr lang="zh-CN" altLang="en-US" sz="1600" b="1" dirty="0">
                <a:solidFill>
                  <a:srgbClr val="00B0F0"/>
                </a:solidFill>
                <a:latin typeface="微软雅黑" panose="020B0503020204020204" pitchFamily="34" charset="-122"/>
                <a:ea typeface="微软雅黑" panose="020B0503020204020204" pitchFamily="34" charset="-122"/>
              </a:rPr>
              <a:t>目前导游全景，医疗等产品首次推向市场后，市场效果反馈</a:t>
            </a:r>
            <a:r>
              <a:rPr lang="zh-CN" altLang="en-US" sz="1600" b="1" dirty="0" smtClean="0">
                <a:solidFill>
                  <a:srgbClr val="00B0F0"/>
                </a:solidFill>
                <a:latin typeface="微软雅黑" panose="020B0503020204020204" pitchFamily="34" charset="-122"/>
                <a:ea typeface="微软雅黑" panose="020B0503020204020204" pitchFamily="34" charset="-122"/>
              </a:rPr>
              <a:t>好。</a:t>
            </a:r>
            <a:endParaRPr lang="en-US" altLang="zh-CN" sz="1600" b="1" dirty="0">
              <a:solidFill>
                <a:srgbClr val="00B0F0"/>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1620064" y="2251157"/>
            <a:ext cx="1234398" cy="1248521"/>
            <a:chOff x="6817137" y="2761289"/>
            <a:chExt cx="1234398" cy="1248521"/>
          </a:xfrm>
        </p:grpSpPr>
        <p:sp>
          <p:nvSpPr>
            <p:cNvPr id="50" name="Oval 5"/>
            <p:cNvSpPr>
              <a:spLocks noChangeArrowheads="1"/>
            </p:cNvSpPr>
            <p:nvPr/>
          </p:nvSpPr>
          <p:spPr bwMode="auto">
            <a:xfrm>
              <a:off x="6817137" y="2761289"/>
              <a:ext cx="1234398" cy="1248521"/>
            </a:xfrm>
            <a:prstGeom prst="ellipse">
              <a:avLst/>
            </a:prstGeom>
            <a:solidFill>
              <a:srgbClr val="00B0F0"/>
            </a:solidFill>
            <a:ln>
              <a:noFill/>
            </a:ln>
          </p:spPr>
          <p:txBody>
            <a:bodyPr vert="horz" wrap="square" lIns="68580" tIns="34290" rIns="68580" bIns="34290" numCol="1" anchor="t" anchorCtr="0" compatLnSpc="1"/>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sz="1050">
                <a:latin typeface="+mn-ea"/>
              </a:endParaRPr>
            </a:p>
          </p:txBody>
        </p:sp>
        <p:sp>
          <p:nvSpPr>
            <p:cNvPr id="51" name="文本框 50"/>
            <p:cNvSpPr txBox="1"/>
            <p:nvPr/>
          </p:nvSpPr>
          <p:spPr>
            <a:xfrm>
              <a:off x="6993799" y="3113258"/>
              <a:ext cx="885179" cy="461665"/>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sz="2400" dirty="0" smtClean="0">
                  <a:solidFill>
                    <a:schemeClr val="bg1"/>
                  </a:solidFill>
                </a:rPr>
                <a:t>市 场</a:t>
              </a:r>
              <a:endParaRPr lang="zh-CN" altLang="en-US" sz="2400" dirty="0">
                <a:solidFill>
                  <a:schemeClr val="bg1"/>
                </a:solidFill>
              </a:endParaRPr>
            </a:p>
          </p:txBody>
        </p:sp>
      </p:grpSp>
      <p:grpSp>
        <p:nvGrpSpPr>
          <p:cNvPr id="52" name="组合 51"/>
          <p:cNvGrpSpPr/>
          <p:nvPr/>
        </p:nvGrpSpPr>
        <p:grpSpPr>
          <a:xfrm>
            <a:off x="4664369" y="2251157"/>
            <a:ext cx="1237223" cy="1248521"/>
            <a:chOff x="9712599" y="2761289"/>
            <a:chExt cx="1237223" cy="1248521"/>
          </a:xfrm>
        </p:grpSpPr>
        <p:sp>
          <p:nvSpPr>
            <p:cNvPr id="53" name="Oval 7"/>
            <p:cNvSpPr>
              <a:spLocks noChangeArrowheads="1"/>
            </p:cNvSpPr>
            <p:nvPr/>
          </p:nvSpPr>
          <p:spPr bwMode="auto">
            <a:xfrm>
              <a:off x="9712599" y="2761289"/>
              <a:ext cx="1237223" cy="1248521"/>
            </a:xfrm>
            <a:prstGeom prst="ellipse">
              <a:avLst/>
            </a:prstGeom>
            <a:solidFill>
              <a:srgbClr val="0077C0"/>
            </a:solidFill>
            <a:ln>
              <a:noFill/>
            </a:ln>
          </p:spPr>
          <p:txBody>
            <a:bodyPr vert="horz" wrap="square" lIns="68580" tIns="34290" rIns="68580" bIns="34290" numCol="1" anchor="t" anchorCtr="0" compatLnSpc="1"/>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endParaRPr lang="en-US" sz="1050">
                <a:latin typeface="+mn-ea"/>
              </a:endParaRPr>
            </a:p>
          </p:txBody>
        </p:sp>
        <p:sp>
          <p:nvSpPr>
            <p:cNvPr id="55" name="文本框 54"/>
            <p:cNvSpPr txBox="1"/>
            <p:nvPr/>
          </p:nvSpPr>
          <p:spPr>
            <a:xfrm>
              <a:off x="9903287" y="3114238"/>
              <a:ext cx="885179" cy="461665"/>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sz="2400" dirty="0" smtClean="0">
                  <a:solidFill>
                    <a:schemeClr val="bg1"/>
                  </a:solidFill>
                </a:rPr>
                <a:t>用 途</a:t>
              </a:r>
              <a:endParaRPr lang="zh-CN" altLang="en-US" sz="2400" dirty="0">
                <a:solidFill>
                  <a:schemeClr val="bg1"/>
                </a:solidFill>
              </a:endParaRPr>
            </a:p>
          </p:txBody>
        </p:sp>
      </p:grpSp>
      <p:sp>
        <p:nvSpPr>
          <p:cNvPr id="56" name="矩形 55"/>
          <p:cNvSpPr/>
          <p:nvPr/>
        </p:nvSpPr>
        <p:spPr>
          <a:xfrm>
            <a:off x="3665276" y="3499678"/>
            <a:ext cx="3235411" cy="2308324"/>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fontAlgn="base">
              <a:lnSpc>
                <a:spcPct val="150000"/>
              </a:lnSpc>
            </a:pPr>
            <a:r>
              <a:rPr lang="zh-CN" altLang="en-US" sz="1600" b="1" dirty="0">
                <a:solidFill>
                  <a:srgbClr val="0070C0"/>
                </a:solidFill>
                <a:latin typeface="微软雅黑" panose="020B0503020204020204" pitchFamily="34" charset="-122"/>
                <a:ea typeface="微软雅黑" panose="020B0503020204020204" pitchFamily="34" charset="-122"/>
              </a:rPr>
              <a:t>通过</a:t>
            </a:r>
            <a:r>
              <a:rPr lang="zh-CN" altLang="zh-CN" sz="1600" b="1" dirty="0">
                <a:solidFill>
                  <a:srgbClr val="0070C0"/>
                </a:solidFill>
                <a:latin typeface="微软雅黑" panose="020B0503020204020204" pitchFamily="34" charset="-122"/>
                <a:ea typeface="微软雅黑" panose="020B0503020204020204" pitchFamily="34" charset="-122"/>
              </a:rPr>
              <a:t>崭新的</a:t>
            </a:r>
            <a:r>
              <a:rPr lang="en-US" altLang="zh-CN" sz="1600" b="1" dirty="0">
                <a:solidFill>
                  <a:srgbClr val="0070C0"/>
                </a:solidFill>
                <a:latin typeface="微软雅黑" panose="020B0503020204020204" pitchFamily="34" charset="-122"/>
                <a:ea typeface="微软雅黑" panose="020B0503020204020204" pitchFamily="34" charset="-122"/>
              </a:rPr>
              <a:t>3D</a:t>
            </a:r>
            <a:r>
              <a:rPr lang="zh-CN" altLang="zh-CN" sz="1600" b="1" dirty="0">
                <a:solidFill>
                  <a:srgbClr val="0070C0"/>
                </a:solidFill>
                <a:latin typeface="微软雅黑" panose="020B0503020204020204" pitchFamily="34" charset="-122"/>
                <a:ea typeface="微软雅黑" panose="020B0503020204020204" pitchFamily="34" charset="-122"/>
              </a:rPr>
              <a:t>技术。真实、互动、情节化的特点是虚拟现实技术独特的魅力所在。结合益智游戏、情景化学习、协作学习、远程教育等多种特性的虚拟现实</a:t>
            </a:r>
            <a:r>
              <a:rPr lang="en-US" altLang="zh-CN" sz="1600" b="1" dirty="0">
                <a:solidFill>
                  <a:srgbClr val="0070C0"/>
                </a:solidFill>
                <a:latin typeface="微软雅黑" panose="020B0503020204020204" pitchFamily="34" charset="-122"/>
                <a:ea typeface="微软雅黑" panose="020B0503020204020204" pitchFamily="34" charset="-122"/>
              </a:rPr>
              <a:t>VR</a:t>
            </a:r>
            <a:r>
              <a:rPr lang="zh-CN" altLang="zh-CN" sz="1600" b="1" dirty="0">
                <a:solidFill>
                  <a:srgbClr val="0070C0"/>
                </a:solidFill>
                <a:latin typeface="微软雅黑" panose="020B0503020204020204" pitchFamily="34" charset="-122"/>
                <a:ea typeface="微软雅黑" panose="020B0503020204020204" pitchFamily="34" charset="-122"/>
              </a:rPr>
              <a:t>的新技术</a:t>
            </a:r>
            <a:r>
              <a:rPr lang="en-US" altLang="zh-CN" sz="1600" b="1" dirty="0">
                <a:solidFill>
                  <a:srgbClr val="0070C0"/>
                </a:solidFill>
                <a:latin typeface="微软雅黑" panose="020B0503020204020204" pitchFamily="34" charset="-122"/>
                <a:ea typeface="微软雅黑" panose="020B0503020204020204" pitchFamily="34" charset="-122"/>
              </a:rPr>
              <a:t>,</a:t>
            </a:r>
            <a:r>
              <a:rPr lang="zh-CN" altLang="zh-CN" sz="1600" b="1" dirty="0">
                <a:solidFill>
                  <a:srgbClr val="0070C0"/>
                </a:solidFill>
                <a:latin typeface="微软雅黑" panose="020B0503020204020204" pitchFamily="34" charset="-122"/>
                <a:ea typeface="微软雅黑" panose="020B0503020204020204" pitchFamily="34" charset="-122"/>
              </a:rPr>
              <a:t>让我们感受到全方位的</a:t>
            </a:r>
            <a:r>
              <a:rPr lang="zh-CN" altLang="zh-CN" sz="1600" b="1" dirty="0" smtClean="0">
                <a:solidFill>
                  <a:srgbClr val="0070C0"/>
                </a:solidFill>
                <a:latin typeface="微软雅黑" panose="020B0503020204020204" pitchFamily="34" charset="-122"/>
                <a:ea typeface="微软雅黑" panose="020B0503020204020204" pitchFamily="34" charset="-122"/>
              </a:rPr>
              <a:t>教育</a:t>
            </a:r>
            <a:r>
              <a:rPr lang="zh-CN" altLang="en-US" sz="1600" b="1" dirty="0" smtClean="0">
                <a:solidFill>
                  <a:srgbClr val="0070C0"/>
                </a:solidFill>
                <a:latin typeface="微软雅黑" panose="020B0503020204020204" pitchFamily="34" charset="-122"/>
                <a:ea typeface="微软雅黑" panose="020B0503020204020204" pitchFamily="34" charset="-122"/>
              </a:rPr>
              <a:t>。</a:t>
            </a:r>
            <a:endParaRPr lang="en-US" altLang="zh-CN" sz="1600" b="1" dirty="0">
              <a:solidFill>
                <a:srgbClr val="0070C0"/>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rotWithShape="1">
          <a:blip r:embed="rId2">
            <a:extLst>
              <a:ext uri="{28A0092B-C50C-407E-A947-70E740481C1C}">
                <a14:useLocalDpi xmlns:a14="http://schemas.microsoft.com/office/drawing/2010/main" val="0"/>
              </a:ext>
            </a:extLst>
          </a:blip>
          <a:srcRect l="5335" r="5937"/>
          <a:stretch>
            <a:fillRect/>
          </a:stretch>
        </p:blipFill>
        <p:spPr>
          <a:xfrm>
            <a:off x="445770" y="1788795"/>
            <a:ext cx="7825105" cy="47402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9"/>
          <p:cNvSpPr txBox="1"/>
          <p:nvPr/>
        </p:nvSpPr>
        <p:spPr>
          <a:xfrm>
            <a:off x="158150" y="170624"/>
            <a:ext cx="3891549" cy="5530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sz="3000" spc="300" dirty="0" smtClean="0">
                <a:solidFill>
                  <a:schemeClr val="tx1">
                    <a:lumMod val="95000"/>
                    <a:lumOff val="5000"/>
                  </a:schemeClr>
                </a:solidFill>
                <a:latin typeface="+mn-ea"/>
                <a:ea typeface="+mn-ea"/>
              </a:rPr>
              <a:t>资源系列产品</a:t>
            </a:r>
          </a:p>
        </p:txBody>
      </p:sp>
      <p:grpSp>
        <p:nvGrpSpPr>
          <p:cNvPr id="3" name="组合 2"/>
          <p:cNvGrpSpPr/>
          <p:nvPr/>
        </p:nvGrpSpPr>
        <p:grpSpPr>
          <a:xfrm>
            <a:off x="374913" y="3526082"/>
            <a:ext cx="4117797" cy="1754327"/>
            <a:chOff x="96232" y="2887384"/>
            <a:chExt cx="4117797" cy="1754327"/>
          </a:xfrm>
        </p:grpSpPr>
        <p:sp>
          <p:nvSpPr>
            <p:cNvPr id="27" name="文本框 26"/>
            <p:cNvSpPr txBox="1"/>
            <p:nvPr/>
          </p:nvSpPr>
          <p:spPr>
            <a:xfrm>
              <a:off x="96232" y="2887385"/>
              <a:ext cx="587906" cy="138499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dirty="0" smtClean="0">
                  <a:solidFill>
                    <a:schemeClr val="bg1"/>
                  </a:solidFill>
                </a:rPr>
                <a:t>测试</a:t>
              </a:r>
              <a:endParaRPr lang="en-US" altLang="zh-CN" dirty="0" smtClean="0">
                <a:solidFill>
                  <a:schemeClr val="bg1"/>
                </a:solidFill>
              </a:endParaRPr>
            </a:p>
            <a:p>
              <a:r>
                <a:rPr lang="zh-CN" altLang="en-US" dirty="0" smtClean="0">
                  <a:solidFill>
                    <a:schemeClr val="bg1"/>
                  </a:solidFill>
                </a:rPr>
                <a:t>一部</a:t>
              </a:r>
              <a:endParaRPr lang="en-US" altLang="zh-CN" dirty="0" smtClean="0">
                <a:solidFill>
                  <a:schemeClr val="bg1"/>
                </a:solidFill>
              </a:endParaRPr>
            </a:p>
            <a:p>
              <a:r>
                <a:rPr lang="zh-CN" altLang="en-US" dirty="0" smtClean="0">
                  <a:solidFill>
                    <a:schemeClr val="bg1"/>
                  </a:solidFill>
                </a:rPr>
                <a:t> </a:t>
              </a:r>
              <a:endParaRPr lang="en-US" altLang="zh-CN" dirty="0" smtClean="0">
                <a:solidFill>
                  <a:schemeClr val="bg1"/>
                </a:solidFill>
              </a:endParaRPr>
            </a:p>
            <a:p>
              <a:endParaRPr lang="en-US" altLang="zh-CN" dirty="0">
                <a:solidFill>
                  <a:schemeClr val="bg1"/>
                </a:solidFill>
              </a:endParaRPr>
            </a:p>
            <a:p>
              <a:r>
                <a:rPr lang="zh-CN" altLang="en-US" dirty="0" smtClean="0">
                  <a:solidFill>
                    <a:schemeClr val="bg1"/>
                  </a:solidFill>
                </a:rPr>
                <a:t>经理</a:t>
              </a:r>
              <a:r>
                <a:rPr lang="en-US" altLang="zh-CN" dirty="0">
                  <a:solidFill>
                    <a:schemeClr val="bg1"/>
                  </a:solidFill>
                </a:rPr>
                <a:t> </a:t>
              </a:r>
              <a:endParaRPr lang="en-US" altLang="zh-CN" dirty="0" smtClean="0">
                <a:solidFill>
                  <a:schemeClr val="bg1"/>
                </a:solidFill>
              </a:endParaRPr>
            </a:p>
            <a:p>
              <a:r>
                <a:rPr lang="zh-CN" altLang="en-US" dirty="0" smtClean="0">
                  <a:solidFill>
                    <a:schemeClr val="bg1"/>
                  </a:solidFill>
                </a:rPr>
                <a:t>    </a:t>
              </a:r>
              <a:endParaRPr lang="en-US" altLang="zh-CN" dirty="0">
                <a:solidFill>
                  <a:schemeClr val="bg1"/>
                </a:solidFill>
              </a:endParaRPr>
            </a:p>
            <a:p>
              <a:r>
                <a:rPr lang="zh-CN" altLang="en-US" dirty="0" smtClean="0">
                  <a:solidFill>
                    <a:schemeClr val="bg1"/>
                  </a:solidFill>
                </a:rPr>
                <a:t>冉静    </a:t>
              </a:r>
              <a:endParaRPr lang="zh-CN" altLang="en-US" dirty="0">
                <a:solidFill>
                  <a:schemeClr val="bg1"/>
                </a:solidFill>
              </a:endParaRPr>
            </a:p>
          </p:txBody>
        </p:sp>
        <p:sp>
          <p:nvSpPr>
            <p:cNvPr id="32" name="文本框 31"/>
            <p:cNvSpPr txBox="1"/>
            <p:nvPr/>
          </p:nvSpPr>
          <p:spPr>
            <a:xfrm>
              <a:off x="542156" y="2887385"/>
              <a:ext cx="864096" cy="1754326"/>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dirty="0" smtClean="0">
                  <a:solidFill>
                    <a:schemeClr val="bg1"/>
                  </a:solidFill>
                </a:rPr>
                <a:t>测试</a:t>
              </a:r>
              <a:endParaRPr lang="en-US" altLang="zh-CN" dirty="0" smtClean="0">
                <a:solidFill>
                  <a:schemeClr val="bg1"/>
                </a:solidFill>
              </a:endParaRPr>
            </a:p>
            <a:p>
              <a:r>
                <a:rPr lang="zh-CN" altLang="en-US" dirty="0" smtClean="0">
                  <a:solidFill>
                    <a:schemeClr val="bg1"/>
                  </a:solidFill>
                </a:rPr>
                <a:t>二部</a:t>
              </a:r>
              <a:endParaRPr lang="en-US" altLang="zh-CN" dirty="0" smtClean="0">
                <a:solidFill>
                  <a:schemeClr val="bg1"/>
                </a:solidFill>
              </a:endParaRPr>
            </a:p>
            <a:p>
              <a:r>
                <a:rPr lang="zh-CN" altLang="en-US" dirty="0" smtClean="0">
                  <a:solidFill>
                    <a:schemeClr val="bg1"/>
                  </a:solidFill>
                </a:rPr>
                <a:t> </a:t>
              </a:r>
              <a:endParaRPr lang="en-US" altLang="zh-CN" dirty="0" smtClean="0">
                <a:solidFill>
                  <a:schemeClr val="bg1"/>
                </a:solidFill>
              </a:endParaRPr>
            </a:p>
            <a:p>
              <a:endParaRPr lang="en-US" altLang="zh-CN" dirty="0" smtClean="0">
                <a:solidFill>
                  <a:schemeClr val="bg1"/>
                </a:solidFill>
              </a:endParaRPr>
            </a:p>
            <a:p>
              <a:r>
                <a:rPr lang="zh-CN" altLang="en-US" dirty="0" smtClean="0">
                  <a:solidFill>
                    <a:schemeClr val="bg1"/>
                  </a:solidFill>
                </a:rPr>
                <a:t>经理</a:t>
              </a:r>
              <a:r>
                <a:rPr lang="en-US" altLang="zh-CN" dirty="0" smtClean="0">
                  <a:solidFill>
                    <a:schemeClr val="bg1"/>
                  </a:solidFill>
                </a:rPr>
                <a:t> </a:t>
              </a:r>
            </a:p>
            <a:p>
              <a:r>
                <a:rPr lang="zh-CN" altLang="en-US" dirty="0" smtClean="0">
                  <a:solidFill>
                    <a:schemeClr val="bg1"/>
                  </a:solidFill>
                </a:rPr>
                <a:t>    </a:t>
              </a:r>
              <a:endParaRPr lang="en-US" altLang="zh-CN" dirty="0">
                <a:solidFill>
                  <a:schemeClr val="bg1"/>
                </a:solidFill>
              </a:endParaRPr>
            </a:p>
            <a:p>
              <a:pPr lvl="0"/>
              <a:r>
                <a:rPr lang="zh-CN" altLang="en-US" dirty="0">
                  <a:solidFill>
                    <a:schemeClr val="bg1"/>
                  </a:solidFill>
                </a:rPr>
                <a:t>陈永琴（兼）</a:t>
              </a:r>
            </a:p>
            <a:p>
              <a:r>
                <a:rPr lang="zh-CN" altLang="en-US" dirty="0" smtClean="0">
                  <a:solidFill>
                    <a:schemeClr val="bg1"/>
                  </a:solidFill>
                </a:rPr>
                <a:t>    </a:t>
              </a:r>
              <a:endParaRPr lang="zh-CN" altLang="en-US" dirty="0">
                <a:solidFill>
                  <a:schemeClr val="bg1"/>
                </a:solidFill>
              </a:endParaRPr>
            </a:p>
          </p:txBody>
        </p:sp>
        <p:sp>
          <p:nvSpPr>
            <p:cNvPr id="33" name="文本框 32"/>
            <p:cNvSpPr txBox="1"/>
            <p:nvPr/>
          </p:nvSpPr>
          <p:spPr>
            <a:xfrm>
              <a:off x="1264270" y="2887385"/>
              <a:ext cx="792088" cy="138499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dirty="0" smtClean="0">
                  <a:solidFill>
                    <a:schemeClr val="bg1"/>
                  </a:solidFill>
                </a:rPr>
                <a:t>测试</a:t>
              </a:r>
              <a:endParaRPr lang="en-US" altLang="zh-CN" dirty="0" smtClean="0">
                <a:solidFill>
                  <a:schemeClr val="bg1"/>
                </a:solidFill>
              </a:endParaRPr>
            </a:p>
            <a:p>
              <a:r>
                <a:rPr lang="zh-CN" altLang="en-US" dirty="0" smtClean="0">
                  <a:solidFill>
                    <a:schemeClr val="bg1"/>
                  </a:solidFill>
                </a:rPr>
                <a:t>三部</a:t>
              </a:r>
              <a:endParaRPr lang="en-US" altLang="zh-CN" dirty="0" smtClean="0">
                <a:solidFill>
                  <a:schemeClr val="bg1"/>
                </a:solidFill>
              </a:endParaRPr>
            </a:p>
            <a:p>
              <a:r>
                <a:rPr lang="zh-CN" altLang="en-US" dirty="0" smtClean="0">
                  <a:solidFill>
                    <a:schemeClr val="bg1"/>
                  </a:solidFill>
                </a:rPr>
                <a:t> </a:t>
              </a:r>
              <a:endParaRPr lang="en-US" altLang="zh-CN" dirty="0" smtClean="0">
                <a:solidFill>
                  <a:schemeClr val="bg1"/>
                </a:solidFill>
              </a:endParaRPr>
            </a:p>
            <a:p>
              <a:endParaRPr lang="en-US" altLang="zh-CN" dirty="0" smtClean="0">
                <a:solidFill>
                  <a:schemeClr val="bg1"/>
                </a:solidFill>
              </a:endParaRPr>
            </a:p>
            <a:p>
              <a:r>
                <a:rPr lang="zh-CN" altLang="en-US" dirty="0" smtClean="0">
                  <a:solidFill>
                    <a:schemeClr val="bg1"/>
                  </a:solidFill>
                </a:rPr>
                <a:t>经理</a:t>
              </a:r>
              <a:r>
                <a:rPr lang="en-US" altLang="zh-CN" dirty="0" smtClean="0">
                  <a:solidFill>
                    <a:schemeClr val="bg1"/>
                  </a:solidFill>
                </a:rPr>
                <a:t> </a:t>
              </a:r>
            </a:p>
            <a:p>
              <a:r>
                <a:rPr lang="zh-CN" altLang="en-US" dirty="0" smtClean="0">
                  <a:solidFill>
                    <a:schemeClr val="bg1"/>
                  </a:solidFill>
                </a:rPr>
                <a:t>    </a:t>
              </a:r>
              <a:endParaRPr lang="en-US" altLang="zh-CN" dirty="0">
                <a:solidFill>
                  <a:schemeClr val="bg1"/>
                </a:solidFill>
              </a:endParaRPr>
            </a:p>
            <a:p>
              <a:pPr lvl="0"/>
              <a:r>
                <a:rPr lang="zh-CN" altLang="en-US" dirty="0">
                  <a:solidFill>
                    <a:schemeClr val="bg1"/>
                  </a:solidFill>
                </a:rPr>
                <a:t>吴可帆 </a:t>
              </a:r>
              <a:r>
                <a:rPr lang="zh-CN" altLang="en-US" dirty="0" smtClean="0">
                  <a:solidFill>
                    <a:schemeClr val="bg1"/>
                  </a:solidFill>
                </a:rPr>
                <a:t>    </a:t>
              </a:r>
              <a:endParaRPr lang="zh-CN" altLang="en-US" dirty="0">
                <a:solidFill>
                  <a:schemeClr val="bg1"/>
                </a:solidFill>
              </a:endParaRPr>
            </a:p>
          </p:txBody>
        </p:sp>
        <p:sp>
          <p:nvSpPr>
            <p:cNvPr id="34" name="文本框 33"/>
            <p:cNvSpPr txBox="1"/>
            <p:nvPr/>
          </p:nvSpPr>
          <p:spPr>
            <a:xfrm>
              <a:off x="1914376" y="2887385"/>
              <a:ext cx="861205" cy="15696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dirty="0" smtClean="0">
                  <a:solidFill>
                    <a:schemeClr val="bg1"/>
                  </a:solidFill>
                </a:rPr>
                <a:t>测试</a:t>
              </a:r>
              <a:endParaRPr lang="en-US" altLang="zh-CN" dirty="0" smtClean="0">
                <a:solidFill>
                  <a:schemeClr val="bg1"/>
                </a:solidFill>
              </a:endParaRPr>
            </a:p>
            <a:p>
              <a:r>
                <a:rPr lang="zh-CN" altLang="en-US" dirty="0" smtClean="0">
                  <a:solidFill>
                    <a:schemeClr val="bg1"/>
                  </a:solidFill>
                </a:rPr>
                <a:t>四部</a:t>
              </a:r>
              <a:endParaRPr lang="en-US" altLang="zh-CN" dirty="0" smtClean="0">
                <a:solidFill>
                  <a:schemeClr val="bg1"/>
                </a:solidFill>
              </a:endParaRPr>
            </a:p>
            <a:p>
              <a:r>
                <a:rPr lang="zh-CN" altLang="en-US" dirty="0" smtClean="0">
                  <a:solidFill>
                    <a:schemeClr val="bg1"/>
                  </a:solidFill>
                </a:rPr>
                <a:t> </a:t>
              </a:r>
              <a:endParaRPr lang="en-US" altLang="zh-CN" dirty="0" smtClean="0">
                <a:solidFill>
                  <a:schemeClr val="bg1"/>
                </a:solidFill>
              </a:endParaRPr>
            </a:p>
            <a:p>
              <a:pPr lvl="0"/>
              <a:r>
                <a:rPr lang="zh-CN" altLang="en-US" dirty="0">
                  <a:solidFill>
                    <a:schemeClr val="bg1"/>
                  </a:solidFill>
                </a:rPr>
                <a:t>（合肥） </a:t>
              </a:r>
              <a:endParaRPr lang="en-US" altLang="zh-CN" dirty="0" smtClean="0">
                <a:solidFill>
                  <a:schemeClr val="bg1"/>
                </a:solidFill>
              </a:endParaRPr>
            </a:p>
            <a:p>
              <a:pPr lvl="0"/>
              <a:endParaRPr lang="en-US" altLang="zh-CN" dirty="0">
                <a:solidFill>
                  <a:schemeClr val="bg1"/>
                </a:solidFill>
              </a:endParaRPr>
            </a:p>
            <a:p>
              <a:pPr lvl="0"/>
              <a:r>
                <a:rPr lang="zh-CN" altLang="en-US" dirty="0" smtClean="0">
                  <a:solidFill>
                    <a:schemeClr val="bg1"/>
                  </a:solidFill>
                </a:rPr>
                <a:t>经理</a:t>
              </a:r>
              <a:endParaRPr lang="en-US" altLang="zh-CN" dirty="0" smtClean="0">
                <a:solidFill>
                  <a:schemeClr val="bg1"/>
                </a:solidFill>
              </a:endParaRPr>
            </a:p>
            <a:p>
              <a:pPr lvl="0"/>
              <a:endParaRPr lang="en-US" altLang="zh-CN" dirty="0" smtClean="0">
                <a:solidFill>
                  <a:schemeClr val="bg1"/>
                </a:solidFill>
              </a:endParaRPr>
            </a:p>
            <a:p>
              <a:pPr lvl="0"/>
              <a:r>
                <a:rPr lang="zh-CN" altLang="en-US" dirty="0" smtClean="0">
                  <a:solidFill>
                    <a:schemeClr val="bg1"/>
                  </a:solidFill>
                </a:rPr>
                <a:t>陈永琴</a:t>
              </a:r>
            </a:p>
          </p:txBody>
        </p:sp>
        <p:sp>
          <p:nvSpPr>
            <p:cNvPr id="35" name="文本框 34"/>
            <p:cNvSpPr txBox="1"/>
            <p:nvPr/>
          </p:nvSpPr>
          <p:spPr>
            <a:xfrm>
              <a:off x="2633599" y="2894410"/>
              <a:ext cx="861205" cy="120032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r>
                <a:rPr lang="zh-CN" altLang="en-US" dirty="0" smtClean="0">
                  <a:solidFill>
                    <a:schemeClr val="bg1"/>
                  </a:solidFill>
                </a:rPr>
                <a:t>测试</a:t>
              </a:r>
              <a:endParaRPr lang="en-US" altLang="zh-CN" dirty="0" smtClean="0">
                <a:solidFill>
                  <a:schemeClr val="bg1"/>
                </a:solidFill>
              </a:endParaRPr>
            </a:p>
            <a:p>
              <a:r>
                <a:rPr lang="zh-CN" altLang="en-US" dirty="0" smtClean="0">
                  <a:solidFill>
                    <a:schemeClr val="bg1"/>
                  </a:solidFill>
                </a:rPr>
                <a:t>六部</a:t>
              </a:r>
              <a:endParaRPr lang="en-US" altLang="zh-CN" dirty="0" smtClean="0">
                <a:solidFill>
                  <a:schemeClr val="bg1"/>
                </a:solidFill>
              </a:endParaRPr>
            </a:p>
            <a:p>
              <a:r>
                <a:rPr lang="zh-CN" altLang="en-US" dirty="0" smtClean="0">
                  <a:solidFill>
                    <a:schemeClr val="bg1"/>
                  </a:solidFill>
                </a:rPr>
                <a:t> </a:t>
              </a:r>
              <a:endParaRPr lang="en-US" altLang="zh-CN" dirty="0" smtClean="0">
                <a:solidFill>
                  <a:schemeClr val="bg1"/>
                </a:solidFill>
              </a:endParaRPr>
            </a:p>
            <a:p>
              <a:pPr lvl="0"/>
              <a:r>
                <a:rPr lang="zh-CN" altLang="en-US" dirty="0" smtClean="0">
                  <a:solidFill>
                    <a:schemeClr val="bg1"/>
                  </a:solidFill>
                </a:rPr>
                <a:t>经理</a:t>
              </a:r>
              <a:endParaRPr lang="en-US" altLang="zh-CN" dirty="0" smtClean="0">
                <a:solidFill>
                  <a:schemeClr val="bg1"/>
                </a:solidFill>
              </a:endParaRPr>
            </a:p>
            <a:p>
              <a:pPr lvl="0"/>
              <a:endParaRPr lang="en-US" altLang="zh-CN" dirty="0" smtClean="0">
                <a:solidFill>
                  <a:schemeClr val="bg1"/>
                </a:solidFill>
              </a:endParaRPr>
            </a:p>
            <a:p>
              <a:pPr lvl="0"/>
              <a:r>
                <a:rPr lang="zh-CN" altLang="en-US" dirty="0" smtClean="0">
                  <a:solidFill>
                    <a:schemeClr val="bg1"/>
                  </a:solidFill>
                </a:rPr>
                <a:t>陈世华</a:t>
              </a:r>
              <a:endParaRPr lang="zh-CN" altLang="en-US" dirty="0">
                <a:solidFill>
                  <a:schemeClr val="bg1"/>
                </a:solidFill>
              </a:endParaRPr>
            </a:p>
          </p:txBody>
        </p:sp>
        <p:sp>
          <p:nvSpPr>
            <p:cNvPr id="36" name="文本框 35"/>
            <p:cNvSpPr txBox="1"/>
            <p:nvPr/>
          </p:nvSpPr>
          <p:spPr>
            <a:xfrm>
              <a:off x="3352824" y="2887384"/>
              <a:ext cx="861205" cy="138499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lvl="0"/>
              <a:r>
                <a:rPr lang="zh-CN" altLang="en-US" dirty="0" smtClean="0">
                  <a:solidFill>
                    <a:schemeClr val="bg1"/>
                  </a:solidFill>
                </a:rPr>
                <a:t>测试</a:t>
              </a:r>
              <a:endParaRPr lang="en-US" altLang="zh-CN" dirty="0" smtClean="0">
                <a:solidFill>
                  <a:schemeClr val="bg1"/>
                </a:solidFill>
              </a:endParaRPr>
            </a:p>
            <a:p>
              <a:pPr lvl="0"/>
              <a:r>
                <a:rPr lang="zh-CN" altLang="en-US" dirty="0" smtClean="0">
                  <a:solidFill>
                    <a:schemeClr val="bg1"/>
                  </a:solidFill>
                </a:rPr>
                <a:t>技术部</a:t>
              </a:r>
              <a:endParaRPr lang="en-US" altLang="zh-CN" dirty="0" smtClean="0">
                <a:solidFill>
                  <a:schemeClr val="bg1"/>
                </a:solidFill>
              </a:endParaRPr>
            </a:p>
            <a:p>
              <a:pPr lvl="0"/>
              <a:endParaRPr lang="en-US" altLang="zh-CN" dirty="0">
                <a:solidFill>
                  <a:schemeClr val="bg1"/>
                </a:solidFill>
              </a:endParaRPr>
            </a:p>
            <a:p>
              <a:pPr lvl="0"/>
              <a:r>
                <a:rPr lang="zh-CN" altLang="en-US" dirty="0" smtClean="0">
                  <a:solidFill>
                    <a:schemeClr val="bg1"/>
                  </a:solidFill>
                </a:rPr>
                <a:t> 经理</a:t>
              </a:r>
              <a:endParaRPr lang="en-US" altLang="zh-CN" dirty="0" smtClean="0">
                <a:solidFill>
                  <a:schemeClr val="bg1"/>
                </a:solidFill>
              </a:endParaRPr>
            </a:p>
            <a:p>
              <a:pPr lvl="0"/>
              <a:endParaRPr lang="en-US" altLang="zh-CN" dirty="0" smtClean="0">
                <a:solidFill>
                  <a:schemeClr val="bg1"/>
                </a:solidFill>
              </a:endParaRPr>
            </a:p>
            <a:p>
              <a:pPr lvl="0"/>
              <a:r>
                <a:rPr lang="zh-CN" altLang="en-US" dirty="0" smtClean="0">
                  <a:solidFill>
                    <a:schemeClr val="bg1"/>
                  </a:solidFill>
                </a:rPr>
                <a:t>周笑健</a:t>
              </a:r>
              <a:r>
                <a:rPr lang="zh-CN" altLang="en-US" dirty="0">
                  <a:solidFill>
                    <a:schemeClr val="bg1"/>
                  </a:solidFill>
                </a:rPr>
                <a:t>（兼）</a:t>
              </a:r>
            </a:p>
          </p:txBody>
        </p:sp>
      </p:grpSp>
      <p:sp>
        <p:nvSpPr>
          <p:cNvPr id="10" name="矩形 9"/>
          <p:cNvSpPr/>
          <p:nvPr/>
        </p:nvSpPr>
        <p:spPr>
          <a:xfrm>
            <a:off x="156126" y="830126"/>
            <a:ext cx="10697378" cy="193899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1600" spc="100" dirty="0" smtClean="0">
                <a:solidFill>
                  <a:srgbClr val="0070C0"/>
                </a:solidFill>
                <a:latin typeface="微软雅黑" panose="020B0503020204020204" pitchFamily="34" charset="-122"/>
                <a:ea typeface="微软雅黑" panose="020B0503020204020204" pitchFamily="34" charset="-122"/>
              </a:rPr>
              <a:t>提供</a:t>
            </a:r>
            <a:r>
              <a:rPr lang="zh-CN" altLang="en-US" sz="1600" spc="100" dirty="0">
                <a:solidFill>
                  <a:srgbClr val="0070C0"/>
                </a:solidFill>
                <a:latin typeface="微软雅黑" panose="020B0503020204020204" pitchFamily="34" charset="-122"/>
                <a:ea typeface="微软雅黑" panose="020B0503020204020204" pitchFamily="34" charset="-122"/>
              </a:rPr>
              <a:t>定制化、专业化、交互性的教育资源产品，业务体系覆盖</a:t>
            </a:r>
            <a:r>
              <a:rPr lang="zh-CN" altLang="en-US" sz="1600" b="1" spc="100" dirty="0">
                <a:solidFill>
                  <a:schemeClr val="accent2"/>
                </a:solidFill>
                <a:latin typeface="微软雅黑" panose="020B0503020204020204" pitchFamily="34" charset="-122"/>
                <a:ea typeface="微软雅黑" panose="020B0503020204020204" pitchFamily="34" charset="-122"/>
              </a:rPr>
              <a:t>高等教育、</a:t>
            </a:r>
            <a:r>
              <a:rPr lang="zh-CN" altLang="en-US" sz="1600" b="1" spc="100" dirty="0" smtClean="0">
                <a:solidFill>
                  <a:schemeClr val="accent2"/>
                </a:solidFill>
                <a:latin typeface="微软雅黑" panose="020B0503020204020204" pitchFamily="34" charset="-122"/>
                <a:ea typeface="微软雅黑" panose="020B0503020204020204" pitchFamily="34" charset="-122"/>
              </a:rPr>
              <a:t>职业教育</a:t>
            </a:r>
            <a:r>
              <a:rPr lang="zh-CN" altLang="en-US" sz="1600" b="1" spc="100" dirty="0">
                <a:solidFill>
                  <a:schemeClr val="accent2"/>
                </a:solidFill>
                <a:latin typeface="微软雅黑" panose="020B0503020204020204" pitchFamily="34" charset="-122"/>
                <a:ea typeface="微软雅黑" panose="020B0503020204020204" pitchFamily="34" charset="-122"/>
              </a:rPr>
              <a:t>、基础</a:t>
            </a:r>
            <a:r>
              <a:rPr lang="zh-CN" altLang="en-US" sz="1600" b="1" spc="100" dirty="0" smtClean="0">
                <a:solidFill>
                  <a:schemeClr val="accent2"/>
                </a:solidFill>
                <a:latin typeface="微软雅黑" panose="020B0503020204020204" pitchFamily="34" charset="-122"/>
                <a:ea typeface="微软雅黑" panose="020B0503020204020204" pitchFamily="34" charset="-122"/>
              </a:rPr>
              <a:t>教</a:t>
            </a:r>
            <a:endParaRPr lang="en-US" altLang="zh-CN" sz="1600" b="1" spc="100" dirty="0" smtClean="0">
              <a:solidFill>
                <a:schemeClr val="accent2"/>
              </a:solidFill>
              <a:latin typeface="微软雅黑" panose="020B0503020204020204" pitchFamily="34" charset="-122"/>
              <a:ea typeface="微软雅黑" panose="020B0503020204020204" pitchFamily="34" charset="-122"/>
            </a:endParaRPr>
          </a:p>
          <a:p>
            <a:pPr>
              <a:lnSpc>
                <a:spcPct val="150000"/>
              </a:lnSpc>
            </a:pPr>
            <a:r>
              <a:rPr lang="zh-CN" altLang="en-US" sz="1600" b="1" spc="100" dirty="0" smtClean="0">
                <a:solidFill>
                  <a:schemeClr val="accent2"/>
                </a:solidFill>
                <a:latin typeface="微软雅黑" panose="020B0503020204020204" pitchFamily="34" charset="-122"/>
                <a:ea typeface="微软雅黑" panose="020B0503020204020204" pitchFamily="34" charset="-122"/>
              </a:rPr>
              <a:t>育</a:t>
            </a:r>
            <a:r>
              <a:rPr lang="zh-CN" altLang="en-US" sz="1600" b="1" spc="100" dirty="0">
                <a:solidFill>
                  <a:schemeClr val="accent2"/>
                </a:solidFill>
                <a:latin typeface="微软雅黑" panose="020B0503020204020204" pitchFamily="34" charset="-122"/>
                <a:ea typeface="微软雅黑" panose="020B0503020204020204" pitchFamily="34" charset="-122"/>
              </a:rPr>
              <a:t>、幼儿教育、网络教育</a:t>
            </a:r>
            <a:r>
              <a:rPr lang="zh-CN" altLang="en-US" sz="1600" spc="100" dirty="0">
                <a:solidFill>
                  <a:srgbClr val="0070C0"/>
                </a:solidFill>
                <a:latin typeface="微软雅黑" panose="020B0503020204020204" pitchFamily="34" charset="-122"/>
                <a:ea typeface="微软雅黑" panose="020B0503020204020204" pitchFamily="34" charset="-122"/>
              </a:rPr>
              <a:t>等</a:t>
            </a:r>
            <a:r>
              <a:rPr lang="zh-CN" altLang="en-US" sz="1600" spc="100" dirty="0" smtClean="0">
                <a:solidFill>
                  <a:srgbClr val="0070C0"/>
                </a:solidFill>
                <a:latin typeface="微软雅黑" panose="020B0503020204020204" pitchFamily="34" charset="-122"/>
                <a:ea typeface="微软雅黑" panose="020B0503020204020204" pitchFamily="34" charset="-122"/>
              </a:rPr>
              <a:t>领域</a:t>
            </a:r>
            <a:r>
              <a:rPr lang="en-US" altLang="zh-CN" sz="1600" spc="100" dirty="0" smtClean="0">
                <a:solidFill>
                  <a:srgbClr val="0070C0"/>
                </a:solidFill>
                <a:latin typeface="微软雅黑" panose="020B0503020204020204" pitchFamily="34" charset="-122"/>
                <a:ea typeface="微软雅黑" panose="020B0503020204020204" pitchFamily="34" charset="-122"/>
              </a:rPr>
              <a:t>;</a:t>
            </a:r>
          </a:p>
          <a:p>
            <a:pPr>
              <a:lnSpc>
                <a:spcPct val="150000"/>
              </a:lnSpc>
            </a:pPr>
            <a:r>
              <a:rPr lang="zh-CN" altLang="en-US" sz="1600" spc="100" dirty="0" smtClean="0">
                <a:solidFill>
                  <a:srgbClr val="0070C0"/>
                </a:solidFill>
                <a:latin typeface="微软雅黑" panose="020B0503020204020204" pitchFamily="34" charset="-122"/>
                <a:ea typeface="微软雅黑" panose="020B0503020204020204" pitchFamily="34" charset="-122"/>
              </a:rPr>
              <a:t>业务</a:t>
            </a:r>
            <a:r>
              <a:rPr lang="zh-CN" altLang="en-US" sz="1600" spc="100" dirty="0">
                <a:solidFill>
                  <a:srgbClr val="0070C0"/>
                </a:solidFill>
                <a:latin typeface="微软雅黑" panose="020B0503020204020204" pitchFamily="34" charset="-122"/>
                <a:ea typeface="微软雅黑" panose="020B0503020204020204" pitchFamily="34" charset="-122"/>
              </a:rPr>
              <a:t>覆盖</a:t>
            </a:r>
            <a:r>
              <a:rPr lang="zh-CN" altLang="en-US" sz="1600" b="1" spc="100" dirty="0">
                <a:solidFill>
                  <a:schemeClr val="accent2"/>
                </a:solidFill>
                <a:latin typeface="微软雅黑" panose="020B0503020204020204" pitchFamily="34" charset="-122"/>
                <a:ea typeface="微软雅黑" panose="020B0503020204020204" pitchFamily="34" charset="-122"/>
              </a:rPr>
              <a:t>网站建设、资源平台、</a:t>
            </a:r>
            <a:r>
              <a:rPr lang="zh-CN" altLang="en-US" sz="1600" b="1" spc="100" dirty="0" smtClean="0">
                <a:solidFill>
                  <a:schemeClr val="accent2"/>
                </a:solidFill>
                <a:latin typeface="微软雅黑" panose="020B0503020204020204" pitchFamily="34" charset="-122"/>
                <a:ea typeface="微软雅黑" panose="020B0503020204020204" pitchFamily="34" charset="-122"/>
              </a:rPr>
              <a:t>动画开发</a:t>
            </a:r>
            <a:r>
              <a:rPr lang="zh-CN" altLang="en-US" sz="1600" b="1" spc="100" dirty="0">
                <a:solidFill>
                  <a:schemeClr val="accent2"/>
                </a:solidFill>
                <a:latin typeface="微软雅黑" panose="020B0503020204020204" pitchFamily="34" charset="-122"/>
                <a:ea typeface="微软雅黑" panose="020B0503020204020204" pitchFamily="34" charset="-122"/>
              </a:rPr>
              <a:t>、微课制作、宣传片制作、交互式</a:t>
            </a:r>
            <a:r>
              <a:rPr lang="zh-CN" altLang="en-US" sz="1600" b="1" spc="100" dirty="0" smtClean="0">
                <a:solidFill>
                  <a:schemeClr val="accent2"/>
                </a:solidFill>
                <a:latin typeface="微软雅黑" panose="020B0503020204020204" pitchFamily="34" charset="-122"/>
                <a:ea typeface="微软雅黑" panose="020B0503020204020204" pitchFamily="34" charset="-122"/>
              </a:rPr>
              <a:t>电子书</a:t>
            </a:r>
            <a:r>
              <a:rPr lang="zh-CN" altLang="en-US" sz="1600" b="1" spc="100" dirty="0">
                <a:solidFill>
                  <a:schemeClr val="accent2"/>
                </a:solidFill>
                <a:latin typeface="微软雅黑" panose="020B0503020204020204" pitchFamily="34" charset="-122"/>
                <a:ea typeface="微软雅黑" panose="020B0503020204020204" pitchFamily="34" charset="-122"/>
              </a:rPr>
              <a:t>、出版物</a:t>
            </a:r>
            <a:r>
              <a:rPr lang="zh-CN" altLang="en-US" sz="1600" b="1" spc="100" dirty="0" smtClean="0">
                <a:solidFill>
                  <a:schemeClr val="accent2"/>
                </a:solidFill>
                <a:latin typeface="微软雅黑" panose="020B0503020204020204" pitchFamily="34" charset="-122"/>
                <a:ea typeface="微软雅黑" panose="020B0503020204020204" pitchFamily="34" charset="-122"/>
              </a:rPr>
              <a:t>、</a:t>
            </a:r>
            <a:endParaRPr lang="en-US" altLang="zh-CN" sz="1600" b="1" spc="100" dirty="0" smtClean="0">
              <a:solidFill>
                <a:schemeClr val="accent2"/>
              </a:solidFill>
              <a:latin typeface="微软雅黑" panose="020B0503020204020204" pitchFamily="34" charset="-122"/>
              <a:ea typeface="微软雅黑" panose="020B0503020204020204" pitchFamily="34" charset="-122"/>
            </a:endParaRPr>
          </a:p>
          <a:p>
            <a:pPr>
              <a:lnSpc>
                <a:spcPct val="150000"/>
              </a:lnSpc>
            </a:pPr>
            <a:r>
              <a:rPr lang="zh-CN" altLang="en-US" sz="1600" b="1" spc="100" dirty="0" smtClean="0">
                <a:solidFill>
                  <a:schemeClr val="accent2"/>
                </a:solidFill>
                <a:latin typeface="微软雅黑" panose="020B0503020204020204" pitchFamily="34" charset="-122"/>
                <a:ea typeface="微软雅黑" panose="020B0503020204020204" pitchFamily="34" charset="-122"/>
              </a:rPr>
              <a:t>多媒体</a:t>
            </a:r>
            <a:r>
              <a:rPr lang="zh-CN" altLang="en-US" sz="1600" b="1" spc="100" dirty="0">
                <a:solidFill>
                  <a:schemeClr val="accent2"/>
                </a:solidFill>
                <a:latin typeface="微软雅黑" panose="020B0503020204020204" pitchFamily="34" charset="-122"/>
                <a:ea typeface="微软雅黑" panose="020B0503020204020204" pitchFamily="34" charset="-122"/>
              </a:rPr>
              <a:t>课件开发及</a:t>
            </a:r>
            <a:r>
              <a:rPr lang="en-US" altLang="zh-CN" sz="1600" b="1" spc="100" dirty="0">
                <a:solidFill>
                  <a:schemeClr val="accent2"/>
                </a:solidFill>
                <a:latin typeface="微软雅黑" panose="020B0503020204020204" pitchFamily="34" charset="-122"/>
                <a:ea typeface="微软雅黑" panose="020B0503020204020204" pitchFamily="34" charset="-122"/>
              </a:rPr>
              <a:t>360</a:t>
            </a:r>
            <a:r>
              <a:rPr lang="zh-CN" altLang="en-US" sz="1600" b="1" spc="100" dirty="0" smtClean="0">
                <a:solidFill>
                  <a:schemeClr val="accent2"/>
                </a:solidFill>
                <a:latin typeface="微软雅黑" panose="020B0503020204020204" pitchFamily="34" charset="-122"/>
                <a:ea typeface="微软雅黑" panose="020B0503020204020204" pitchFamily="34" charset="-122"/>
              </a:rPr>
              <a:t>全景</a:t>
            </a:r>
            <a:r>
              <a:rPr lang="zh-CN" altLang="en-US" sz="1600" b="1" spc="100" dirty="0">
                <a:solidFill>
                  <a:schemeClr val="accent2"/>
                </a:solidFill>
                <a:latin typeface="微软雅黑" panose="020B0503020204020204" pitchFamily="34" charset="-122"/>
                <a:ea typeface="微软雅黑" panose="020B0503020204020204" pitchFamily="34" charset="-122"/>
              </a:rPr>
              <a:t>课件制作</a:t>
            </a:r>
            <a:r>
              <a:rPr lang="zh-CN" altLang="en-US" sz="1600" spc="100" dirty="0" smtClean="0">
                <a:solidFill>
                  <a:srgbClr val="0070C0"/>
                </a:solidFill>
                <a:latin typeface="微软雅黑" panose="020B0503020204020204" pitchFamily="34" charset="-122"/>
                <a:ea typeface="微软雅黑" panose="020B0503020204020204" pitchFamily="34" charset="-122"/>
              </a:rPr>
              <a:t>等</a:t>
            </a:r>
            <a:r>
              <a:rPr lang="en-US" altLang="zh-CN" sz="1600" spc="100" dirty="0" smtClean="0">
                <a:solidFill>
                  <a:srgbClr val="0070C0"/>
                </a:solidFill>
                <a:latin typeface="微软雅黑" panose="020B0503020204020204" pitchFamily="34" charset="-122"/>
                <a:ea typeface="微软雅黑" panose="020B0503020204020204" pitchFamily="34" charset="-122"/>
              </a:rPr>
              <a:t>;</a:t>
            </a:r>
          </a:p>
          <a:p>
            <a:pPr>
              <a:lnSpc>
                <a:spcPct val="150000"/>
              </a:lnSpc>
            </a:pPr>
            <a:r>
              <a:rPr lang="zh-CN" altLang="en-US" sz="1600" spc="100" dirty="0" smtClean="0">
                <a:solidFill>
                  <a:srgbClr val="0070C0"/>
                </a:solidFill>
                <a:latin typeface="微软雅黑" panose="020B0503020204020204" pitchFamily="34" charset="-122"/>
                <a:ea typeface="微软雅黑" panose="020B0503020204020204" pitchFamily="34" charset="-122"/>
              </a:rPr>
              <a:t>核心</a:t>
            </a:r>
            <a:r>
              <a:rPr lang="zh-CN" altLang="en-US" sz="1600" spc="100" dirty="0">
                <a:solidFill>
                  <a:srgbClr val="0070C0"/>
                </a:solidFill>
                <a:latin typeface="微软雅黑" panose="020B0503020204020204" pitchFamily="34" charset="-122"/>
                <a:ea typeface="微软雅黑" panose="020B0503020204020204" pitchFamily="34" charset="-122"/>
              </a:rPr>
              <a:t>技术占据业内领先地位，开发的标准性、复用性、可扩充性强。　涵盖</a:t>
            </a:r>
            <a:r>
              <a:rPr lang="en-US" altLang="zh-CN" sz="1600" b="1" spc="100" dirty="0">
                <a:solidFill>
                  <a:schemeClr val="accent2"/>
                </a:solidFill>
                <a:latin typeface="微软雅黑" panose="020B0503020204020204" pitchFamily="34" charset="-122"/>
                <a:ea typeface="微软雅黑" panose="020B0503020204020204" pitchFamily="34" charset="-122"/>
              </a:rPr>
              <a:t>120</a:t>
            </a:r>
            <a:r>
              <a:rPr lang="zh-CN" altLang="en-US" sz="1600" spc="100" dirty="0">
                <a:solidFill>
                  <a:srgbClr val="0070C0"/>
                </a:solidFill>
                <a:latin typeface="微软雅黑" panose="020B0503020204020204" pitchFamily="34" charset="-122"/>
                <a:ea typeface="微软雅黑" panose="020B0503020204020204" pitchFamily="34" charset="-122"/>
              </a:rPr>
              <a:t>多个专业。</a:t>
            </a:r>
          </a:p>
        </p:txBody>
      </p:sp>
      <p:grpSp>
        <p:nvGrpSpPr>
          <p:cNvPr id="11" name="组合 10"/>
          <p:cNvGrpSpPr/>
          <p:nvPr/>
        </p:nvGrpSpPr>
        <p:grpSpPr>
          <a:xfrm>
            <a:off x="336550" y="3106420"/>
            <a:ext cx="8173085" cy="3222625"/>
            <a:chOff x="445829" y="3480625"/>
            <a:chExt cx="8172781" cy="2689786"/>
          </a:xfrm>
        </p:grpSpPr>
        <p:pic>
          <p:nvPicPr>
            <p:cNvPr id="1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83208" y="4865301"/>
              <a:ext cx="1331251" cy="1278696"/>
            </a:xfrm>
            <a:prstGeom prst="rect">
              <a:avLst/>
            </a:prstGeom>
            <a:noFill/>
            <a:ln w="19050">
              <a:solidFill>
                <a:srgbClr val="288BCE"/>
              </a:solidFill>
            </a:ln>
          </p:spPr>
        </p:pic>
        <p:pic>
          <p:nvPicPr>
            <p:cNvPr id="17" name="Picture 2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00157" y="4865301"/>
              <a:ext cx="1432161" cy="1278696"/>
            </a:xfrm>
            <a:prstGeom prst="rect">
              <a:avLst/>
            </a:prstGeom>
            <a:noFill/>
            <a:ln w="19050">
              <a:solidFill>
                <a:srgbClr val="0070C0"/>
              </a:solidFill>
            </a:ln>
          </p:spPr>
        </p:pic>
        <p:pic>
          <p:nvPicPr>
            <p:cNvPr id="19" name="Picture 2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813981" y="4865301"/>
              <a:ext cx="1437594" cy="1278696"/>
            </a:xfrm>
            <a:prstGeom prst="rect">
              <a:avLst/>
            </a:prstGeom>
            <a:noFill/>
            <a:ln w="19050">
              <a:solidFill>
                <a:srgbClr val="288BCE"/>
              </a:solidFill>
            </a:ln>
          </p:spPr>
        </p:pic>
        <p:pic>
          <p:nvPicPr>
            <p:cNvPr id="20" name="Picture 2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45829" y="4865301"/>
              <a:ext cx="1350606" cy="1278696"/>
            </a:xfrm>
            <a:prstGeom prst="rect">
              <a:avLst/>
            </a:prstGeom>
            <a:noFill/>
            <a:ln w="19050">
              <a:solidFill>
                <a:srgbClr val="288BCE"/>
              </a:solidFill>
            </a:ln>
          </p:spPr>
        </p:pic>
        <p:pic>
          <p:nvPicPr>
            <p:cNvPr id="21" name="Picture 2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850625" y="3480625"/>
              <a:ext cx="1241446" cy="1307858"/>
            </a:xfrm>
            <a:prstGeom prst="rect">
              <a:avLst/>
            </a:prstGeom>
            <a:noFill/>
            <a:ln w="19050">
              <a:solidFill>
                <a:srgbClr val="288BCE"/>
              </a:solidFill>
            </a:ln>
          </p:spPr>
        </p:pic>
        <p:grpSp>
          <p:nvGrpSpPr>
            <p:cNvPr id="22" name="组合 21"/>
            <p:cNvGrpSpPr/>
            <p:nvPr/>
          </p:nvGrpSpPr>
          <p:grpSpPr>
            <a:xfrm>
              <a:off x="445830" y="3480625"/>
              <a:ext cx="8172780" cy="2689786"/>
              <a:chOff x="708860" y="4431337"/>
              <a:chExt cx="20303465" cy="6522279"/>
            </a:xfrm>
          </p:grpSpPr>
          <p:pic>
            <p:nvPicPr>
              <p:cNvPr id="23"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7916531" y="7782280"/>
                <a:ext cx="3095794" cy="3171336"/>
              </a:xfrm>
              <a:prstGeom prst="rect">
                <a:avLst/>
              </a:prstGeom>
              <a:noFill/>
              <a:ln w="19050">
                <a:solidFill>
                  <a:srgbClr val="288BCE"/>
                </a:solidFill>
              </a:ln>
            </p:spPr>
          </p:pic>
          <p:pic>
            <p:nvPicPr>
              <p:cNvPr id="24"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08860" y="4432246"/>
                <a:ext cx="3099320" cy="3171336"/>
              </a:xfrm>
              <a:prstGeom prst="rect">
                <a:avLst/>
              </a:prstGeom>
              <a:noFill/>
              <a:ln w="19050">
                <a:solidFill>
                  <a:srgbClr val="288BCE"/>
                </a:solidFill>
              </a:ln>
            </p:spPr>
          </p:pic>
          <p:pic>
            <p:nvPicPr>
              <p:cNvPr id="2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01369" y="4431337"/>
                <a:ext cx="3095794" cy="3171336"/>
              </a:xfrm>
              <a:prstGeom prst="rect">
                <a:avLst/>
              </a:prstGeom>
              <a:noFill/>
              <a:ln w="19050">
                <a:solidFill>
                  <a:srgbClr val="288BCE"/>
                </a:solidFill>
              </a:ln>
            </p:spPr>
          </p:pic>
          <p:pic>
            <p:nvPicPr>
              <p:cNvPr id="28" name="Picture 24"/>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0788583" y="4431337"/>
                <a:ext cx="3099319" cy="3171336"/>
              </a:xfrm>
              <a:prstGeom prst="rect">
                <a:avLst/>
              </a:prstGeom>
              <a:noFill/>
              <a:ln w="19050">
                <a:solidFill>
                  <a:srgbClr val="288BCE"/>
                </a:solidFill>
              </a:ln>
            </p:spPr>
          </p:pic>
          <p:pic>
            <p:nvPicPr>
              <p:cNvPr id="29"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4809925" y="7753587"/>
                <a:ext cx="3084098" cy="3171336"/>
              </a:xfrm>
              <a:prstGeom prst="rect">
                <a:avLst/>
              </a:prstGeom>
              <a:noFill/>
              <a:ln w="19050">
                <a:solidFill>
                  <a:srgbClr val="288BCE"/>
                </a:solidFill>
              </a:ln>
            </p:spPr>
          </p:pic>
          <p:pic>
            <p:nvPicPr>
              <p:cNvPr id="30" name="Picture 28"/>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7646840" y="4431337"/>
                <a:ext cx="3091109" cy="3171336"/>
              </a:xfrm>
              <a:prstGeom prst="rect">
                <a:avLst/>
              </a:prstGeom>
              <a:noFill/>
              <a:ln w="19050">
                <a:solidFill>
                  <a:srgbClr val="288BCE"/>
                </a:solidFill>
              </a:ln>
            </p:spPr>
          </p:pic>
          <p:pic>
            <p:nvPicPr>
              <p:cNvPr id="31" name="Picture 15"/>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445792" y="4431337"/>
                <a:ext cx="3087603" cy="3171336"/>
              </a:xfrm>
              <a:prstGeom prst="rect">
                <a:avLst/>
              </a:prstGeom>
              <a:noFill/>
              <a:ln w="19050">
                <a:solidFill>
                  <a:srgbClr val="288BCE"/>
                </a:solidFill>
              </a:ln>
            </p:spPr>
          </p:pic>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nvSpPr>
        <p:spPr>
          <a:xfrm>
            <a:off x="86678" y="44450"/>
            <a:ext cx="5413375" cy="765175"/>
          </a:xfrm>
          <a:prstGeom prst="rect">
            <a:avLst/>
          </a:prstGeom>
          <a:effectLst>
            <a:outerShdw dist="17961" dir="2700000" algn="ctr" rotWithShape="0">
              <a:schemeClr val="tx1"/>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a:lnSpc>
                <a:spcPct val="85000"/>
              </a:lnSpc>
            </a:pPr>
            <a:r>
              <a:rPr lang="zh-CN" altLang="zh-CN" sz="2400" dirty="0">
                <a:solidFill>
                  <a:schemeClr val="tx1"/>
                </a:solidFill>
                <a:latin typeface="华文细黑" panose="02010600040101010101" pitchFamily="2" charset="-122"/>
                <a:ea typeface="华文细黑" panose="02010600040101010101" pitchFamily="2" charset="-122"/>
              </a:rPr>
              <a:t>公司组织架构</a:t>
            </a:r>
          </a:p>
        </p:txBody>
      </p:sp>
      <p:pic>
        <p:nvPicPr>
          <p:cNvPr id="12" name="图片 11"/>
          <p:cNvPicPr>
            <a:picLocks noChangeAspect="1"/>
          </p:cNvPicPr>
          <p:nvPr/>
        </p:nvPicPr>
        <p:blipFill>
          <a:blip r:embed="rId2"/>
          <a:stretch>
            <a:fillRect/>
          </a:stretch>
        </p:blipFill>
        <p:spPr>
          <a:xfrm>
            <a:off x="86995" y="622935"/>
            <a:ext cx="8975725" cy="5572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504825" y="657904"/>
            <a:ext cx="4800600" cy="678119"/>
            <a:chOff x="457200" y="390569"/>
            <a:chExt cx="4800600" cy="678119"/>
          </a:xfrm>
        </p:grpSpPr>
        <p:sp>
          <p:nvSpPr>
            <p:cNvPr id="3" name="Text Placeholder 33"/>
            <p:cNvSpPr txBox="1"/>
            <p:nvPr/>
          </p:nvSpPr>
          <p:spPr>
            <a:xfrm>
              <a:off x="457200" y="390569"/>
              <a:ext cx="4800600" cy="4058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85000"/>
                </a:lnSpc>
                <a:buNone/>
              </a:pPr>
              <a:r>
                <a:rPr lang="en-US" altLang="zh-CN" sz="3200" dirty="0">
                  <a:solidFill>
                    <a:schemeClr val="tx1"/>
                  </a:solidFill>
                  <a:latin typeface="华文细黑" panose="02010600040101010101" pitchFamily="2" charset="-122"/>
                  <a:ea typeface="华文细黑" panose="02010600040101010101" pitchFamily="2" charset="-122"/>
                  <a:sym typeface="+mn-ea"/>
                </a:rPr>
                <a:t>CMMI</a:t>
              </a:r>
              <a:r>
                <a:rPr lang="en-US" altLang="zh-CN" sz="3200" dirty="0">
                  <a:solidFill>
                    <a:schemeClr val="tx1"/>
                  </a:solidFill>
                  <a:sym typeface="+mn-ea"/>
                </a:rPr>
                <a:t> </a:t>
              </a:r>
              <a:r>
                <a:rPr lang="zh-CN" sz="3200" dirty="0">
                  <a:solidFill>
                    <a:schemeClr val="tx1"/>
                  </a:solidFill>
                  <a:latin typeface="华文细黑" panose="02010600040101010101" pitchFamily="2" charset="-122"/>
                  <a:ea typeface="华文细黑" panose="02010600040101010101" pitchFamily="2" charset="-122"/>
                  <a:sym typeface="+mn-ea"/>
                </a:rPr>
                <a:t>发展简</a:t>
              </a:r>
              <a:r>
                <a:rPr lang="zh-CN" sz="3200" dirty="0">
                  <a:solidFill>
                    <a:schemeClr val="tx1"/>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sym typeface="+mn-ea"/>
                </a:rPr>
                <a:t>介</a:t>
              </a:r>
            </a:p>
          </p:txBody>
        </p:sp>
        <p:sp>
          <p:nvSpPr>
            <p:cNvPr id="4" name="Text Placeholder 33"/>
            <p:cNvSpPr txBox="1"/>
            <p:nvPr/>
          </p:nvSpPr>
          <p:spPr>
            <a:xfrm>
              <a:off x="457200" y="899513"/>
              <a:ext cx="2921758" cy="16917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AU" sz="1400" dirty="0">
                  <a:solidFill>
                    <a:schemeClr val="tx1">
                      <a:lumMod val="50000"/>
                      <a:lumOff val="50000"/>
                    </a:schemeClr>
                  </a:solidFill>
                  <a:latin typeface="+mn-ea"/>
                </a:rPr>
                <a:t>CMMI</a:t>
              </a:r>
              <a:r>
                <a:rPr lang="zh-CN" altLang="en-US" sz="1400" dirty="0">
                  <a:solidFill>
                    <a:schemeClr val="tx1">
                      <a:lumMod val="50000"/>
                      <a:lumOff val="50000"/>
                    </a:schemeClr>
                  </a:solidFill>
                  <a:latin typeface="+mn-ea"/>
                </a:rPr>
                <a:t>过程改进：</a:t>
              </a:r>
              <a:r>
                <a:rPr lang="en-US" altLang="en-AU" sz="1400" dirty="0">
                  <a:solidFill>
                    <a:schemeClr val="tx1">
                      <a:lumMod val="50000"/>
                      <a:lumOff val="50000"/>
                    </a:schemeClr>
                  </a:solidFill>
                  <a:latin typeface="+mn-ea"/>
                </a:rPr>
                <a:t>2010-2018</a:t>
              </a:r>
            </a:p>
          </p:txBody>
        </p:sp>
      </p:grpSp>
      <p:grpSp>
        <p:nvGrpSpPr>
          <p:cNvPr id="43" name="Group 42"/>
          <p:cNvGrpSpPr/>
          <p:nvPr/>
        </p:nvGrpSpPr>
        <p:grpSpPr>
          <a:xfrm>
            <a:off x="1043781" y="1945641"/>
            <a:ext cx="465138" cy="544513"/>
            <a:chOff x="3287713" y="1636713"/>
            <a:chExt cx="465138" cy="544513"/>
          </a:xfrm>
        </p:grpSpPr>
        <p:sp>
          <p:nvSpPr>
            <p:cNvPr id="22" name="Freeform 9"/>
            <p:cNvSpPr/>
            <p:nvPr/>
          </p:nvSpPr>
          <p:spPr bwMode="auto">
            <a:xfrm>
              <a:off x="3287713" y="1636713"/>
              <a:ext cx="465138" cy="544513"/>
            </a:xfrm>
            <a:custGeom>
              <a:avLst/>
              <a:gdLst>
                <a:gd name="T0" fmla="*/ 645 w 1290"/>
                <a:gd name="T1" fmla="*/ 0 h 1510"/>
                <a:gd name="T2" fmla="*/ 1290 w 1290"/>
                <a:gd name="T3" fmla="*/ 645 h 1510"/>
                <a:gd name="T4" fmla="*/ 645 w 1290"/>
                <a:gd name="T5" fmla="*/ 1510 h 1510"/>
                <a:gd name="T6" fmla="*/ 0 w 1290"/>
                <a:gd name="T7" fmla="*/ 645 h 1510"/>
                <a:gd name="T8" fmla="*/ 645 w 1290"/>
                <a:gd name="T9" fmla="*/ 0 h 1510"/>
              </a:gdLst>
              <a:ahLst/>
              <a:cxnLst>
                <a:cxn ang="0">
                  <a:pos x="T0" y="T1"/>
                </a:cxn>
                <a:cxn ang="0">
                  <a:pos x="T2" y="T3"/>
                </a:cxn>
                <a:cxn ang="0">
                  <a:pos x="T4" y="T5"/>
                </a:cxn>
                <a:cxn ang="0">
                  <a:pos x="T6" y="T7"/>
                </a:cxn>
                <a:cxn ang="0">
                  <a:pos x="T8" y="T9"/>
                </a:cxn>
              </a:cxnLst>
              <a:rect l="0" t="0" r="r" b="b"/>
              <a:pathLst>
                <a:path w="1290" h="1510">
                  <a:moveTo>
                    <a:pt x="645" y="0"/>
                  </a:moveTo>
                  <a:cubicBezTo>
                    <a:pt x="1001" y="0"/>
                    <a:pt x="1290" y="289"/>
                    <a:pt x="1290" y="645"/>
                  </a:cubicBezTo>
                  <a:cubicBezTo>
                    <a:pt x="1290" y="1045"/>
                    <a:pt x="923" y="1263"/>
                    <a:pt x="645" y="1510"/>
                  </a:cubicBezTo>
                  <a:cubicBezTo>
                    <a:pt x="368" y="1263"/>
                    <a:pt x="0" y="1045"/>
                    <a:pt x="0" y="645"/>
                  </a:cubicBezTo>
                  <a:cubicBezTo>
                    <a:pt x="0" y="289"/>
                    <a:pt x="289" y="0"/>
                    <a:pt x="6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24" name="Freeform 11"/>
            <p:cNvSpPr>
              <a:spLocks noEditPoints="1"/>
            </p:cNvSpPr>
            <p:nvPr/>
          </p:nvSpPr>
          <p:spPr bwMode="auto">
            <a:xfrm>
              <a:off x="3382963" y="1770063"/>
              <a:ext cx="274638" cy="198438"/>
            </a:xfrm>
            <a:custGeom>
              <a:avLst/>
              <a:gdLst>
                <a:gd name="T0" fmla="*/ 584 w 762"/>
                <a:gd name="T1" fmla="*/ 500 h 548"/>
                <a:gd name="T2" fmla="*/ 584 w 762"/>
                <a:gd name="T3" fmla="*/ 500 h 548"/>
                <a:gd name="T4" fmla="*/ 155 w 762"/>
                <a:gd name="T5" fmla="*/ 500 h 548"/>
                <a:gd name="T6" fmla="*/ 48 w 762"/>
                <a:gd name="T7" fmla="*/ 393 h 548"/>
                <a:gd name="T8" fmla="*/ 101 w 762"/>
                <a:gd name="T9" fmla="*/ 301 h 548"/>
                <a:gd name="T10" fmla="*/ 123 w 762"/>
                <a:gd name="T11" fmla="*/ 245 h 548"/>
                <a:gd name="T12" fmla="*/ 119 w 762"/>
                <a:gd name="T13" fmla="*/ 226 h 548"/>
                <a:gd name="T14" fmla="*/ 179 w 762"/>
                <a:gd name="T15" fmla="*/ 166 h 548"/>
                <a:gd name="T16" fmla="*/ 211 w 762"/>
                <a:gd name="T17" fmla="*/ 172 h 548"/>
                <a:gd name="T18" fmla="*/ 254 w 762"/>
                <a:gd name="T19" fmla="*/ 144 h 548"/>
                <a:gd name="T20" fmla="*/ 405 w 762"/>
                <a:gd name="T21" fmla="*/ 47 h 548"/>
                <a:gd name="T22" fmla="*/ 570 w 762"/>
                <a:gd name="T23" fmla="*/ 198 h 548"/>
                <a:gd name="T24" fmla="*/ 609 w 762"/>
                <a:gd name="T25" fmla="*/ 241 h 548"/>
                <a:gd name="T26" fmla="*/ 715 w 762"/>
                <a:gd name="T27" fmla="*/ 369 h 548"/>
                <a:gd name="T28" fmla="*/ 584 w 762"/>
                <a:gd name="T29" fmla="*/ 500 h 548"/>
                <a:gd name="T30" fmla="*/ 617 w 762"/>
                <a:gd name="T31" fmla="*/ 194 h 548"/>
                <a:gd name="T32" fmla="*/ 405 w 762"/>
                <a:gd name="T33" fmla="*/ 0 h 548"/>
                <a:gd name="T34" fmla="*/ 211 w 762"/>
                <a:gd name="T35" fmla="*/ 124 h 548"/>
                <a:gd name="T36" fmla="*/ 179 w 762"/>
                <a:gd name="T37" fmla="*/ 119 h 548"/>
                <a:gd name="T38" fmla="*/ 72 w 762"/>
                <a:gd name="T39" fmla="*/ 226 h 548"/>
                <a:gd name="T40" fmla="*/ 77 w 762"/>
                <a:gd name="T41" fmla="*/ 260 h 548"/>
                <a:gd name="T42" fmla="*/ 0 w 762"/>
                <a:gd name="T43" fmla="*/ 393 h 548"/>
                <a:gd name="T44" fmla="*/ 155 w 762"/>
                <a:gd name="T45" fmla="*/ 548 h 548"/>
                <a:gd name="T46" fmla="*/ 155 w 762"/>
                <a:gd name="T47" fmla="*/ 548 h 548"/>
                <a:gd name="T48" fmla="*/ 584 w 762"/>
                <a:gd name="T49" fmla="*/ 548 h 548"/>
                <a:gd name="T50" fmla="*/ 584 w 762"/>
                <a:gd name="T51" fmla="*/ 548 h 548"/>
                <a:gd name="T52" fmla="*/ 762 w 762"/>
                <a:gd name="T53" fmla="*/ 369 h 548"/>
                <a:gd name="T54" fmla="*/ 617 w 762"/>
                <a:gd name="T55" fmla="*/ 19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2" h="548">
                  <a:moveTo>
                    <a:pt x="584" y="500"/>
                  </a:moveTo>
                  <a:lnTo>
                    <a:pt x="584" y="500"/>
                  </a:lnTo>
                  <a:lnTo>
                    <a:pt x="155" y="500"/>
                  </a:lnTo>
                  <a:cubicBezTo>
                    <a:pt x="96" y="500"/>
                    <a:pt x="48" y="452"/>
                    <a:pt x="48" y="393"/>
                  </a:cubicBezTo>
                  <a:cubicBezTo>
                    <a:pt x="48" y="355"/>
                    <a:pt x="68" y="320"/>
                    <a:pt x="101" y="301"/>
                  </a:cubicBezTo>
                  <a:cubicBezTo>
                    <a:pt x="134" y="282"/>
                    <a:pt x="136" y="278"/>
                    <a:pt x="123" y="245"/>
                  </a:cubicBezTo>
                  <a:cubicBezTo>
                    <a:pt x="120" y="238"/>
                    <a:pt x="119" y="231"/>
                    <a:pt x="119" y="226"/>
                  </a:cubicBezTo>
                  <a:cubicBezTo>
                    <a:pt x="119" y="193"/>
                    <a:pt x="146" y="166"/>
                    <a:pt x="179" y="166"/>
                  </a:cubicBezTo>
                  <a:cubicBezTo>
                    <a:pt x="179" y="166"/>
                    <a:pt x="194" y="165"/>
                    <a:pt x="211" y="172"/>
                  </a:cubicBezTo>
                  <a:cubicBezTo>
                    <a:pt x="238" y="183"/>
                    <a:pt x="241" y="172"/>
                    <a:pt x="254" y="144"/>
                  </a:cubicBezTo>
                  <a:cubicBezTo>
                    <a:pt x="281" y="85"/>
                    <a:pt x="341" y="47"/>
                    <a:pt x="405" y="47"/>
                  </a:cubicBezTo>
                  <a:cubicBezTo>
                    <a:pt x="491" y="47"/>
                    <a:pt x="562" y="112"/>
                    <a:pt x="570" y="198"/>
                  </a:cubicBezTo>
                  <a:cubicBezTo>
                    <a:pt x="573" y="233"/>
                    <a:pt x="573" y="233"/>
                    <a:pt x="609" y="241"/>
                  </a:cubicBezTo>
                  <a:cubicBezTo>
                    <a:pt x="670" y="252"/>
                    <a:pt x="715" y="307"/>
                    <a:pt x="715" y="369"/>
                  </a:cubicBezTo>
                  <a:cubicBezTo>
                    <a:pt x="715" y="441"/>
                    <a:pt x="656" y="500"/>
                    <a:pt x="584" y="500"/>
                  </a:cubicBezTo>
                  <a:close/>
                  <a:moveTo>
                    <a:pt x="617" y="194"/>
                  </a:moveTo>
                  <a:cubicBezTo>
                    <a:pt x="607" y="85"/>
                    <a:pt x="516" y="0"/>
                    <a:pt x="405" y="0"/>
                  </a:cubicBezTo>
                  <a:cubicBezTo>
                    <a:pt x="319" y="0"/>
                    <a:pt x="245" y="51"/>
                    <a:pt x="211" y="124"/>
                  </a:cubicBezTo>
                  <a:cubicBezTo>
                    <a:pt x="201" y="121"/>
                    <a:pt x="190" y="119"/>
                    <a:pt x="179" y="119"/>
                  </a:cubicBezTo>
                  <a:cubicBezTo>
                    <a:pt x="120" y="119"/>
                    <a:pt x="72" y="167"/>
                    <a:pt x="72" y="226"/>
                  </a:cubicBezTo>
                  <a:cubicBezTo>
                    <a:pt x="72" y="238"/>
                    <a:pt x="74" y="249"/>
                    <a:pt x="77" y="260"/>
                  </a:cubicBezTo>
                  <a:cubicBezTo>
                    <a:pt x="31" y="287"/>
                    <a:pt x="0" y="336"/>
                    <a:pt x="0" y="393"/>
                  </a:cubicBezTo>
                  <a:cubicBezTo>
                    <a:pt x="0" y="479"/>
                    <a:pt x="70" y="548"/>
                    <a:pt x="155" y="548"/>
                  </a:cubicBezTo>
                  <a:lnTo>
                    <a:pt x="155" y="548"/>
                  </a:lnTo>
                  <a:lnTo>
                    <a:pt x="584" y="548"/>
                  </a:lnTo>
                  <a:lnTo>
                    <a:pt x="584" y="548"/>
                  </a:lnTo>
                  <a:cubicBezTo>
                    <a:pt x="682" y="548"/>
                    <a:pt x="762" y="468"/>
                    <a:pt x="762" y="369"/>
                  </a:cubicBezTo>
                  <a:cubicBezTo>
                    <a:pt x="762" y="282"/>
                    <a:pt x="700" y="210"/>
                    <a:pt x="617"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42" name="Group 41"/>
          <p:cNvGrpSpPr/>
          <p:nvPr/>
        </p:nvGrpSpPr>
        <p:grpSpPr>
          <a:xfrm>
            <a:off x="2660173" y="1945641"/>
            <a:ext cx="465138" cy="546100"/>
            <a:chOff x="3287713" y="2341563"/>
            <a:chExt cx="465138" cy="546100"/>
          </a:xfrm>
        </p:grpSpPr>
        <p:sp>
          <p:nvSpPr>
            <p:cNvPr id="23" name="Freeform 10"/>
            <p:cNvSpPr/>
            <p:nvPr/>
          </p:nvSpPr>
          <p:spPr bwMode="auto">
            <a:xfrm>
              <a:off x="3287713" y="2341563"/>
              <a:ext cx="465138" cy="546100"/>
            </a:xfrm>
            <a:custGeom>
              <a:avLst/>
              <a:gdLst>
                <a:gd name="T0" fmla="*/ 645 w 1290"/>
                <a:gd name="T1" fmla="*/ 0 h 1510"/>
                <a:gd name="T2" fmla="*/ 1290 w 1290"/>
                <a:gd name="T3" fmla="*/ 645 h 1510"/>
                <a:gd name="T4" fmla="*/ 645 w 1290"/>
                <a:gd name="T5" fmla="*/ 1510 h 1510"/>
                <a:gd name="T6" fmla="*/ 0 w 1290"/>
                <a:gd name="T7" fmla="*/ 645 h 1510"/>
                <a:gd name="T8" fmla="*/ 645 w 1290"/>
                <a:gd name="T9" fmla="*/ 0 h 1510"/>
              </a:gdLst>
              <a:ahLst/>
              <a:cxnLst>
                <a:cxn ang="0">
                  <a:pos x="T0" y="T1"/>
                </a:cxn>
                <a:cxn ang="0">
                  <a:pos x="T2" y="T3"/>
                </a:cxn>
                <a:cxn ang="0">
                  <a:pos x="T4" y="T5"/>
                </a:cxn>
                <a:cxn ang="0">
                  <a:pos x="T6" y="T7"/>
                </a:cxn>
                <a:cxn ang="0">
                  <a:pos x="T8" y="T9"/>
                </a:cxn>
              </a:cxnLst>
              <a:rect l="0" t="0" r="r" b="b"/>
              <a:pathLst>
                <a:path w="1290" h="1510">
                  <a:moveTo>
                    <a:pt x="645" y="0"/>
                  </a:moveTo>
                  <a:cubicBezTo>
                    <a:pt x="1001" y="0"/>
                    <a:pt x="1290" y="289"/>
                    <a:pt x="1290" y="645"/>
                  </a:cubicBezTo>
                  <a:cubicBezTo>
                    <a:pt x="1290" y="1045"/>
                    <a:pt x="923" y="1263"/>
                    <a:pt x="645" y="1510"/>
                  </a:cubicBezTo>
                  <a:cubicBezTo>
                    <a:pt x="368" y="1263"/>
                    <a:pt x="0" y="1045"/>
                    <a:pt x="0" y="645"/>
                  </a:cubicBezTo>
                  <a:cubicBezTo>
                    <a:pt x="0" y="289"/>
                    <a:pt x="289" y="0"/>
                    <a:pt x="64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25" name="Freeform 12"/>
            <p:cNvSpPr>
              <a:spLocks noEditPoints="1"/>
            </p:cNvSpPr>
            <p:nvPr/>
          </p:nvSpPr>
          <p:spPr bwMode="auto">
            <a:xfrm>
              <a:off x="3382963" y="2436813"/>
              <a:ext cx="274638" cy="274638"/>
            </a:xfrm>
            <a:custGeom>
              <a:avLst/>
              <a:gdLst>
                <a:gd name="T0" fmla="*/ 524 w 762"/>
                <a:gd name="T1" fmla="*/ 427 h 760"/>
                <a:gd name="T2" fmla="*/ 428 w 762"/>
                <a:gd name="T3" fmla="*/ 400 h 760"/>
                <a:gd name="T4" fmla="*/ 420 w 762"/>
                <a:gd name="T5" fmla="*/ 409 h 760"/>
                <a:gd name="T6" fmla="*/ 393 w 762"/>
                <a:gd name="T7" fmla="*/ 435 h 760"/>
                <a:gd name="T8" fmla="*/ 348 w 762"/>
                <a:gd name="T9" fmla="*/ 481 h 760"/>
                <a:gd name="T10" fmla="*/ 334 w 762"/>
                <a:gd name="T11" fmla="*/ 514 h 760"/>
                <a:gd name="T12" fmla="*/ 334 w 762"/>
                <a:gd name="T13" fmla="*/ 570 h 760"/>
                <a:gd name="T14" fmla="*/ 286 w 762"/>
                <a:gd name="T15" fmla="*/ 570 h 760"/>
                <a:gd name="T16" fmla="*/ 238 w 762"/>
                <a:gd name="T17" fmla="*/ 618 h 760"/>
                <a:gd name="T18" fmla="*/ 238 w 762"/>
                <a:gd name="T19" fmla="*/ 665 h 760"/>
                <a:gd name="T20" fmla="*/ 183 w 762"/>
                <a:gd name="T21" fmla="*/ 665 h 760"/>
                <a:gd name="T22" fmla="*/ 149 w 762"/>
                <a:gd name="T23" fmla="*/ 679 h 760"/>
                <a:gd name="T24" fmla="*/ 115 w 762"/>
                <a:gd name="T25" fmla="*/ 713 h 760"/>
                <a:gd name="T26" fmla="*/ 48 w 762"/>
                <a:gd name="T27" fmla="*/ 713 h 760"/>
                <a:gd name="T28" fmla="*/ 48 w 762"/>
                <a:gd name="T29" fmla="*/ 645 h 760"/>
                <a:gd name="T30" fmla="*/ 326 w 762"/>
                <a:gd name="T31" fmla="*/ 368 h 760"/>
                <a:gd name="T32" fmla="*/ 326 w 762"/>
                <a:gd name="T33" fmla="*/ 368 h 760"/>
                <a:gd name="T34" fmla="*/ 361 w 762"/>
                <a:gd name="T35" fmla="*/ 333 h 760"/>
                <a:gd name="T36" fmla="*/ 334 w 762"/>
                <a:gd name="T37" fmla="*/ 237 h 760"/>
                <a:gd name="T38" fmla="*/ 524 w 762"/>
                <a:gd name="T39" fmla="*/ 47 h 760"/>
                <a:gd name="T40" fmla="*/ 715 w 762"/>
                <a:gd name="T41" fmla="*/ 237 h 760"/>
                <a:gd name="T42" fmla="*/ 524 w 762"/>
                <a:gd name="T43" fmla="*/ 427 h 760"/>
                <a:gd name="T44" fmla="*/ 591 w 762"/>
                <a:gd name="T45" fmla="*/ 261 h 760"/>
                <a:gd name="T46" fmla="*/ 500 w 762"/>
                <a:gd name="T47" fmla="*/ 171 h 760"/>
                <a:gd name="T48" fmla="*/ 552 w 762"/>
                <a:gd name="T49" fmla="*/ 118 h 760"/>
                <a:gd name="T50" fmla="*/ 642 w 762"/>
                <a:gd name="T51" fmla="*/ 209 h 760"/>
                <a:gd name="T52" fmla="*/ 591 w 762"/>
                <a:gd name="T53" fmla="*/ 261 h 760"/>
                <a:gd name="T54" fmla="*/ 662 w 762"/>
                <a:gd name="T55" fmla="*/ 195 h 760"/>
                <a:gd name="T56" fmla="*/ 565 w 762"/>
                <a:gd name="T57" fmla="*/ 99 h 760"/>
                <a:gd name="T58" fmla="*/ 545 w 762"/>
                <a:gd name="T59" fmla="*/ 96 h 760"/>
                <a:gd name="T60" fmla="*/ 478 w 762"/>
                <a:gd name="T61" fmla="*/ 163 h 760"/>
                <a:gd name="T62" fmla="*/ 476 w 762"/>
                <a:gd name="T63" fmla="*/ 170 h 760"/>
                <a:gd name="T64" fmla="*/ 481 w 762"/>
                <a:gd name="T65" fmla="*/ 184 h 760"/>
                <a:gd name="T66" fmla="*/ 577 w 762"/>
                <a:gd name="T67" fmla="*/ 280 h 760"/>
                <a:gd name="T68" fmla="*/ 598 w 762"/>
                <a:gd name="T69" fmla="*/ 283 h 760"/>
                <a:gd name="T70" fmla="*/ 665 w 762"/>
                <a:gd name="T71" fmla="*/ 216 h 760"/>
                <a:gd name="T72" fmla="*/ 666 w 762"/>
                <a:gd name="T73" fmla="*/ 208 h 760"/>
                <a:gd name="T74" fmla="*/ 662 w 762"/>
                <a:gd name="T75" fmla="*/ 195 h 760"/>
                <a:gd name="T76" fmla="*/ 524 w 762"/>
                <a:gd name="T77" fmla="*/ 0 h 760"/>
                <a:gd name="T78" fmla="*/ 286 w 762"/>
                <a:gd name="T79" fmla="*/ 237 h 760"/>
                <a:gd name="T80" fmla="*/ 303 w 762"/>
                <a:gd name="T81" fmla="*/ 323 h 760"/>
                <a:gd name="T82" fmla="*/ 14 w 762"/>
                <a:gd name="T83" fmla="*/ 612 h 760"/>
                <a:gd name="T84" fmla="*/ 0 w 762"/>
                <a:gd name="T85" fmla="*/ 641 h 760"/>
                <a:gd name="T86" fmla="*/ 0 w 762"/>
                <a:gd name="T87" fmla="*/ 713 h 760"/>
                <a:gd name="T88" fmla="*/ 48 w 762"/>
                <a:gd name="T89" fmla="*/ 760 h 760"/>
                <a:gd name="T90" fmla="*/ 119 w 762"/>
                <a:gd name="T91" fmla="*/ 760 h 760"/>
                <a:gd name="T92" fmla="*/ 148 w 762"/>
                <a:gd name="T93" fmla="*/ 747 h 760"/>
                <a:gd name="T94" fmla="*/ 183 w 762"/>
                <a:gd name="T95" fmla="*/ 713 h 760"/>
                <a:gd name="T96" fmla="*/ 238 w 762"/>
                <a:gd name="T97" fmla="*/ 713 h 760"/>
                <a:gd name="T98" fmla="*/ 286 w 762"/>
                <a:gd name="T99" fmla="*/ 665 h 760"/>
                <a:gd name="T100" fmla="*/ 286 w 762"/>
                <a:gd name="T101" fmla="*/ 618 h 760"/>
                <a:gd name="T102" fmla="*/ 334 w 762"/>
                <a:gd name="T103" fmla="*/ 618 h 760"/>
                <a:gd name="T104" fmla="*/ 382 w 762"/>
                <a:gd name="T105" fmla="*/ 570 h 760"/>
                <a:gd name="T106" fmla="*/ 382 w 762"/>
                <a:gd name="T107" fmla="*/ 514 h 760"/>
                <a:gd name="T108" fmla="*/ 438 w 762"/>
                <a:gd name="T109" fmla="*/ 458 h 760"/>
                <a:gd name="T110" fmla="*/ 524 w 762"/>
                <a:gd name="T111" fmla="*/ 475 h 760"/>
                <a:gd name="T112" fmla="*/ 762 w 762"/>
                <a:gd name="T113" fmla="*/ 237 h 760"/>
                <a:gd name="T114" fmla="*/ 524 w 762"/>
                <a:gd name="T115"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760">
                  <a:moveTo>
                    <a:pt x="524" y="427"/>
                  </a:moveTo>
                  <a:cubicBezTo>
                    <a:pt x="489" y="427"/>
                    <a:pt x="456" y="417"/>
                    <a:pt x="428" y="400"/>
                  </a:cubicBezTo>
                  <a:lnTo>
                    <a:pt x="420" y="409"/>
                  </a:lnTo>
                  <a:lnTo>
                    <a:pt x="393" y="435"/>
                  </a:lnTo>
                  <a:lnTo>
                    <a:pt x="348" y="481"/>
                  </a:lnTo>
                  <a:cubicBezTo>
                    <a:pt x="339" y="489"/>
                    <a:pt x="334" y="502"/>
                    <a:pt x="334" y="514"/>
                  </a:cubicBezTo>
                  <a:lnTo>
                    <a:pt x="334" y="570"/>
                  </a:lnTo>
                  <a:lnTo>
                    <a:pt x="286" y="570"/>
                  </a:lnTo>
                  <a:cubicBezTo>
                    <a:pt x="260" y="570"/>
                    <a:pt x="238" y="591"/>
                    <a:pt x="238" y="618"/>
                  </a:cubicBezTo>
                  <a:lnTo>
                    <a:pt x="238" y="665"/>
                  </a:lnTo>
                  <a:lnTo>
                    <a:pt x="183" y="665"/>
                  </a:lnTo>
                  <a:cubicBezTo>
                    <a:pt x="170" y="665"/>
                    <a:pt x="158" y="670"/>
                    <a:pt x="149" y="679"/>
                  </a:cubicBezTo>
                  <a:lnTo>
                    <a:pt x="115" y="713"/>
                  </a:lnTo>
                  <a:lnTo>
                    <a:pt x="48" y="713"/>
                  </a:lnTo>
                  <a:lnTo>
                    <a:pt x="48" y="645"/>
                  </a:lnTo>
                  <a:lnTo>
                    <a:pt x="326" y="368"/>
                  </a:lnTo>
                  <a:cubicBezTo>
                    <a:pt x="326" y="368"/>
                    <a:pt x="326" y="368"/>
                    <a:pt x="326" y="368"/>
                  </a:cubicBezTo>
                  <a:lnTo>
                    <a:pt x="361" y="333"/>
                  </a:lnTo>
                  <a:cubicBezTo>
                    <a:pt x="344" y="305"/>
                    <a:pt x="334" y="272"/>
                    <a:pt x="334" y="237"/>
                  </a:cubicBezTo>
                  <a:cubicBezTo>
                    <a:pt x="334" y="132"/>
                    <a:pt x="419" y="47"/>
                    <a:pt x="524" y="47"/>
                  </a:cubicBezTo>
                  <a:cubicBezTo>
                    <a:pt x="630" y="47"/>
                    <a:pt x="715" y="132"/>
                    <a:pt x="715" y="237"/>
                  </a:cubicBezTo>
                  <a:cubicBezTo>
                    <a:pt x="715" y="342"/>
                    <a:pt x="630" y="427"/>
                    <a:pt x="524" y="427"/>
                  </a:cubicBezTo>
                  <a:close/>
                  <a:moveTo>
                    <a:pt x="591" y="261"/>
                  </a:moveTo>
                  <a:cubicBezTo>
                    <a:pt x="555" y="236"/>
                    <a:pt x="525" y="205"/>
                    <a:pt x="500" y="171"/>
                  </a:cubicBezTo>
                  <a:cubicBezTo>
                    <a:pt x="509" y="144"/>
                    <a:pt x="526" y="127"/>
                    <a:pt x="552" y="118"/>
                  </a:cubicBezTo>
                  <a:cubicBezTo>
                    <a:pt x="587" y="143"/>
                    <a:pt x="618" y="174"/>
                    <a:pt x="642" y="209"/>
                  </a:cubicBezTo>
                  <a:cubicBezTo>
                    <a:pt x="633" y="234"/>
                    <a:pt x="616" y="251"/>
                    <a:pt x="591" y="261"/>
                  </a:cubicBezTo>
                  <a:close/>
                  <a:moveTo>
                    <a:pt x="662" y="195"/>
                  </a:moveTo>
                  <a:cubicBezTo>
                    <a:pt x="635" y="158"/>
                    <a:pt x="603" y="126"/>
                    <a:pt x="565" y="99"/>
                  </a:cubicBezTo>
                  <a:cubicBezTo>
                    <a:pt x="560" y="95"/>
                    <a:pt x="552" y="93"/>
                    <a:pt x="545" y="96"/>
                  </a:cubicBezTo>
                  <a:cubicBezTo>
                    <a:pt x="512" y="107"/>
                    <a:pt x="489" y="130"/>
                    <a:pt x="478" y="163"/>
                  </a:cubicBezTo>
                  <a:cubicBezTo>
                    <a:pt x="477" y="165"/>
                    <a:pt x="476" y="168"/>
                    <a:pt x="476" y="170"/>
                  </a:cubicBezTo>
                  <a:cubicBezTo>
                    <a:pt x="476" y="175"/>
                    <a:pt x="478" y="180"/>
                    <a:pt x="481" y="184"/>
                  </a:cubicBezTo>
                  <a:cubicBezTo>
                    <a:pt x="507" y="221"/>
                    <a:pt x="540" y="254"/>
                    <a:pt x="577" y="280"/>
                  </a:cubicBezTo>
                  <a:cubicBezTo>
                    <a:pt x="583" y="284"/>
                    <a:pt x="591" y="286"/>
                    <a:pt x="598" y="283"/>
                  </a:cubicBezTo>
                  <a:cubicBezTo>
                    <a:pt x="631" y="271"/>
                    <a:pt x="653" y="249"/>
                    <a:pt x="665" y="216"/>
                  </a:cubicBezTo>
                  <a:cubicBezTo>
                    <a:pt x="666" y="214"/>
                    <a:pt x="666" y="211"/>
                    <a:pt x="666" y="208"/>
                  </a:cubicBezTo>
                  <a:cubicBezTo>
                    <a:pt x="666" y="204"/>
                    <a:pt x="665" y="199"/>
                    <a:pt x="662" y="195"/>
                  </a:cubicBezTo>
                  <a:close/>
                  <a:moveTo>
                    <a:pt x="524" y="0"/>
                  </a:moveTo>
                  <a:cubicBezTo>
                    <a:pt x="393" y="0"/>
                    <a:pt x="286" y="106"/>
                    <a:pt x="286" y="237"/>
                  </a:cubicBezTo>
                  <a:cubicBezTo>
                    <a:pt x="286" y="268"/>
                    <a:pt x="292" y="297"/>
                    <a:pt x="303" y="323"/>
                  </a:cubicBezTo>
                  <a:lnTo>
                    <a:pt x="14" y="612"/>
                  </a:lnTo>
                  <a:cubicBezTo>
                    <a:pt x="5" y="621"/>
                    <a:pt x="0" y="628"/>
                    <a:pt x="0" y="641"/>
                  </a:cubicBezTo>
                  <a:lnTo>
                    <a:pt x="0" y="713"/>
                  </a:lnTo>
                  <a:cubicBezTo>
                    <a:pt x="0" y="738"/>
                    <a:pt x="22" y="760"/>
                    <a:pt x="48" y="760"/>
                  </a:cubicBezTo>
                  <a:lnTo>
                    <a:pt x="119" y="760"/>
                  </a:lnTo>
                  <a:cubicBezTo>
                    <a:pt x="132" y="760"/>
                    <a:pt x="140" y="755"/>
                    <a:pt x="148" y="747"/>
                  </a:cubicBezTo>
                  <a:lnTo>
                    <a:pt x="183" y="713"/>
                  </a:lnTo>
                  <a:lnTo>
                    <a:pt x="238" y="713"/>
                  </a:lnTo>
                  <a:cubicBezTo>
                    <a:pt x="265" y="713"/>
                    <a:pt x="286" y="691"/>
                    <a:pt x="286" y="665"/>
                  </a:cubicBezTo>
                  <a:lnTo>
                    <a:pt x="286" y="618"/>
                  </a:lnTo>
                  <a:lnTo>
                    <a:pt x="334" y="618"/>
                  </a:lnTo>
                  <a:cubicBezTo>
                    <a:pt x="360" y="618"/>
                    <a:pt x="382" y="596"/>
                    <a:pt x="382" y="570"/>
                  </a:cubicBezTo>
                  <a:lnTo>
                    <a:pt x="382" y="514"/>
                  </a:lnTo>
                  <a:lnTo>
                    <a:pt x="438" y="458"/>
                  </a:lnTo>
                  <a:cubicBezTo>
                    <a:pt x="465" y="469"/>
                    <a:pt x="493" y="475"/>
                    <a:pt x="524" y="475"/>
                  </a:cubicBezTo>
                  <a:cubicBezTo>
                    <a:pt x="656" y="475"/>
                    <a:pt x="762" y="368"/>
                    <a:pt x="762" y="237"/>
                  </a:cubicBezTo>
                  <a:cubicBezTo>
                    <a:pt x="762" y="106"/>
                    <a:pt x="656" y="0"/>
                    <a:pt x="5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38" name="Group 37"/>
          <p:cNvGrpSpPr/>
          <p:nvPr/>
        </p:nvGrpSpPr>
        <p:grpSpPr>
          <a:xfrm>
            <a:off x="4276565" y="1945641"/>
            <a:ext cx="465138" cy="546100"/>
            <a:chOff x="4478338" y="2341563"/>
            <a:chExt cx="465138" cy="546100"/>
          </a:xfrm>
        </p:grpSpPr>
        <p:sp>
          <p:nvSpPr>
            <p:cNvPr id="11" name="Freeform 5"/>
            <p:cNvSpPr/>
            <p:nvPr/>
          </p:nvSpPr>
          <p:spPr bwMode="auto">
            <a:xfrm>
              <a:off x="4478338" y="2341563"/>
              <a:ext cx="465138" cy="546100"/>
            </a:xfrm>
            <a:custGeom>
              <a:avLst/>
              <a:gdLst>
                <a:gd name="T0" fmla="*/ 645 w 1290"/>
                <a:gd name="T1" fmla="*/ 0 h 1510"/>
                <a:gd name="T2" fmla="*/ 1290 w 1290"/>
                <a:gd name="T3" fmla="*/ 645 h 1510"/>
                <a:gd name="T4" fmla="*/ 645 w 1290"/>
                <a:gd name="T5" fmla="*/ 1510 h 1510"/>
                <a:gd name="T6" fmla="*/ 0 w 1290"/>
                <a:gd name="T7" fmla="*/ 645 h 1510"/>
                <a:gd name="T8" fmla="*/ 645 w 1290"/>
                <a:gd name="T9" fmla="*/ 0 h 1510"/>
              </a:gdLst>
              <a:ahLst/>
              <a:cxnLst>
                <a:cxn ang="0">
                  <a:pos x="T0" y="T1"/>
                </a:cxn>
                <a:cxn ang="0">
                  <a:pos x="T2" y="T3"/>
                </a:cxn>
                <a:cxn ang="0">
                  <a:pos x="T4" y="T5"/>
                </a:cxn>
                <a:cxn ang="0">
                  <a:pos x="T6" y="T7"/>
                </a:cxn>
                <a:cxn ang="0">
                  <a:pos x="T8" y="T9"/>
                </a:cxn>
              </a:cxnLst>
              <a:rect l="0" t="0" r="r" b="b"/>
              <a:pathLst>
                <a:path w="1290" h="1510">
                  <a:moveTo>
                    <a:pt x="645" y="0"/>
                  </a:moveTo>
                  <a:cubicBezTo>
                    <a:pt x="1001" y="0"/>
                    <a:pt x="1290" y="289"/>
                    <a:pt x="1290" y="645"/>
                  </a:cubicBezTo>
                  <a:cubicBezTo>
                    <a:pt x="1290" y="1045"/>
                    <a:pt x="923" y="1263"/>
                    <a:pt x="645" y="1510"/>
                  </a:cubicBezTo>
                  <a:cubicBezTo>
                    <a:pt x="368" y="1263"/>
                    <a:pt x="0" y="1045"/>
                    <a:pt x="0" y="645"/>
                  </a:cubicBezTo>
                  <a:cubicBezTo>
                    <a:pt x="0" y="289"/>
                    <a:pt x="289" y="0"/>
                    <a:pt x="64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26" name="Freeform 13"/>
            <p:cNvSpPr>
              <a:spLocks noEditPoints="1"/>
            </p:cNvSpPr>
            <p:nvPr/>
          </p:nvSpPr>
          <p:spPr bwMode="auto">
            <a:xfrm>
              <a:off x="4618038" y="2436813"/>
              <a:ext cx="187325" cy="276225"/>
            </a:xfrm>
            <a:custGeom>
              <a:avLst/>
              <a:gdLst>
                <a:gd name="T0" fmla="*/ 372 w 523"/>
                <a:gd name="T1" fmla="*/ 500 h 762"/>
                <a:gd name="T2" fmla="*/ 151 w 523"/>
                <a:gd name="T3" fmla="*/ 500 h 762"/>
                <a:gd name="T4" fmla="*/ 110 w 523"/>
                <a:gd name="T5" fmla="*/ 424 h 762"/>
                <a:gd name="T6" fmla="*/ 47 w 523"/>
                <a:gd name="T7" fmla="*/ 262 h 762"/>
                <a:gd name="T8" fmla="*/ 261 w 523"/>
                <a:gd name="T9" fmla="*/ 47 h 762"/>
                <a:gd name="T10" fmla="*/ 475 w 523"/>
                <a:gd name="T11" fmla="*/ 262 h 762"/>
                <a:gd name="T12" fmla="*/ 412 w 523"/>
                <a:gd name="T13" fmla="*/ 424 h 762"/>
                <a:gd name="T14" fmla="*/ 372 w 523"/>
                <a:gd name="T15" fmla="*/ 500 h 762"/>
                <a:gd name="T16" fmla="*/ 261 w 523"/>
                <a:gd name="T17" fmla="*/ 119 h 762"/>
                <a:gd name="T18" fmla="*/ 118 w 523"/>
                <a:gd name="T19" fmla="*/ 263 h 762"/>
                <a:gd name="T20" fmla="*/ 130 w 523"/>
                <a:gd name="T21" fmla="*/ 274 h 762"/>
                <a:gd name="T22" fmla="*/ 142 w 523"/>
                <a:gd name="T23" fmla="*/ 263 h 762"/>
                <a:gd name="T24" fmla="*/ 261 w 523"/>
                <a:gd name="T25" fmla="*/ 144 h 762"/>
                <a:gd name="T26" fmla="*/ 273 w 523"/>
                <a:gd name="T27" fmla="*/ 132 h 762"/>
                <a:gd name="T28" fmla="*/ 261 w 523"/>
                <a:gd name="T29" fmla="*/ 119 h 762"/>
                <a:gd name="T30" fmla="*/ 261 w 523"/>
                <a:gd name="T31" fmla="*/ 715 h 762"/>
                <a:gd name="T32" fmla="*/ 214 w 523"/>
                <a:gd name="T33" fmla="*/ 685 h 762"/>
                <a:gd name="T34" fmla="*/ 315 w 523"/>
                <a:gd name="T35" fmla="*/ 672 h 762"/>
                <a:gd name="T36" fmla="*/ 261 w 523"/>
                <a:gd name="T37" fmla="*/ 715 h 762"/>
                <a:gd name="T38" fmla="*/ 184 w 523"/>
                <a:gd name="T39" fmla="*/ 593 h 762"/>
                <a:gd name="T40" fmla="*/ 169 w 523"/>
                <a:gd name="T41" fmla="*/ 548 h 762"/>
                <a:gd name="T42" fmla="*/ 354 w 523"/>
                <a:gd name="T43" fmla="*/ 548 h 762"/>
                <a:gd name="T44" fmla="*/ 345 w 523"/>
                <a:gd name="T45" fmla="*/ 573 h 762"/>
                <a:gd name="T46" fmla="*/ 184 w 523"/>
                <a:gd name="T47" fmla="*/ 593 h 762"/>
                <a:gd name="T48" fmla="*/ 323 w 523"/>
                <a:gd name="T49" fmla="*/ 647 h 762"/>
                <a:gd name="T50" fmla="*/ 205 w 523"/>
                <a:gd name="T51" fmla="*/ 662 h 762"/>
                <a:gd name="T52" fmla="*/ 191 w 523"/>
                <a:gd name="T53" fmla="*/ 617 h 762"/>
                <a:gd name="T54" fmla="*/ 191 w 523"/>
                <a:gd name="T55" fmla="*/ 616 h 762"/>
                <a:gd name="T56" fmla="*/ 337 w 523"/>
                <a:gd name="T57" fmla="*/ 598 h 762"/>
                <a:gd name="T58" fmla="*/ 331 w 523"/>
                <a:gd name="T59" fmla="*/ 619 h 762"/>
                <a:gd name="T60" fmla="*/ 323 w 523"/>
                <a:gd name="T61" fmla="*/ 647 h 762"/>
                <a:gd name="T62" fmla="*/ 261 w 523"/>
                <a:gd name="T63" fmla="*/ 0 h 762"/>
                <a:gd name="T64" fmla="*/ 0 w 523"/>
                <a:gd name="T65" fmla="*/ 262 h 762"/>
                <a:gd name="T66" fmla="*/ 119 w 523"/>
                <a:gd name="T67" fmla="*/ 549 h 762"/>
                <a:gd name="T68" fmla="*/ 261 w 523"/>
                <a:gd name="T69" fmla="*/ 762 h 762"/>
                <a:gd name="T70" fmla="*/ 403 w 523"/>
                <a:gd name="T71" fmla="*/ 550 h 762"/>
                <a:gd name="T72" fmla="*/ 523 w 523"/>
                <a:gd name="T73" fmla="*/ 262 h 762"/>
                <a:gd name="T74" fmla="*/ 261 w 523"/>
                <a:gd name="T7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3" h="762">
                  <a:moveTo>
                    <a:pt x="372" y="500"/>
                  </a:moveTo>
                  <a:lnTo>
                    <a:pt x="151" y="500"/>
                  </a:lnTo>
                  <a:cubicBezTo>
                    <a:pt x="139" y="474"/>
                    <a:pt x="124" y="449"/>
                    <a:pt x="110" y="424"/>
                  </a:cubicBezTo>
                  <a:cubicBezTo>
                    <a:pt x="79" y="368"/>
                    <a:pt x="47" y="310"/>
                    <a:pt x="47" y="262"/>
                  </a:cubicBezTo>
                  <a:cubicBezTo>
                    <a:pt x="47" y="144"/>
                    <a:pt x="143" y="47"/>
                    <a:pt x="261" y="47"/>
                  </a:cubicBezTo>
                  <a:cubicBezTo>
                    <a:pt x="379" y="47"/>
                    <a:pt x="475" y="144"/>
                    <a:pt x="475" y="262"/>
                  </a:cubicBezTo>
                  <a:cubicBezTo>
                    <a:pt x="475" y="310"/>
                    <a:pt x="443" y="368"/>
                    <a:pt x="412" y="424"/>
                  </a:cubicBezTo>
                  <a:cubicBezTo>
                    <a:pt x="398" y="449"/>
                    <a:pt x="384" y="474"/>
                    <a:pt x="372" y="500"/>
                  </a:cubicBezTo>
                  <a:close/>
                  <a:moveTo>
                    <a:pt x="261" y="119"/>
                  </a:moveTo>
                  <a:cubicBezTo>
                    <a:pt x="182" y="119"/>
                    <a:pt x="118" y="184"/>
                    <a:pt x="118" y="263"/>
                  </a:cubicBezTo>
                  <a:cubicBezTo>
                    <a:pt x="118" y="269"/>
                    <a:pt x="124" y="274"/>
                    <a:pt x="130" y="274"/>
                  </a:cubicBezTo>
                  <a:cubicBezTo>
                    <a:pt x="137" y="274"/>
                    <a:pt x="142" y="269"/>
                    <a:pt x="142" y="263"/>
                  </a:cubicBezTo>
                  <a:cubicBezTo>
                    <a:pt x="142" y="197"/>
                    <a:pt x="196" y="144"/>
                    <a:pt x="261" y="144"/>
                  </a:cubicBezTo>
                  <a:cubicBezTo>
                    <a:pt x="268" y="144"/>
                    <a:pt x="273" y="138"/>
                    <a:pt x="273" y="132"/>
                  </a:cubicBezTo>
                  <a:cubicBezTo>
                    <a:pt x="273" y="125"/>
                    <a:pt x="268" y="119"/>
                    <a:pt x="261" y="119"/>
                  </a:cubicBezTo>
                  <a:close/>
                  <a:moveTo>
                    <a:pt x="261" y="715"/>
                  </a:moveTo>
                  <a:cubicBezTo>
                    <a:pt x="237" y="715"/>
                    <a:pt x="226" y="712"/>
                    <a:pt x="214" y="685"/>
                  </a:cubicBezTo>
                  <a:lnTo>
                    <a:pt x="315" y="672"/>
                  </a:lnTo>
                  <a:cubicBezTo>
                    <a:pt x="300" y="711"/>
                    <a:pt x="289" y="715"/>
                    <a:pt x="261" y="715"/>
                  </a:cubicBezTo>
                  <a:close/>
                  <a:moveTo>
                    <a:pt x="184" y="593"/>
                  </a:moveTo>
                  <a:cubicBezTo>
                    <a:pt x="179" y="579"/>
                    <a:pt x="174" y="564"/>
                    <a:pt x="169" y="548"/>
                  </a:cubicBezTo>
                  <a:lnTo>
                    <a:pt x="354" y="548"/>
                  </a:lnTo>
                  <a:cubicBezTo>
                    <a:pt x="351" y="556"/>
                    <a:pt x="348" y="565"/>
                    <a:pt x="345" y="573"/>
                  </a:cubicBezTo>
                  <a:cubicBezTo>
                    <a:pt x="345" y="573"/>
                    <a:pt x="184" y="593"/>
                    <a:pt x="184" y="593"/>
                  </a:cubicBezTo>
                  <a:close/>
                  <a:moveTo>
                    <a:pt x="323" y="647"/>
                  </a:moveTo>
                  <a:lnTo>
                    <a:pt x="205" y="662"/>
                  </a:lnTo>
                  <a:cubicBezTo>
                    <a:pt x="201" y="650"/>
                    <a:pt x="196" y="636"/>
                    <a:pt x="191" y="617"/>
                  </a:cubicBezTo>
                  <a:cubicBezTo>
                    <a:pt x="191" y="617"/>
                    <a:pt x="191" y="616"/>
                    <a:pt x="191" y="616"/>
                  </a:cubicBezTo>
                  <a:lnTo>
                    <a:pt x="337" y="598"/>
                  </a:lnTo>
                  <a:cubicBezTo>
                    <a:pt x="335" y="605"/>
                    <a:pt x="333" y="612"/>
                    <a:pt x="331" y="619"/>
                  </a:cubicBezTo>
                  <a:cubicBezTo>
                    <a:pt x="328" y="629"/>
                    <a:pt x="325" y="639"/>
                    <a:pt x="323" y="647"/>
                  </a:cubicBezTo>
                  <a:close/>
                  <a:moveTo>
                    <a:pt x="261" y="0"/>
                  </a:moveTo>
                  <a:cubicBezTo>
                    <a:pt x="117" y="0"/>
                    <a:pt x="0" y="117"/>
                    <a:pt x="0" y="262"/>
                  </a:cubicBezTo>
                  <a:cubicBezTo>
                    <a:pt x="0" y="358"/>
                    <a:pt x="87" y="460"/>
                    <a:pt x="119" y="549"/>
                  </a:cubicBezTo>
                  <a:cubicBezTo>
                    <a:pt x="167" y="682"/>
                    <a:pt x="162" y="762"/>
                    <a:pt x="261" y="762"/>
                  </a:cubicBezTo>
                  <a:cubicBezTo>
                    <a:pt x="362" y="762"/>
                    <a:pt x="355" y="683"/>
                    <a:pt x="403" y="550"/>
                  </a:cubicBezTo>
                  <a:cubicBezTo>
                    <a:pt x="435" y="460"/>
                    <a:pt x="523" y="357"/>
                    <a:pt x="523" y="262"/>
                  </a:cubicBezTo>
                  <a:cubicBezTo>
                    <a:pt x="523" y="117"/>
                    <a:pt x="406" y="0"/>
                    <a:pt x="26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37" name="Group 36"/>
          <p:cNvGrpSpPr/>
          <p:nvPr/>
        </p:nvGrpSpPr>
        <p:grpSpPr>
          <a:xfrm>
            <a:off x="5892957" y="1945641"/>
            <a:ext cx="465138" cy="546100"/>
            <a:chOff x="5127626" y="2341563"/>
            <a:chExt cx="465138" cy="546100"/>
          </a:xfrm>
        </p:grpSpPr>
        <p:sp>
          <p:nvSpPr>
            <p:cNvPr id="13" name="Freeform 6"/>
            <p:cNvSpPr/>
            <p:nvPr/>
          </p:nvSpPr>
          <p:spPr bwMode="auto">
            <a:xfrm>
              <a:off x="5127626" y="2341563"/>
              <a:ext cx="465138" cy="546100"/>
            </a:xfrm>
            <a:custGeom>
              <a:avLst/>
              <a:gdLst>
                <a:gd name="T0" fmla="*/ 644 w 1289"/>
                <a:gd name="T1" fmla="*/ 0 h 1510"/>
                <a:gd name="T2" fmla="*/ 1289 w 1289"/>
                <a:gd name="T3" fmla="*/ 645 h 1510"/>
                <a:gd name="T4" fmla="*/ 644 w 1289"/>
                <a:gd name="T5" fmla="*/ 1510 h 1510"/>
                <a:gd name="T6" fmla="*/ 0 w 1289"/>
                <a:gd name="T7" fmla="*/ 645 h 1510"/>
                <a:gd name="T8" fmla="*/ 644 w 1289"/>
                <a:gd name="T9" fmla="*/ 0 h 1510"/>
              </a:gdLst>
              <a:ahLst/>
              <a:cxnLst>
                <a:cxn ang="0">
                  <a:pos x="T0" y="T1"/>
                </a:cxn>
                <a:cxn ang="0">
                  <a:pos x="T2" y="T3"/>
                </a:cxn>
                <a:cxn ang="0">
                  <a:pos x="T4" y="T5"/>
                </a:cxn>
                <a:cxn ang="0">
                  <a:pos x="T6" y="T7"/>
                </a:cxn>
                <a:cxn ang="0">
                  <a:pos x="T8" y="T9"/>
                </a:cxn>
              </a:cxnLst>
              <a:rect l="0" t="0" r="r" b="b"/>
              <a:pathLst>
                <a:path w="1289" h="1510">
                  <a:moveTo>
                    <a:pt x="644" y="0"/>
                  </a:moveTo>
                  <a:cubicBezTo>
                    <a:pt x="1001" y="0"/>
                    <a:pt x="1289" y="289"/>
                    <a:pt x="1289" y="645"/>
                  </a:cubicBezTo>
                  <a:cubicBezTo>
                    <a:pt x="1289" y="1045"/>
                    <a:pt x="922" y="1263"/>
                    <a:pt x="644" y="1510"/>
                  </a:cubicBezTo>
                  <a:cubicBezTo>
                    <a:pt x="367" y="1263"/>
                    <a:pt x="0" y="1045"/>
                    <a:pt x="0" y="645"/>
                  </a:cubicBezTo>
                  <a:cubicBezTo>
                    <a:pt x="0" y="289"/>
                    <a:pt x="288" y="0"/>
                    <a:pt x="644"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27" name="Freeform 14"/>
            <p:cNvSpPr>
              <a:spLocks noEditPoints="1"/>
            </p:cNvSpPr>
            <p:nvPr/>
          </p:nvSpPr>
          <p:spPr bwMode="auto">
            <a:xfrm>
              <a:off x="5222876" y="2436813"/>
              <a:ext cx="282575" cy="276225"/>
            </a:xfrm>
            <a:custGeom>
              <a:avLst/>
              <a:gdLst>
                <a:gd name="T0" fmla="*/ 643 w 784"/>
                <a:gd name="T1" fmla="*/ 322 h 764"/>
                <a:gd name="T2" fmla="*/ 583 w 784"/>
                <a:gd name="T3" fmla="*/ 180 h 764"/>
                <a:gd name="T4" fmla="*/ 482 w 784"/>
                <a:gd name="T5" fmla="*/ 79 h 764"/>
                <a:gd name="T6" fmla="*/ 667 w 784"/>
                <a:gd name="T7" fmla="*/ 95 h 764"/>
                <a:gd name="T8" fmla="*/ 684 w 784"/>
                <a:gd name="T9" fmla="*/ 281 h 764"/>
                <a:gd name="T10" fmla="*/ 172 w 784"/>
                <a:gd name="T11" fmla="*/ 592 h 764"/>
                <a:gd name="T12" fmla="*/ 106 w 784"/>
                <a:gd name="T13" fmla="*/ 465 h 764"/>
                <a:gd name="T14" fmla="*/ 287 w 784"/>
                <a:gd name="T15" fmla="*/ 476 h 764"/>
                <a:gd name="T16" fmla="*/ 300 w 784"/>
                <a:gd name="T17" fmla="*/ 660 h 764"/>
                <a:gd name="T18" fmla="*/ 211 w 784"/>
                <a:gd name="T19" fmla="*/ 684 h 764"/>
                <a:gd name="T20" fmla="*/ 83 w 784"/>
                <a:gd name="T21" fmla="*/ 716 h 764"/>
                <a:gd name="T22" fmla="*/ 51 w 784"/>
                <a:gd name="T23" fmla="*/ 667 h 764"/>
                <a:gd name="T24" fmla="*/ 155 w 784"/>
                <a:gd name="T25" fmla="*/ 609 h 764"/>
                <a:gd name="T26" fmla="*/ 100 w 784"/>
                <a:gd name="T27" fmla="*/ 713 h 764"/>
                <a:gd name="T28" fmla="*/ 250 w 784"/>
                <a:gd name="T29" fmla="*/ 396 h 764"/>
                <a:gd name="T30" fmla="*/ 365 w 784"/>
                <a:gd name="T31" fmla="*/ 196 h 764"/>
                <a:gd name="T32" fmla="*/ 250 w 784"/>
                <a:gd name="T33" fmla="*/ 396 h 764"/>
                <a:gd name="T34" fmla="*/ 353 w 784"/>
                <a:gd name="T35" fmla="*/ 484 h 764"/>
                <a:gd name="T36" fmla="*/ 273 w 784"/>
                <a:gd name="T37" fmla="*/ 407 h 764"/>
                <a:gd name="T38" fmla="*/ 550 w 784"/>
                <a:gd name="T39" fmla="*/ 214 h 764"/>
                <a:gd name="T40" fmla="*/ 353 w 784"/>
                <a:gd name="T41" fmla="*/ 484 h 764"/>
                <a:gd name="T42" fmla="*/ 382 w 784"/>
                <a:gd name="T43" fmla="*/ 568 h 764"/>
                <a:gd name="T44" fmla="*/ 590 w 784"/>
                <a:gd name="T45" fmla="*/ 280 h 764"/>
                <a:gd name="T46" fmla="*/ 566 w 784"/>
                <a:gd name="T47" fmla="*/ 400 h 764"/>
                <a:gd name="T48" fmla="*/ 382 w 784"/>
                <a:gd name="T49" fmla="*/ 586 h 764"/>
                <a:gd name="T50" fmla="*/ 701 w 784"/>
                <a:gd name="T51" fmla="*/ 62 h 764"/>
                <a:gd name="T52" fmla="*/ 447 w 784"/>
                <a:gd name="T53" fmla="*/ 45 h 764"/>
                <a:gd name="T54" fmla="*/ 331 w 784"/>
                <a:gd name="T55" fmla="*/ 163 h 764"/>
                <a:gd name="T56" fmla="*/ 330 w 784"/>
                <a:gd name="T57" fmla="*/ 164 h 764"/>
                <a:gd name="T58" fmla="*/ 60 w 784"/>
                <a:gd name="T59" fmla="*/ 453 h 764"/>
                <a:gd name="T60" fmla="*/ 0 w 784"/>
                <a:gd name="T61" fmla="*/ 680 h 764"/>
                <a:gd name="T62" fmla="*/ 111 w 784"/>
                <a:gd name="T63" fmla="*/ 759 h 764"/>
                <a:gd name="T64" fmla="*/ 354 w 784"/>
                <a:gd name="T65" fmla="*/ 682 h 764"/>
                <a:gd name="T66" fmla="*/ 701 w 784"/>
                <a:gd name="T67" fmla="*/ 6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4" h="764">
                  <a:moveTo>
                    <a:pt x="684" y="281"/>
                  </a:moveTo>
                  <a:lnTo>
                    <a:pt x="643" y="322"/>
                  </a:lnTo>
                  <a:cubicBezTo>
                    <a:pt x="643" y="316"/>
                    <a:pt x="644" y="311"/>
                    <a:pt x="644" y="306"/>
                  </a:cubicBezTo>
                  <a:cubicBezTo>
                    <a:pt x="640" y="259"/>
                    <a:pt x="618" y="215"/>
                    <a:pt x="583" y="180"/>
                  </a:cubicBezTo>
                  <a:cubicBezTo>
                    <a:pt x="545" y="141"/>
                    <a:pt x="493" y="119"/>
                    <a:pt x="442" y="118"/>
                  </a:cubicBezTo>
                  <a:lnTo>
                    <a:pt x="482" y="79"/>
                  </a:lnTo>
                  <a:cubicBezTo>
                    <a:pt x="501" y="59"/>
                    <a:pt x="529" y="48"/>
                    <a:pt x="559" y="48"/>
                  </a:cubicBezTo>
                  <a:cubicBezTo>
                    <a:pt x="597" y="48"/>
                    <a:pt x="637" y="65"/>
                    <a:pt x="667" y="95"/>
                  </a:cubicBezTo>
                  <a:cubicBezTo>
                    <a:pt x="695" y="124"/>
                    <a:pt x="712" y="159"/>
                    <a:pt x="715" y="195"/>
                  </a:cubicBezTo>
                  <a:cubicBezTo>
                    <a:pt x="717" y="228"/>
                    <a:pt x="706" y="259"/>
                    <a:pt x="684" y="281"/>
                  </a:cubicBezTo>
                  <a:close/>
                  <a:moveTo>
                    <a:pt x="211" y="684"/>
                  </a:moveTo>
                  <a:cubicBezTo>
                    <a:pt x="211" y="652"/>
                    <a:pt x="198" y="618"/>
                    <a:pt x="172" y="592"/>
                  </a:cubicBezTo>
                  <a:cubicBezTo>
                    <a:pt x="147" y="567"/>
                    <a:pt x="115" y="553"/>
                    <a:pt x="82" y="552"/>
                  </a:cubicBezTo>
                  <a:lnTo>
                    <a:pt x="106" y="465"/>
                  </a:lnTo>
                  <a:cubicBezTo>
                    <a:pt x="108" y="460"/>
                    <a:pt x="111" y="454"/>
                    <a:pt x="115" y="449"/>
                  </a:cubicBezTo>
                  <a:cubicBezTo>
                    <a:pt x="163" y="415"/>
                    <a:pt x="236" y="425"/>
                    <a:pt x="287" y="476"/>
                  </a:cubicBezTo>
                  <a:cubicBezTo>
                    <a:pt x="342" y="530"/>
                    <a:pt x="350" y="609"/>
                    <a:pt x="308" y="657"/>
                  </a:cubicBezTo>
                  <a:cubicBezTo>
                    <a:pt x="306" y="658"/>
                    <a:pt x="303" y="659"/>
                    <a:pt x="300" y="660"/>
                  </a:cubicBezTo>
                  <a:cubicBezTo>
                    <a:pt x="300" y="660"/>
                    <a:pt x="211" y="684"/>
                    <a:pt x="211" y="684"/>
                  </a:cubicBezTo>
                  <a:close/>
                  <a:moveTo>
                    <a:pt x="211" y="684"/>
                  </a:moveTo>
                  <a:close/>
                  <a:moveTo>
                    <a:pt x="100" y="713"/>
                  </a:moveTo>
                  <a:cubicBezTo>
                    <a:pt x="97" y="714"/>
                    <a:pt x="89" y="716"/>
                    <a:pt x="83" y="716"/>
                  </a:cubicBezTo>
                  <a:cubicBezTo>
                    <a:pt x="64" y="716"/>
                    <a:pt x="48" y="700"/>
                    <a:pt x="48" y="680"/>
                  </a:cubicBezTo>
                  <a:cubicBezTo>
                    <a:pt x="48" y="676"/>
                    <a:pt x="50" y="670"/>
                    <a:pt x="51" y="667"/>
                  </a:cubicBezTo>
                  <a:lnTo>
                    <a:pt x="76" y="576"/>
                  </a:lnTo>
                  <a:cubicBezTo>
                    <a:pt x="103" y="575"/>
                    <a:pt x="132" y="586"/>
                    <a:pt x="155" y="609"/>
                  </a:cubicBezTo>
                  <a:cubicBezTo>
                    <a:pt x="179" y="632"/>
                    <a:pt x="189" y="662"/>
                    <a:pt x="188" y="690"/>
                  </a:cubicBezTo>
                  <a:cubicBezTo>
                    <a:pt x="188" y="690"/>
                    <a:pt x="100" y="713"/>
                    <a:pt x="100" y="713"/>
                  </a:cubicBezTo>
                  <a:close/>
                  <a:moveTo>
                    <a:pt x="100" y="713"/>
                  </a:moveTo>
                  <a:close/>
                  <a:moveTo>
                    <a:pt x="250" y="396"/>
                  </a:moveTo>
                  <a:cubicBezTo>
                    <a:pt x="228" y="386"/>
                    <a:pt x="205" y="381"/>
                    <a:pt x="182" y="381"/>
                  </a:cubicBezTo>
                  <a:lnTo>
                    <a:pt x="365" y="196"/>
                  </a:lnTo>
                  <a:cubicBezTo>
                    <a:pt x="393" y="168"/>
                    <a:pt x="434" y="160"/>
                    <a:pt x="475" y="170"/>
                  </a:cubicBezTo>
                  <a:cubicBezTo>
                    <a:pt x="475" y="170"/>
                    <a:pt x="250" y="396"/>
                    <a:pt x="250" y="396"/>
                  </a:cubicBezTo>
                  <a:close/>
                  <a:moveTo>
                    <a:pt x="250" y="396"/>
                  </a:moveTo>
                  <a:close/>
                  <a:moveTo>
                    <a:pt x="353" y="484"/>
                  </a:moveTo>
                  <a:cubicBezTo>
                    <a:pt x="344" y="469"/>
                    <a:pt x="334" y="455"/>
                    <a:pt x="321" y="442"/>
                  </a:cubicBezTo>
                  <a:cubicBezTo>
                    <a:pt x="307" y="428"/>
                    <a:pt x="290" y="416"/>
                    <a:pt x="273" y="407"/>
                  </a:cubicBezTo>
                  <a:lnTo>
                    <a:pt x="500" y="179"/>
                  </a:lnTo>
                  <a:cubicBezTo>
                    <a:pt x="518" y="187"/>
                    <a:pt x="535" y="198"/>
                    <a:pt x="550" y="214"/>
                  </a:cubicBezTo>
                  <a:cubicBezTo>
                    <a:pt x="563" y="226"/>
                    <a:pt x="573" y="241"/>
                    <a:pt x="580" y="256"/>
                  </a:cubicBezTo>
                  <a:cubicBezTo>
                    <a:pt x="580" y="256"/>
                    <a:pt x="353" y="484"/>
                    <a:pt x="353" y="484"/>
                  </a:cubicBezTo>
                  <a:close/>
                  <a:moveTo>
                    <a:pt x="353" y="484"/>
                  </a:moveTo>
                  <a:close/>
                  <a:moveTo>
                    <a:pt x="382" y="568"/>
                  </a:moveTo>
                  <a:cubicBezTo>
                    <a:pt x="380" y="547"/>
                    <a:pt x="374" y="525"/>
                    <a:pt x="364" y="505"/>
                  </a:cubicBezTo>
                  <a:lnTo>
                    <a:pt x="590" y="280"/>
                  </a:lnTo>
                  <a:cubicBezTo>
                    <a:pt x="604" y="323"/>
                    <a:pt x="597" y="369"/>
                    <a:pt x="566" y="399"/>
                  </a:cubicBezTo>
                  <a:cubicBezTo>
                    <a:pt x="566" y="399"/>
                    <a:pt x="566" y="399"/>
                    <a:pt x="566" y="400"/>
                  </a:cubicBezTo>
                  <a:lnTo>
                    <a:pt x="566" y="400"/>
                  </a:lnTo>
                  <a:lnTo>
                    <a:pt x="382" y="586"/>
                  </a:lnTo>
                  <a:cubicBezTo>
                    <a:pt x="382" y="580"/>
                    <a:pt x="382" y="574"/>
                    <a:pt x="382" y="568"/>
                  </a:cubicBezTo>
                  <a:close/>
                  <a:moveTo>
                    <a:pt x="701" y="62"/>
                  </a:moveTo>
                  <a:cubicBezTo>
                    <a:pt x="661" y="22"/>
                    <a:pt x="610" y="0"/>
                    <a:pt x="559" y="0"/>
                  </a:cubicBezTo>
                  <a:cubicBezTo>
                    <a:pt x="516" y="0"/>
                    <a:pt x="477" y="16"/>
                    <a:pt x="447" y="45"/>
                  </a:cubicBezTo>
                  <a:lnTo>
                    <a:pt x="332" y="162"/>
                  </a:lnTo>
                  <a:cubicBezTo>
                    <a:pt x="332" y="163"/>
                    <a:pt x="331" y="163"/>
                    <a:pt x="331" y="163"/>
                  </a:cubicBezTo>
                  <a:cubicBezTo>
                    <a:pt x="330" y="163"/>
                    <a:pt x="330" y="163"/>
                    <a:pt x="330" y="164"/>
                  </a:cubicBezTo>
                  <a:lnTo>
                    <a:pt x="330" y="164"/>
                  </a:lnTo>
                  <a:lnTo>
                    <a:pt x="84" y="412"/>
                  </a:lnTo>
                  <a:cubicBezTo>
                    <a:pt x="73" y="423"/>
                    <a:pt x="65" y="437"/>
                    <a:pt x="60" y="453"/>
                  </a:cubicBezTo>
                  <a:lnTo>
                    <a:pt x="4" y="656"/>
                  </a:lnTo>
                  <a:cubicBezTo>
                    <a:pt x="4" y="656"/>
                    <a:pt x="0" y="672"/>
                    <a:pt x="0" y="680"/>
                  </a:cubicBezTo>
                  <a:cubicBezTo>
                    <a:pt x="0" y="726"/>
                    <a:pt x="38" y="764"/>
                    <a:pt x="84" y="764"/>
                  </a:cubicBezTo>
                  <a:cubicBezTo>
                    <a:pt x="93" y="764"/>
                    <a:pt x="111" y="760"/>
                    <a:pt x="111" y="759"/>
                  </a:cubicBezTo>
                  <a:lnTo>
                    <a:pt x="313" y="706"/>
                  </a:lnTo>
                  <a:cubicBezTo>
                    <a:pt x="329" y="702"/>
                    <a:pt x="343" y="693"/>
                    <a:pt x="354" y="682"/>
                  </a:cubicBezTo>
                  <a:lnTo>
                    <a:pt x="718" y="315"/>
                  </a:lnTo>
                  <a:cubicBezTo>
                    <a:pt x="784" y="248"/>
                    <a:pt x="776" y="137"/>
                    <a:pt x="701"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nvGrpSpPr>
          <p:cNvPr id="45" name="Group 44"/>
          <p:cNvGrpSpPr/>
          <p:nvPr/>
        </p:nvGrpSpPr>
        <p:grpSpPr>
          <a:xfrm>
            <a:off x="7509350" y="1945641"/>
            <a:ext cx="465138" cy="546100"/>
            <a:chOff x="5210176" y="1624013"/>
            <a:chExt cx="465138" cy="546100"/>
          </a:xfrm>
        </p:grpSpPr>
        <p:sp>
          <p:nvSpPr>
            <p:cNvPr id="15" name="Freeform 7"/>
            <p:cNvSpPr/>
            <p:nvPr/>
          </p:nvSpPr>
          <p:spPr bwMode="auto">
            <a:xfrm>
              <a:off x="5210176" y="1624013"/>
              <a:ext cx="465138" cy="546100"/>
            </a:xfrm>
            <a:custGeom>
              <a:avLst/>
              <a:gdLst>
                <a:gd name="T0" fmla="*/ 645 w 1290"/>
                <a:gd name="T1" fmla="*/ 0 h 1510"/>
                <a:gd name="T2" fmla="*/ 1290 w 1290"/>
                <a:gd name="T3" fmla="*/ 644 h 1510"/>
                <a:gd name="T4" fmla="*/ 645 w 1290"/>
                <a:gd name="T5" fmla="*/ 1510 h 1510"/>
                <a:gd name="T6" fmla="*/ 0 w 1290"/>
                <a:gd name="T7" fmla="*/ 644 h 1510"/>
                <a:gd name="T8" fmla="*/ 645 w 1290"/>
                <a:gd name="T9" fmla="*/ 0 h 1510"/>
              </a:gdLst>
              <a:ahLst/>
              <a:cxnLst>
                <a:cxn ang="0">
                  <a:pos x="T0" y="T1"/>
                </a:cxn>
                <a:cxn ang="0">
                  <a:pos x="T2" y="T3"/>
                </a:cxn>
                <a:cxn ang="0">
                  <a:pos x="T4" y="T5"/>
                </a:cxn>
                <a:cxn ang="0">
                  <a:pos x="T6" y="T7"/>
                </a:cxn>
                <a:cxn ang="0">
                  <a:pos x="T8" y="T9"/>
                </a:cxn>
              </a:cxnLst>
              <a:rect l="0" t="0" r="r" b="b"/>
              <a:pathLst>
                <a:path w="1290" h="1510">
                  <a:moveTo>
                    <a:pt x="645" y="0"/>
                  </a:moveTo>
                  <a:cubicBezTo>
                    <a:pt x="1002" y="0"/>
                    <a:pt x="1290" y="288"/>
                    <a:pt x="1290" y="644"/>
                  </a:cubicBezTo>
                  <a:cubicBezTo>
                    <a:pt x="1290" y="1045"/>
                    <a:pt x="923" y="1263"/>
                    <a:pt x="645" y="1510"/>
                  </a:cubicBezTo>
                  <a:cubicBezTo>
                    <a:pt x="368" y="1263"/>
                    <a:pt x="0" y="1045"/>
                    <a:pt x="0" y="644"/>
                  </a:cubicBezTo>
                  <a:cubicBezTo>
                    <a:pt x="0" y="288"/>
                    <a:pt x="289" y="0"/>
                    <a:pt x="64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28" name="Freeform 15"/>
            <p:cNvSpPr>
              <a:spLocks noEditPoints="1"/>
            </p:cNvSpPr>
            <p:nvPr/>
          </p:nvSpPr>
          <p:spPr bwMode="auto">
            <a:xfrm>
              <a:off x="5305426" y="1719263"/>
              <a:ext cx="274638" cy="276225"/>
            </a:xfrm>
            <a:custGeom>
              <a:avLst/>
              <a:gdLst>
                <a:gd name="T0" fmla="*/ 528 w 762"/>
                <a:gd name="T1" fmla="*/ 571 h 765"/>
                <a:gd name="T2" fmla="*/ 712 w 762"/>
                <a:gd name="T3" fmla="*/ 395 h 765"/>
                <a:gd name="T4" fmla="*/ 50 w 762"/>
                <a:gd name="T5" fmla="*/ 395 h 765"/>
                <a:gd name="T6" fmla="*/ 234 w 762"/>
                <a:gd name="T7" fmla="*/ 571 h 765"/>
                <a:gd name="T8" fmla="*/ 50 w 762"/>
                <a:gd name="T9" fmla="*/ 395 h 765"/>
                <a:gd name="T10" fmla="*/ 225 w 762"/>
                <a:gd name="T11" fmla="*/ 216 h 765"/>
                <a:gd name="T12" fmla="*/ 50 w 762"/>
                <a:gd name="T13" fmla="*/ 370 h 765"/>
                <a:gd name="T14" fmla="*/ 393 w 762"/>
                <a:gd name="T15" fmla="*/ 370 h 765"/>
                <a:gd name="T16" fmla="*/ 514 w 762"/>
                <a:gd name="T17" fmla="*/ 223 h 765"/>
                <a:gd name="T18" fmla="*/ 393 w 762"/>
                <a:gd name="T19" fmla="*/ 370 h 765"/>
                <a:gd name="T20" fmla="*/ 505 w 762"/>
                <a:gd name="T21" fmla="*/ 562 h 765"/>
                <a:gd name="T22" fmla="*/ 393 w 762"/>
                <a:gd name="T23" fmla="*/ 395 h 765"/>
                <a:gd name="T24" fmla="*/ 505 w 762"/>
                <a:gd name="T25" fmla="*/ 562 h 765"/>
                <a:gd name="T26" fmla="*/ 597 w 762"/>
                <a:gd name="T27" fmla="*/ 635 h 765"/>
                <a:gd name="T28" fmla="*/ 518 w 762"/>
                <a:gd name="T29" fmla="*/ 593 h 765"/>
                <a:gd name="T30" fmla="*/ 393 w 762"/>
                <a:gd name="T31" fmla="*/ 568 h 765"/>
                <a:gd name="T32" fmla="*/ 394 w 762"/>
                <a:gd name="T33" fmla="*/ 715 h 765"/>
                <a:gd name="T34" fmla="*/ 393 w 762"/>
                <a:gd name="T35" fmla="*/ 715 h 765"/>
                <a:gd name="T36" fmla="*/ 166 w 762"/>
                <a:gd name="T37" fmla="*/ 635 h 765"/>
                <a:gd name="T38" fmla="*/ 326 w 762"/>
                <a:gd name="T39" fmla="*/ 710 h 765"/>
                <a:gd name="T40" fmla="*/ 368 w 762"/>
                <a:gd name="T41" fmla="*/ 543 h 765"/>
                <a:gd name="T42" fmla="*/ 222 w 762"/>
                <a:gd name="T43" fmla="*/ 395 h 765"/>
                <a:gd name="T44" fmla="*/ 368 w 762"/>
                <a:gd name="T45" fmla="*/ 395 h 765"/>
                <a:gd name="T46" fmla="*/ 368 w 762"/>
                <a:gd name="T47" fmla="*/ 246 h 765"/>
                <a:gd name="T48" fmla="*/ 222 w 762"/>
                <a:gd name="T49" fmla="*/ 370 h 765"/>
                <a:gd name="T50" fmla="*/ 235 w 762"/>
                <a:gd name="T51" fmla="*/ 192 h 765"/>
                <a:gd name="T52" fmla="*/ 326 w 762"/>
                <a:gd name="T53" fmla="*/ 54 h 765"/>
                <a:gd name="T54" fmla="*/ 368 w 762"/>
                <a:gd name="T55" fmla="*/ 50 h 765"/>
                <a:gd name="T56" fmla="*/ 258 w 762"/>
                <a:gd name="T57" fmla="*/ 201 h 765"/>
                <a:gd name="T58" fmla="*/ 368 w 762"/>
                <a:gd name="T59" fmla="*/ 50 h 765"/>
                <a:gd name="T60" fmla="*/ 612 w 762"/>
                <a:gd name="T61" fmla="*/ 143 h 765"/>
                <a:gd name="T62" fmla="*/ 436 w 762"/>
                <a:gd name="T63" fmla="*/ 54 h 765"/>
                <a:gd name="T64" fmla="*/ 505 w 762"/>
                <a:gd name="T65" fmla="*/ 201 h 765"/>
                <a:gd name="T66" fmla="*/ 393 w 762"/>
                <a:gd name="T67" fmla="*/ 50 h 765"/>
                <a:gd name="T68" fmla="*/ 368 w 762"/>
                <a:gd name="T69" fmla="*/ 715 h 765"/>
                <a:gd name="T70" fmla="*/ 368 w 762"/>
                <a:gd name="T71" fmla="*/ 568 h 765"/>
                <a:gd name="T72" fmla="*/ 368 w 762"/>
                <a:gd name="T73" fmla="*/ 715 h 765"/>
                <a:gd name="T74" fmla="*/ 712 w 762"/>
                <a:gd name="T75" fmla="*/ 370 h 765"/>
                <a:gd name="T76" fmla="*/ 537 w 762"/>
                <a:gd name="T77" fmla="*/ 216 h 765"/>
                <a:gd name="T78" fmla="*/ 712 w 762"/>
                <a:gd name="T79" fmla="*/ 370 h 765"/>
                <a:gd name="T80" fmla="*/ 0 w 762"/>
                <a:gd name="T81" fmla="*/ 382 h 765"/>
                <a:gd name="T82" fmla="*/ 762 w 762"/>
                <a:gd name="T83" fmla="*/ 38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2" h="765">
                  <a:moveTo>
                    <a:pt x="615" y="618"/>
                  </a:moveTo>
                  <a:cubicBezTo>
                    <a:pt x="588" y="599"/>
                    <a:pt x="559" y="583"/>
                    <a:pt x="528" y="571"/>
                  </a:cubicBezTo>
                  <a:cubicBezTo>
                    <a:pt x="550" y="517"/>
                    <a:pt x="563" y="458"/>
                    <a:pt x="565" y="395"/>
                  </a:cubicBezTo>
                  <a:lnTo>
                    <a:pt x="712" y="395"/>
                  </a:lnTo>
                  <a:cubicBezTo>
                    <a:pt x="709" y="482"/>
                    <a:pt x="673" y="560"/>
                    <a:pt x="615" y="618"/>
                  </a:cubicBezTo>
                  <a:close/>
                  <a:moveTo>
                    <a:pt x="50" y="395"/>
                  </a:moveTo>
                  <a:lnTo>
                    <a:pt x="197" y="395"/>
                  </a:lnTo>
                  <a:cubicBezTo>
                    <a:pt x="199" y="458"/>
                    <a:pt x="212" y="517"/>
                    <a:pt x="234" y="571"/>
                  </a:cubicBezTo>
                  <a:cubicBezTo>
                    <a:pt x="203" y="583"/>
                    <a:pt x="174" y="599"/>
                    <a:pt x="147" y="618"/>
                  </a:cubicBezTo>
                  <a:cubicBezTo>
                    <a:pt x="89" y="560"/>
                    <a:pt x="53" y="482"/>
                    <a:pt x="50" y="395"/>
                  </a:cubicBezTo>
                  <a:close/>
                  <a:moveTo>
                    <a:pt x="134" y="161"/>
                  </a:moveTo>
                  <a:cubicBezTo>
                    <a:pt x="162" y="183"/>
                    <a:pt x="193" y="201"/>
                    <a:pt x="225" y="216"/>
                  </a:cubicBezTo>
                  <a:cubicBezTo>
                    <a:pt x="208" y="263"/>
                    <a:pt x="199" y="316"/>
                    <a:pt x="197" y="370"/>
                  </a:cubicBezTo>
                  <a:lnTo>
                    <a:pt x="50" y="370"/>
                  </a:lnTo>
                  <a:cubicBezTo>
                    <a:pt x="53" y="290"/>
                    <a:pt x="84" y="217"/>
                    <a:pt x="134" y="161"/>
                  </a:cubicBezTo>
                  <a:close/>
                  <a:moveTo>
                    <a:pt x="393" y="370"/>
                  </a:moveTo>
                  <a:lnTo>
                    <a:pt x="393" y="246"/>
                  </a:lnTo>
                  <a:cubicBezTo>
                    <a:pt x="436" y="245"/>
                    <a:pt x="476" y="237"/>
                    <a:pt x="514" y="223"/>
                  </a:cubicBezTo>
                  <a:cubicBezTo>
                    <a:pt x="530" y="269"/>
                    <a:pt x="539" y="318"/>
                    <a:pt x="541" y="370"/>
                  </a:cubicBezTo>
                  <a:cubicBezTo>
                    <a:pt x="541" y="370"/>
                    <a:pt x="393" y="370"/>
                    <a:pt x="393" y="370"/>
                  </a:cubicBezTo>
                  <a:close/>
                  <a:moveTo>
                    <a:pt x="393" y="370"/>
                  </a:moveTo>
                  <a:close/>
                  <a:moveTo>
                    <a:pt x="505" y="562"/>
                  </a:moveTo>
                  <a:cubicBezTo>
                    <a:pt x="469" y="551"/>
                    <a:pt x="432" y="545"/>
                    <a:pt x="393" y="543"/>
                  </a:cubicBezTo>
                  <a:lnTo>
                    <a:pt x="393" y="395"/>
                  </a:lnTo>
                  <a:lnTo>
                    <a:pt x="541" y="395"/>
                  </a:lnTo>
                  <a:cubicBezTo>
                    <a:pt x="539" y="454"/>
                    <a:pt x="526" y="511"/>
                    <a:pt x="505" y="562"/>
                  </a:cubicBezTo>
                  <a:close/>
                  <a:moveTo>
                    <a:pt x="518" y="593"/>
                  </a:moveTo>
                  <a:cubicBezTo>
                    <a:pt x="546" y="604"/>
                    <a:pt x="573" y="618"/>
                    <a:pt x="597" y="635"/>
                  </a:cubicBezTo>
                  <a:cubicBezTo>
                    <a:pt x="552" y="674"/>
                    <a:pt x="496" y="700"/>
                    <a:pt x="436" y="710"/>
                  </a:cubicBezTo>
                  <a:cubicBezTo>
                    <a:pt x="468" y="678"/>
                    <a:pt x="497" y="638"/>
                    <a:pt x="518" y="593"/>
                  </a:cubicBezTo>
                  <a:close/>
                  <a:moveTo>
                    <a:pt x="393" y="715"/>
                  </a:moveTo>
                  <a:lnTo>
                    <a:pt x="393" y="568"/>
                  </a:lnTo>
                  <a:cubicBezTo>
                    <a:pt x="429" y="569"/>
                    <a:pt x="462" y="575"/>
                    <a:pt x="495" y="585"/>
                  </a:cubicBezTo>
                  <a:cubicBezTo>
                    <a:pt x="470" y="636"/>
                    <a:pt x="436" y="680"/>
                    <a:pt x="394" y="715"/>
                  </a:cubicBezTo>
                  <a:cubicBezTo>
                    <a:pt x="394" y="715"/>
                    <a:pt x="393" y="715"/>
                    <a:pt x="393" y="715"/>
                  </a:cubicBezTo>
                  <a:close/>
                  <a:moveTo>
                    <a:pt x="393" y="715"/>
                  </a:moveTo>
                  <a:close/>
                  <a:moveTo>
                    <a:pt x="326" y="710"/>
                  </a:moveTo>
                  <a:cubicBezTo>
                    <a:pt x="266" y="700"/>
                    <a:pt x="211" y="674"/>
                    <a:pt x="166" y="635"/>
                  </a:cubicBezTo>
                  <a:cubicBezTo>
                    <a:pt x="190" y="618"/>
                    <a:pt x="216" y="604"/>
                    <a:pt x="244" y="593"/>
                  </a:cubicBezTo>
                  <a:cubicBezTo>
                    <a:pt x="266" y="638"/>
                    <a:pt x="293" y="678"/>
                    <a:pt x="326" y="710"/>
                  </a:cubicBezTo>
                  <a:close/>
                  <a:moveTo>
                    <a:pt x="368" y="395"/>
                  </a:moveTo>
                  <a:lnTo>
                    <a:pt x="368" y="543"/>
                  </a:lnTo>
                  <a:cubicBezTo>
                    <a:pt x="330" y="545"/>
                    <a:pt x="293" y="551"/>
                    <a:pt x="257" y="562"/>
                  </a:cubicBezTo>
                  <a:cubicBezTo>
                    <a:pt x="236" y="511"/>
                    <a:pt x="224" y="454"/>
                    <a:pt x="222" y="395"/>
                  </a:cubicBezTo>
                  <a:cubicBezTo>
                    <a:pt x="222" y="395"/>
                    <a:pt x="368" y="395"/>
                    <a:pt x="368" y="395"/>
                  </a:cubicBezTo>
                  <a:close/>
                  <a:moveTo>
                    <a:pt x="368" y="395"/>
                  </a:moveTo>
                  <a:close/>
                  <a:moveTo>
                    <a:pt x="249" y="223"/>
                  </a:moveTo>
                  <a:cubicBezTo>
                    <a:pt x="287" y="237"/>
                    <a:pt x="327" y="245"/>
                    <a:pt x="368" y="246"/>
                  </a:cubicBezTo>
                  <a:lnTo>
                    <a:pt x="368" y="370"/>
                  </a:lnTo>
                  <a:lnTo>
                    <a:pt x="222" y="370"/>
                  </a:lnTo>
                  <a:cubicBezTo>
                    <a:pt x="223" y="318"/>
                    <a:pt x="232" y="269"/>
                    <a:pt x="249" y="223"/>
                  </a:cubicBezTo>
                  <a:close/>
                  <a:moveTo>
                    <a:pt x="235" y="192"/>
                  </a:moveTo>
                  <a:cubicBezTo>
                    <a:pt x="205" y="180"/>
                    <a:pt x="176" y="163"/>
                    <a:pt x="150" y="143"/>
                  </a:cubicBezTo>
                  <a:cubicBezTo>
                    <a:pt x="198" y="98"/>
                    <a:pt x="259" y="66"/>
                    <a:pt x="326" y="54"/>
                  </a:cubicBezTo>
                  <a:cubicBezTo>
                    <a:pt x="288" y="92"/>
                    <a:pt x="257" y="139"/>
                    <a:pt x="235" y="192"/>
                  </a:cubicBezTo>
                  <a:close/>
                  <a:moveTo>
                    <a:pt x="368" y="50"/>
                  </a:moveTo>
                  <a:lnTo>
                    <a:pt x="368" y="222"/>
                  </a:lnTo>
                  <a:cubicBezTo>
                    <a:pt x="330" y="220"/>
                    <a:pt x="293" y="213"/>
                    <a:pt x="258" y="201"/>
                  </a:cubicBezTo>
                  <a:cubicBezTo>
                    <a:pt x="283" y="141"/>
                    <a:pt x="321" y="89"/>
                    <a:pt x="368" y="50"/>
                  </a:cubicBezTo>
                  <a:cubicBezTo>
                    <a:pt x="368" y="50"/>
                    <a:pt x="368" y="50"/>
                    <a:pt x="368" y="50"/>
                  </a:cubicBezTo>
                  <a:close/>
                  <a:moveTo>
                    <a:pt x="436" y="54"/>
                  </a:moveTo>
                  <a:cubicBezTo>
                    <a:pt x="504" y="66"/>
                    <a:pt x="564" y="98"/>
                    <a:pt x="612" y="143"/>
                  </a:cubicBezTo>
                  <a:cubicBezTo>
                    <a:pt x="586" y="163"/>
                    <a:pt x="558" y="180"/>
                    <a:pt x="528" y="192"/>
                  </a:cubicBezTo>
                  <a:cubicBezTo>
                    <a:pt x="506" y="139"/>
                    <a:pt x="474" y="92"/>
                    <a:pt x="436" y="54"/>
                  </a:cubicBezTo>
                  <a:close/>
                  <a:moveTo>
                    <a:pt x="394" y="50"/>
                  </a:moveTo>
                  <a:cubicBezTo>
                    <a:pt x="441" y="89"/>
                    <a:pt x="479" y="141"/>
                    <a:pt x="505" y="201"/>
                  </a:cubicBezTo>
                  <a:cubicBezTo>
                    <a:pt x="469" y="213"/>
                    <a:pt x="432" y="220"/>
                    <a:pt x="393" y="222"/>
                  </a:cubicBezTo>
                  <a:lnTo>
                    <a:pt x="393" y="50"/>
                  </a:lnTo>
                  <a:cubicBezTo>
                    <a:pt x="393" y="50"/>
                    <a:pt x="394" y="50"/>
                    <a:pt x="394" y="50"/>
                  </a:cubicBezTo>
                  <a:close/>
                  <a:moveTo>
                    <a:pt x="368" y="715"/>
                  </a:moveTo>
                  <a:cubicBezTo>
                    <a:pt x="327" y="680"/>
                    <a:pt x="293" y="636"/>
                    <a:pt x="268" y="585"/>
                  </a:cubicBezTo>
                  <a:cubicBezTo>
                    <a:pt x="299" y="575"/>
                    <a:pt x="334" y="569"/>
                    <a:pt x="368" y="568"/>
                  </a:cubicBezTo>
                  <a:lnTo>
                    <a:pt x="368" y="715"/>
                  </a:lnTo>
                  <a:cubicBezTo>
                    <a:pt x="368" y="715"/>
                    <a:pt x="368" y="715"/>
                    <a:pt x="368" y="715"/>
                  </a:cubicBezTo>
                  <a:close/>
                  <a:moveTo>
                    <a:pt x="368" y="715"/>
                  </a:moveTo>
                  <a:close/>
                  <a:moveTo>
                    <a:pt x="712" y="370"/>
                  </a:moveTo>
                  <a:lnTo>
                    <a:pt x="565" y="370"/>
                  </a:lnTo>
                  <a:cubicBezTo>
                    <a:pt x="563" y="316"/>
                    <a:pt x="554" y="263"/>
                    <a:pt x="537" y="216"/>
                  </a:cubicBezTo>
                  <a:cubicBezTo>
                    <a:pt x="570" y="201"/>
                    <a:pt x="600" y="183"/>
                    <a:pt x="629" y="161"/>
                  </a:cubicBezTo>
                  <a:cubicBezTo>
                    <a:pt x="679" y="217"/>
                    <a:pt x="710" y="290"/>
                    <a:pt x="712" y="370"/>
                  </a:cubicBezTo>
                  <a:close/>
                  <a:moveTo>
                    <a:pt x="381" y="0"/>
                  </a:moveTo>
                  <a:cubicBezTo>
                    <a:pt x="171" y="0"/>
                    <a:pt x="0" y="171"/>
                    <a:pt x="0" y="382"/>
                  </a:cubicBezTo>
                  <a:cubicBezTo>
                    <a:pt x="0" y="593"/>
                    <a:pt x="171" y="765"/>
                    <a:pt x="381" y="765"/>
                  </a:cubicBezTo>
                  <a:cubicBezTo>
                    <a:pt x="592" y="765"/>
                    <a:pt x="762" y="593"/>
                    <a:pt x="762" y="382"/>
                  </a:cubicBezTo>
                  <a:cubicBezTo>
                    <a:pt x="762" y="171"/>
                    <a:pt x="592" y="0"/>
                    <a:pt x="3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30" name="Rectangle 17"/>
          <p:cNvSpPr>
            <a:spLocks noChangeArrowheads="1"/>
          </p:cNvSpPr>
          <p:nvPr/>
        </p:nvSpPr>
        <p:spPr bwMode="auto">
          <a:xfrm>
            <a:off x="609600" y="2606040"/>
            <a:ext cx="1584961" cy="114300"/>
          </a:xfrm>
          <a:prstGeom prst="rect">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31" name="Rectangle 18"/>
          <p:cNvSpPr>
            <a:spLocks noChangeArrowheads="1"/>
          </p:cNvSpPr>
          <p:nvPr/>
        </p:nvSpPr>
        <p:spPr bwMode="auto">
          <a:xfrm>
            <a:off x="2194561" y="2606040"/>
            <a:ext cx="1584961" cy="114300"/>
          </a:xfrm>
          <a:prstGeom prst="rect">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32" name="Rectangle 19"/>
          <p:cNvSpPr>
            <a:spLocks noChangeArrowheads="1"/>
          </p:cNvSpPr>
          <p:nvPr/>
        </p:nvSpPr>
        <p:spPr bwMode="auto">
          <a:xfrm>
            <a:off x="3779519" y="2606040"/>
            <a:ext cx="1584961" cy="114300"/>
          </a:xfrm>
          <a:prstGeom prst="rect">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33" name="Rectangle 20"/>
          <p:cNvSpPr>
            <a:spLocks noChangeArrowheads="1"/>
          </p:cNvSpPr>
          <p:nvPr/>
        </p:nvSpPr>
        <p:spPr bwMode="auto">
          <a:xfrm>
            <a:off x="5364480" y="2606040"/>
            <a:ext cx="1584961" cy="114300"/>
          </a:xfrm>
          <a:prstGeom prst="rect">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34" name="Rectangle 21"/>
          <p:cNvSpPr>
            <a:spLocks noChangeArrowheads="1"/>
          </p:cNvSpPr>
          <p:nvPr/>
        </p:nvSpPr>
        <p:spPr bwMode="auto">
          <a:xfrm>
            <a:off x="6949439" y="2606040"/>
            <a:ext cx="1584961" cy="114300"/>
          </a:xfrm>
          <a:prstGeom prst="rect">
            <a:avLst/>
          </a:prstGeom>
          <a:solidFill>
            <a:schemeClr val="accent5"/>
          </a:solidFill>
          <a:ln>
            <a:noFill/>
          </a:ln>
        </p:spPr>
        <p:txBody>
          <a:bodyPr vert="horz" wrap="square" lIns="91440" tIns="45720" rIns="91440" bIns="45720" numCol="1" anchor="t" anchorCtr="0" compatLnSpc="1"/>
          <a:lstStyle/>
          <a:p>
            <a:endParaRPr lang="en-US">
              <a:latin typeface="+mn-ea"/>
            </a:endParaRPr>
          </a:p>
        </p:txBody>
      </p:sp>
      <p:sp>
        <p:nvSpPr>
          <p:cNvPr id="91" name="TextBox 90"/>
          <p:cNvSpPr txBox="1"/>
          <p:nvPr/>
        </p:nvSpPr>
        <p:spPr>
          <a:xfrm>
            <a:off x="638187" y="3571830"/>
            <a:ext cx="1290527" cy="1814830"/>
          </a:xfrm>
          <a:prstGeom prst="rect">
            <a:avLst/>
          </a:prstGeom>
          <a:noFill/>
        </p:spPr>
        <p:txBody>
          <a:bodyPr wrap="square" rtlCol="0">
            <a:spAutoFit/>
          </a:bodyPr>
          <a:lstStyle/>
          <a:p>
            <a:pPr algn="just" fontAlgn="base"/>
            <a:r>
              <a:rPr lang="zh-CN" altLang="en-US" sz="1400" dirty="0" smtClean="0">
                <a:latin typeface="华文细黑" panose="02010600040101010101" pitchFamily="2" charset="-122"/>
                <a:ea typeface="华文细黑" panose="02010600040101010101" pitchFamily="2" charset="-122"/>
                <a:sym typeface="+mn-ea"/>
              </a:rPr>
              <a:t>首次强调规范研发管理过程，</a:t>
            </a:r>
          </a:p>
          <a:p>
            <a:pPr algn="just" fontAlgn="base"/>
            <a:r>
              <a:rPr lang="zh-CN" altLang="en-US" sz="1400" dirty="0" smtClean="0">
                <a:latin typeface="华文细黑" panose="02010600040101010101" pitchFamily="2" charset="-122"/>
                <a:ea typeface="华文细黑" panose="02010600040101010101" pitchFamily="2" charset="-122"/>
                <a:sym typeface="+mn-ea"/>
              </a:rPr>
              <a:t>成立技术委员会，创建并发布了第一版研发流程</a:t>
            </a:r>
          </a:p>
          <a:p>
            <a:pPr algn="just" fontAlgn="base"/>
            <a:endParaRPr lang="en-US" sz="1400" dirty="0">
              <a:solidFill>
                <a:schemeClr val="tx1">
                  <a:lumMod val="65000"/>
                  <a:lumOff val="35000"/>
                </a:schemeClr>
              </a:solidFill>
              <a:latin typeface="+mn-ea"/>
            </a:endParaRPr>
          </a:p>
          <a:p>
            <a:pPr algn="just" fontAlgn="base"/>
            <a:endParaRPr lang="en-US" sz="1400" dirty="0">
              <a:solidFill>
                <a:schemeClr val="tx1">
                  <a:lumMod val="65000"/>
                  <a:lumOff val="35000"/>
                </a:schemeClr>
              </a:solidFill>
              <a:latin typeface="+mn-ea"/>
            </a:endParaRPr>
          </a:p>
        </p:txBody>
      </p:sp>
      <p:grpSp>
        <p:nvGrpSpPr>
          <p:cNvPr id="2" name="Group 1"/>
          <p:cNvGrpSpPr/>
          <p:nvPr/>
        </p:nvGrpSpPr>
        <p:grpSpPr>
          <a:xfrm>
            <a:off x="633315" y="2809832"/>
            <a:ext cx="1294765" cy="687069"/>
            <a:chOff x="633315" y="2813642"/>
            <a:chExt cx="1294765" cy="687069"/>
          </a:xfrm>
        </p:grpSpPr>
        <p:sp>
          <p:nvSpPr>
            <p:cNvPr id="95" name="TextBox 94"/>
            <p:cNvSpPr txBox="1"/>
            <p:nvPr/>
          </p:nvSpPr>
          <p:spPr>
            <a:xfrm>
              <a:off x="633315" y="2813642"/>
              <a:ext cx="1294765" cy="583565"/>
            </a:xfrm>
            <a:prstGeom prst="rect">
              <a:avLst/>
            </a:prstGeom>
            <a:noFill/>
          </p:spPr>
          <p:txBody>
            <a:bodyPr wrap="square" rtlCol="0">
              <a:spAutoFit/>
            </a:bodyPr>
            <a:lstStyle/>
            <a:p>
              <a:pPr fontAlgn="base"/>
              <a:r>
                <a:rPr lang="en-US" sz="3200" b="1" dirty="0" smtClean="0">
                  <a:solidFill>
                    <a:schemeClr val="accent1"/>
                  </a:solidFill>
                  <a:latin typeface="+mn-ea"/>
                </a:rPr>
                <a:t>2010</a:t>
              </a:r>
              <a:endParaRPr lang="en-US" sz="3200" b="1" dirty="0">
                <a:solidFill>
                  <a:schemeClr val="accent1"/>
                </a:solidFill>
                <a:latin typeface="+mn-ea"/>
              </a:endParaRPr>
            </a:p>
          </p:txBody>
        </p:sp>
        <p:sp>
          <p:nvSpPr>
            <p:cNvPr id="96" name="TextBox 95"/>
            <p:cNvSpPr txBox="1"/>
            <p:nvPr/>
          </p:nvSpPr>
          <p:spPr>
            <a:xfrm>
              <a:off x="633315" y="3270841"/>
              <a:ext cx="1214327" cy="229870"/>
            </a:xfrm>
            <a:prstGeom prst="rect">
              <a:avLst/>
            </a:prstGeom>
            <a:noFill/>
          </p:spPr>
          <p:txBody>
            <a:bodyPr wrap="square" rtlCol="0">
              <a:spAutoFit/>
            </a:bodyPr>
            <a:lstStyle/>
            <a:p>
              <a:pPr fontAlgn="base"/>
              <a:endParaRPr lang="en-US" sz="900" dirty="0">
                <a:solidFill>
                  <a:schemeClr val="accent1"/>
                </a:solidFill>
                <a:latin typeface="+mn-ea"/>
              </a:endParaRPr>
            </a:p>
          </p:txBody>
        </p:sp>
      </p:grpSp>
      <p:sp>
        <p:nvSpPr>
          <p:cNvPr id="98" name="TextBox 97"/>
          <p:cNvSpPr txBox="1"/>
          <p:nvPr/>
        </p:nvSpPr>
        <p:spPr>
          <a:xfrm>
            <a:off x="6954317" y="3571830"/>
            <a:ext cx="1290527" cy="1168400"/>
          </a:xfrm>
          <a:prstGeom prst="rect">
            <a:avLst/>
          </a:prstGeom>
          <a:noFill/>
        </p:spPr>
        <p:txBody>
          <a:bodyPr wrap="square" rtlCol="0">
            <a:spAutoFit/>
          </a:bodyPr>
          <a:lstStyle/>
          <a:p>
            <a:pPr algn="just" fontAlgn="base"/>
            <a:r>
              <a:rPr lang="zh-CN" altLang="en-US" sz="1400" dirty="0" smtClean="0">
                <a:latin typeface="华文细黑" panose="02010600040101010101" pitchFamily="2" charset="-122"/>
                <a:ea typeface="华文细黑" panose="02010600040101010101" pitchFamily="2" charset="-122"/>
                <a:sym typeface="+mn-ea"/>
              </a:rPr>
              <a:t>启动</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a:latin typeface="华文细黑" panose="02010600040101010101" pitchFamily="2" charset="-122"/>
                <a:ea typeface="华文细黑" panose="02010600040101010101" pitchFamily="2" charset="-122"/>
                <a:sym typeface="+mn-ea"/>
              </a:rPr>
              <a:t>四级</a:t>
            </a:r>
            <a:r>
              <a:rPr lang="zh-CN" altLang="en-US" sz="1400" dirty="0" smtClean="0">
                <a:latin typeface="华文细黑" panose="02010600040101010101" pitchFamily="2" charset="-122"/>
                <a:ea typeface="华文细黑" panose="02010600040101010101" pitchFamily="2" charset="-122"/>
                <a:sym typeface="+mn-ea"/>
              </a:rPr>
              <a:t>复评工作</a:t>
            </a:r>
          </a:p>
          <a:p>
            <a:pPr algn="just" fontAlgn="base"/>
            <a:endParaRPr lang="en-US" sz="1400" dirty="0">
              <a:solidFill>
                <a:schemeClr val="tx1">
                  <a:lumMod val="65000"/>
                  <a:lumOff val="35000"/>
                </a:schemeClr>
              </a:solidFill>
              <a:latin typeface="+mn-ea"/>
            </a:endParaRPr>
          </a:p>
          <a:p>
            <a:pPr algn="just" fontAlgn="base"/>
            <a:r>
              <a:rPr lang="zh-CN" altLang="en-US" sz="1400" dirty="0" smtClean="0">
                <a:latin typeface="华文细黑" panose="02010600040101010101" pitchFamily="2" charset="-122"/>
                <a:ea typeface="华文细黑" panose="02010600040101010101" pitchFamily="2" charset="-122"/>
                <a:sym typeface="+mn-ea"/>
              </a:rPr>
              <a:t>通过</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smtClean="0">
                <a:latin typeface="华文细黑" panose="02010600040101010101" pitchFamily="2" charset="-122"/>
                <a:ea typeface="华文细黑" panose="02010600040101010101" pitchFamily="2" charset="-122"/>
                <a:sym typeface="+mn-ea"/>
              </a:rPr>
              <a:t>四级评估</a:t>
            </a:r>
            <a:endParaRPr lang="en-US" sz="1400" dirty="0">
              <a:solidFill>
                <a:schemeClr val="tx1">
                  <a:lumMod val="65000"/>
                  <a:lumOff val="35000"/>
                </a:schemeClr>
              </a:solidFill>
              <a:latin typeface="+mn-ea"/>
            </a:endParaRPr>
          </a:p>
        </p:txBody>
      </p:sp>
      <p:grpSp>
        <p:nvGrpSpPr>
          <p:cNvPr id="29" name="Group 28"/>
          <p:cNvGrpSpPr/>
          <p:nvPr/>
        </p:nvGrpSpPr>
        <p:grpSpPr>
          <a:xfrm>
            <a:off x="6877690" y="2809832"/>
            <a:ext cx="1383665" cy="687069"/>
            <a:chOff x="6877690" y="2813642"/>
            <a:chExt cx="1383665" cy="687069"/>
          </a:xfrm>
        </p:grpSpPr>
        <p:sp>
          <p:nvSpPr>
            <p:cNvPr id="99" name="TextBox 98"/>
            <p:cNvSpPr txBox="1"/>
            <p:nvPr/>
          </p:nvSpPr>
          <p:spPr>
            <a:xfrm>
              <a:off x="6877690" y="2813642"/>
              <a:ext cx="1383665" cy="583565"/>
            </a:xfrm>
            <a:prstGeom prst="rect">
              <a:avLst/>
            </a:prstGeom>
            <a:noFill/>
          </p:spPr>
          <p:txBody>
            <a:bodyPr wrap="square" rtlCol="0">
              <a:spAutoFit/>
            </a:bodyPr>
            <a:lstStyle/>
            <a:p>
              <a:pPr fontAlgn="base"/>
              <a:r>
                <a:rPr lang="en-US" sz="3200" b="1" dirty="0">
                  <a:solidFill>
                    <a:schemeClr val="accent5"/>
                  </a:solidFill>
                  <a:latin typeface="+mn-ea"/>
                </a:rPr>
                <a:t>17-18</a:t>
              </a:r>
            </a:p>
          </p:txBody>
        </p:sp>
        <p:sp>
          <p:nvSpPr>
            <p:cNvPr id="100" name="TextBox 99"/>
            <p:cNvSpPr txBox="1"/>
            <p:nvPr/>
          </p:nvSpPr>
          <p:spPr>
            <a:xfrm>
              <a:off x="6949445" y="3270841"/>
              <a:ext cx="1214327" cy="229870"/>
            </a:xfrm>
            <a:prstGeom prst="rect">
              <a:avLst/>
            </a:prstGeom>
            <a:noFill/>
          </p:spPr>
          <p:txBody>
            <a:bodyPr wrap="square" rtlCol="0">
              <a:spAutoFit/>
            </a:bodyPr>
            <a:lstStyle/>
            <a:p>
              <a:pPr fontAlgn="base"/>
              <a:endParaRPr lang="en-US" sz="900" dirty="0">
                <a:solidFill>
                  <a:schemeClr val="accent5"/>
                </a:solidFill>
                <a:latin typeface="+mn-ea"/>
              </a:endParaRPr>
            </a:p>
          </p:txBody>
        </p:sp>
      </p:grpSp>
      <p:sp>
        <p:nvSpPr>
          <p:cNvPr id="105" name="TextBox 104"/>
          <p:cNvSpPr txBox="1"/>
          <p:nvPr/>
        </p:nvSpPr>
        <p:spPr>
          <a:xfrm>
            <a:off x="3796253" y="3571830"/>
            <a:ext cx="1290527" cy="3322955"/>
          </a:xfrm>
          <a:prstGeom prst="rect">
            <a:avLst/>
          </a:prstGeom>
          <a:noFill/>
        </p:spPr>
        <p:txBody>
          <a:bodyPr wrap="square" rtlCol="0">
            <a:spAutoFit/>
          </a:bodyPr>
          <a:lstStyle/>
          <a:p>
            <a:pPr algn="just" fontAlgn="base"/>
            <a:r>
              <a:rPr lang="zh-CN" altLang="en-US" sz="1400" dirty="0" smtClean="0">
                <a:latin typeface="微软雅黑" panose="020B0503020204020204" pitchFamily="34" charset="-122"/>
                <a:ea typeface="微软雅黑" panose="020B0503020204020204" pitchFamily="34" charset="-122"/>
                <a:sym typeface="+mn-ea"/>
              </a:rPr>
              <a:t>在全公司推行</a:t>
            </a:r>
            <a:r>
              <a:rPr lang="en-US" altLang="zh-CN" sz="1400" dirty="0" smtClean="0">
                <a:latin typeface="微软雅黑" panose="020B0503020204020204" pitchFamily="34" charset="-122"/>
                <a:ea typeface="微软雅黑" panose="020B0503020204020204" pitchFamily="34" charset="-122"/>
                <a:sym typeface="+mn-ea"/>
              </a:rPr>
              <a:t>CMMI</a:t>
            </a:r>
            <a:r>
              <a:rPr lang="zh-CN" altLang="en-US" sz="1400" dirty="0">
                <a:latin typeface="微软雅黑" panose="020B0503020204020204" pitchFamily="34" charset="-122"/>
                <a:ea typeface="微软雅黑" panose="020B0503020204020204" pitchFamily="34" charset="-122"/>
                <a:sym typeface="+mn-ea"/>
              </a:rPr>
              <a:t>应用</a:t>
            </a:r>
            <a:r>
              <a:rPr lang="zh-CN" altLang="en-US" sz="1400" dirty="0" smtClean="0">
                <a:latin typeface="微软雅黑" panose="020B0503020204020204" pitchFamily="34" charset="-122"/>
                <a:ea typeface="微软雅黑" panose="020B0503020204020204" pitchFamily="34" charset="-122"/>
                <a:sym typeface="+mn-ea"/>
              </a:rPr>
              <a:t>于项目管理</a:t>
            </a:r>
            <a:endParaRPr lang="zh-CN" altLang="en-US" sz="1400" dirty="0" smtClean="0">
              <a:latin typeface="华文细黑" panose="02010600040101010101" pitchFamily="2" charset="-122"/>
              <a:ea typeface="华文细黑" panose="02010600040101010101" pitchFamily="2" charset="-122"/>
              <a:sym typeface="+mn-ea"/>
            </a:endParaRPr>
          </a:p>
          <a:p>
            <a:pPr algn="just" fontAlgn="base"/>
            <a:endParaRPr lang="zh-CN" altLang="en-US" sz="1400" dirty="0" smtClean="0">
              <a:latin typeface="华文细黑" panose="02010600040101010101" pitchFamily="2" charset="-122"/>
              <a:ea typeface="华文细黑" panose="02010600040101010101" pitchFamily="2" charset="-122"/>
              <a:sym typeface="+mn-ea"/>
            </a:endParaRPr>
          </a:p>
          <a:p>
            <a:pPr algn="just" fontAlgn="base"/>
            <a:r>
              <a:rPr lang="zh-CN" altLang="en-US" sz="1400" dirty="0" smtClean="0">
                <a:latin typeface="华文细黑" panose="02010600040101010101" pitchFamily="2" charset="-122"/>
                <a:ea typeface="华文细黑" panose="02010600040101010101" pitchFamily="2" charset="-122"/>
                <a:sym typeface="+mn-ea"/>
              </a:rPr>
              <a:t>首次启动项目经理的培训体系，</a:t>
            </a:r>
            <a:r>
              <a:rPr lang="zh-CN" altLang="en-US" sz="1400" dirty="0">
                <a:latin typeface="微软雅黑" panose="020B0503020204020204" pitchFamily="34" charset="-122"/>
                <a:ea typeface="微软雅黑" panose="020B0503020204020204" pitchFamily="34" charset="-122"/>
                <a:sym typeface="+mn-ea"/>
              </a:rPr>
              <a:t>引入项目经理任职考试</a:t>
            </a:r>
          </a:p>
          <a:p>
            <a:pPr algn="just" fontAlgn="base"/>
            <a:endParaRPr lang="zh-CN" altLang="en-US" sz="1400" dirty="0" smtClean="0">
              <a:solidFill>
                <a:schemeClr val="tx1">
                  <a:lumMod val="65000"/>
                  <a:lumOff val="35000"/>
                </a:schemeClr>
              </a:solidFill>
              <a:latin typeface="+mn-ea"/>
            </a:endParaRPr>
          </a:p>
          <a:p>
            <a:pPr algn="just" fontAlgn="base"/>
            <a:r>
              <a:rPr lang="zh-CN" altLang="en-US" sz="1400" dirty="0">
                <a:latin typeface="微软雅黑" panose="020B0503020204020204" pitchFamily="34" charset="-122"/>
                <a:ea typeface="微软雅黑" panose="020B0503020204020204" pitchFamily="34" charset="-122"/>
                <a:sym typeface="+mn-ea"/>
              </a:rPr>
              <a:t>发布第一期</a:t>
            </a:r>
            <a:r>
              <a:rPr lang="en-US"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质量研发月报</a:t>
            </a:r>
            <a:endParaRPr lang="en-US" sz="1400" dirty="0">
              <a:solidFill>
                <a:schemeClr val="tx1">
                  <a:lumMod val="65000"/>
                  <a:lumOff val="35000"/>
                </a:schemeClr>
              </a:solidFill>
              <a:latin typeface="+mn-ea"/>
            </a:endParaRPr>
          </a:p>
          <a:p>
            <a:pPr algn="just" fontAlgn="base"/>
            <a:r>
              <a:rPr lang="zh-CN" altLang="en-US" sz="1400" dirty="0" smtClean="0">
                <a:latin typeface="华文细黑" panose="02010600040101010101" pitchFamily="2" charset="-122"/>
                <a:ea typeface="华文细黑" panose="02010600040101010101" pitchFamily="2" charset="-122"/>
                <a:sym typeface="+mn-ea"/>
              </a:rPr>
              <a:t>启动</a:t>
            </a:r>
            <a:r>
              <a:rPr lang="en-US" altLang="zh-CN" sz="1400" dirty="0" smtClean="0">
                <a:latin typeface="华文细黑" panose="02010600040101010101" pitchFamily="2" charset="-122"/>
                <a:ea typeface="华文细黑" panose="02010600040101010101" pitchFamily="2" charset="-122"/>
                <a:sym typeface="+mn-ea"/>
              </a:rPr>
              <a:t>2014</a:t>
            </a:r>
            <a:r>
              <a:rPr lang="zh-CN" altLang="en-US" sz="1400" dirty="0" smtClean="0">
                <a:latin typeface="华文细黑" panose="02010600040101010101" pitchFamily="2" charset="-122"/>
                <a:ea typeface="华文细黑" panose="02010600040101010101" pitchFamily="2" charset="-122"/>
                <a:sym typeface="+mn-ea"/>
              </a:rPr>
              <a:t>年</a:t>
            </a:r>
            <a:r>
              <a:rPr lang="en-US" altLang="zh-CN" sz="1400" dirty="0" smtClean="0">
                <a:latin typeface="华文细黑" panose="02010600040101010101" pitchFamily="2" charset="-122"/>
                <a:ea typeface="华文细黑" panose="02010600040101010101" pitchFamily="2" charset="-122"/>
                <a:sym typeface="+mn-ea"/>
              </a:rPr>
              <a:t>05</a:t>
            </a:r>
            <a:r>
              <a:rPr lang="zh-CN" altLang="en-US" sz="1400" dirty="0" smtClean="0">
                <a:latin typeface="华文细黑" panose="02010600040101010101" pitchFamily="2" charset="-122"/>
                <a:ea typeface="华文细黑" panose="02010600040101010101" pitchFamily="2" charset="-122"/>
                <a:sym typeface="+mn-ea"/>
              </a:rPr>
              <a:t>保三升四项目</a:t>
            </a:r>
            <a:endParaRPr lang="en-US" sz="1400" dirty="0">
              <a:solidFill>
                <a:schemeClr val="tx1">
                  <a:lumMod val="65000"/>
                  <a:lumOff val="35000"/>
                </a:schemeClr>
              </a:solidFill>
              <a:latin typeface="+mn-ea"/>
            </a:endParaRPr>
          </a:p>
        </p:txBody>
      </p:sp>
      <p:sp>
        <p:nvSpPr>
          <p:cNvPr id="106" name="TextBox 105"/>
          <p:cNvSpPr txBox="1"/>
          <p:nvPr/>
        </p:nvSpPr>
        <p:spPr>
          <a:xfrm>
            <a:off x="3779520" y="2809875"/>
            <a:ext cx="1585595" cy="583565"/>
          </a:xfrm>
          <a:prstGeom prst="rect">
            <a:avLst/>
          </a:prstGeom>
          <a:noFill/>
        </p:spPr>
        <p:txBody>
          <a:bodyPr wrap="square" rtlCol="0">
            <a:spAutoFit/>
          </a:bodyPr>
          <a:lstStyle/>
          <a:p>
            <a:pPr fontAlgn="base"/>
            <a:r>
              <a:rPr lang="en-US" sz="3200" b="1" dirty="0">
                <a:solidFill>
                  <a:schemeClr val="accent3"/>
                </a:solidFill>
                <a:latin typeface="+mn-ea"/>
              </a:rPr>
              <a:t>13-14</a:t>
            </a:r>
          </a:p>
        </p:txBody>
      </p:sp>
      <p:sp>
        <p:nvSpPr>
          <p:cNvPr id="109" name="TextBox 108"/>
          <p:cNvSpPr txBox="1"/>
          <p:nvPr/>
        </p:nvSpPr>
        <p:spPr>
          <a:xfrm>
            <a:off x="5375285" y="3571830"/>
            <a:ext cx="1290527" cy="2891790"/>
          </a:xfrm>
          <a:prstGeom prst="rect">
            <a:avLst/>
          </a:prstGeom>
          <a:noFill/>
        </p:spPr>
        <p:txBody>
          <a:bodyPr wrap="square" rtlCol="0">
            <a:spAutoFit/>
          </a:bodyPr>
          <a:lstStyle/>
          <a:p>
            <a:pPr algn="just" fontAlgn="base"/>
            <a:r>
              <a:rPr lang="en-US" altLang="zh-CN" sz="1400" dirty="0" smtClean="0">
                <a:latin typeface="华文细黑" panose="02010600040101010101" pitchFamily="2" charset="-122"/>
                <a:ea typeface="华文细黑" panose="02010600040101010101" pitchFamily="2" charset="-122"/>
                <a:sym typeface="+mn-ea"/>
              </a:rPr>
              <a:t>03</a:t>
            </a:r>
            <a:r>
              <a:rPr lang="zh-CN" altLang="en-US" sz="1400" dirty="0" smtClean="0">
                <a:latin typeface="华文细黑" panose="02010600040101010101" pitchFamily="2" charset="-122"/>
                <a:ea typeface="华文细黑" panose="02010600040101010101" pitchFamily="2" charset="-122"/>
                <a:sym typeface="+mn-ea"/>
              </a:rPr>
              <a:t>月通过</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smtClean="0">
                <a:latin typeface="华文细黑" panose="02010600040101010101" pitchFamily="2" charset="-122"/>
                <a:ea typeface="华文细黑" panose="02010600040101010101" pitchFamily="2" charset="-122"/>
                <a:sym typeface="+mn-ea"/>
              </a:rPr>
              <a:t>复审，</a:t>
            </a:r>
            <a:r>
              <a:rPr lang="en-US" altLang="zh-CN" sz="1400" dirty="0" smtClean="0">
                <a:latin typeface="华文细黑" panose="02010600040101010101" pitchFamily="2" charset="-122"/>
                <a:ea typeface="华文细黑" panose="02010600040101010101" pitchFamily="2" charset="-122"/>
                <a:sym typeface="+mn-ea"/>
              </a:rPr>
              <a:t>09</a:t>
            </a:r>
            <a:r>
              <a:rPr lang="zh-CN" altLang="en-US" sz="1400" dirty="0" smtClean="0">
                <a:latin typeface="华文细黑" panose="02010600040101010101" pitchFamily="2" charset="-122"/>
                <a:ea typeface="华文细黑" panose="02010600040101010101" pitchFamily="2" charset="-122"/>
                <a:sym typeface="+mn-ea"/>
              </a:rPr>
              <a:t>月通过</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smtClean="0">
                <a:latin typeface="华文细黑" panose="02010600040101010101" pitchFamily="2" charset="-122"/>
                <a:ea typeface="华文细黑" panose="02010600040101010101" pitchFamily="2" charset="-122"/>
                <a:sym typeface="+mn-ea"/>
              </a:rPr>
              <a:t>四级评估</a:t>
            </a:r>
          </a:p>
          <a:p>
            <a:pPr algn="just" fontAlgn="base"/>
            <a:endParaRPr lang="en-US" sz="1400" dirty="0">
              <a:solidFill>
                <a:schemeClr val="tx1">
                  <a:lumMod val="65000"/>
                  <a:lumOff val="35000"/>
                </a:schemeClr>
              </a:solidFill>
              <a:latin typeface="+mn-ea"/>
            </a:endParaRPr>
          </a:p>
          <a:p>
            <a:pPr algn="just" fontAlgn="base"/>
            <a:endParaRPr lang="en-US" sz="1400" dirty="0">
              <a:solidFill>
                <a:schemeClr val="tx1">
                  <a:lumMod val="65000"/>
                  <a:lumOff val="35000"/>
                </a:schemeClr>
              </a:solidFill>
              <a:latin typeface="+mn-ea"/>
            </a:endParaRPr>
          </a:p>
          <a:p>
            <a:pPr algn="just" fontAlgn="base"/>
            <a:r>
              <a:rPr lang="zh-CN" altLang="en-US" sz="1400" dirty="0" smtClean="0">
                <a:latin typeface="华文细黑" panose="02010600040101010101" pitchFamily="2" charset="-122"/>
                <a:ea typeface="华文细黑" panose="02010600040101010101" pitchFamily="2" charset="-122"/>
                <a:sym typeface="+mn-ea"/>
              </a:rPr>
              <a:t>启动研发信息化系统的建设，创建实施研发流程、敏捷流程；推动研发高效工作</a:t>
            </a:r>
            <a:endParaRPr lang="en-US" sz="1400" dirty="0">
              <a:solidFill>
                <a:schemeClr val="tx1">
                  <a:lumMod val="65000"/>
                  <a:lumOff val="35000"/>
                </a:schemeClr>
              </a:solidFill>
              <a:latin typeface="+mn-ea"/>
            </a:endParaRPr>
          </a:p>
        </p:txBody>
      </p:sp>
      <p:grpSp>
        <p:nvGrpSpPr>
          <p:cNvPr id="21" name="Group 20"/>
          <p:cNvGrpSpPr/>
          <p:nvPr/>
        </p:nvGrpSpPr>
        <p:grpSpPr>
          <a:xfrm>
            <a:off x="5370413" y="2809832"/>
            <a:ext cx="1584325" cy="687069"/>
            <a:chOff x="5370413" y="2813642"/>
            <a:chExt cx="1584325" cy="687069"/>
          </a:xfrm>
        </p:grpSpPr>
        <p:sp>
          <p:nvSpPr>
            <p:cNvPr id="110" name="TextBox 109"/>
            <p:cNvSpPr txBox="1"/>
            <p:nvPr/>
          </p:nvSpPr>
          <p:spPr>
            <a:xfrm>
              <a:off x="5370413" y="2813642"/>
              <a:ext cx="1584325" cy="583565"/>
            </a:xfrm>
            <a:prstGeom prst="rect">
              <a:avLst/>
            </a:prstGeom>
            <a:noFill/>
          </p:spPr>
          <p:txBody>
            <a:bodyPr wrap="square" rtlCol="0">
              <a:spAutoFit/>
            </a:bodyPr>
            <a:lstStyle/>
            <a:p>
              <a:pPr fontAlgn="base"/>
              <a:r>
                <a:rPr lang="en-US" sz="3200" b="1" dirty="0">
                  <a:solidFill>
                    <a:schemeClr val="accent4"/>
                  </a:solidFill>
                  <a:latin typeface="+mn-ea"/>
                </a:rPr>
                <a:t>15-16</a:t>
              </a:r>
            </a:p>
          </p:txBody>
        </p:sp>
        <p:sp>
          <p:nvSpPr>
            <p:cNvPr id="111" name="TextBox 110"/>
            <p:cNvSpPr txBox="1"/>
            <p:nvPr/>
          </p:nvSpPr>
          <p:spPr>
            <a:xfrm>
              <a:off x="5370413" y="3270841"/>
              <a:ext cx="1214327" cy="229870"/>
            </a:xfrm>
            <a:prstGeom prst="rect">
              <a:avLst/>
            </a:prstGeom>
            <a:noFill/>
          </p:spPr>
          <p:txBody>
            <a:bodyPr wrap="square" rtlCol="0">
              <a:spAutoFit/>
            </a:bodyPr>
            <a:lstStyle/>
            <a:p>
              <a:pPr fontAlgn="base"/>
              <a:endParaRPr lang="en-US" sz="900" dirty="0">
                <a:solidFill>
                  <a:schemeClr val="accent4"/>
                </a:solidFill>
                <a:latin typeface="+mn-ea"/>
              </a:endParaRPr>
            </a:p>
          </p:txBody>
        </p:sp>
      </p:grpSp>
      <p:sp>
        <p:nvSpPr>
          <p:cNvPr id="122" name="TextBox 121"/>
          <p:cNvSpPr txBox="1"/>
          <p:nvPr/>
        </p:nvSpPr>
        <p:spPr>
          <a:xfrm>
            <a:off x="2217218" y="3571830"/>
            <a:ext cx="1290527" cy="3107690"/>
          </a:xfrm>
          <a:prstGeom prst="rect">
            <a:avLst/>
          </a:prstGeom>
          <a:noFill/>
        </p:spPr>
        <p:txBody>
          <a:bodyPr wrap="square" rtlCol="0">
            <a:spAutoFit/>
          </a:bodyPr>
          <a:lstStyle/>
          <a:p>
            <a:pPr algn="just" fontAlgn="base"/>
            <a:r>
              <a:rPr lang="zh-CN" altLang="en-US" sz="1400" dirty="0" smtClean="0">
                <a:latin typeface="华文细黑" panose="02010600040101010101" pitchFamily="2" charset="-122"/>
                <a:ea typeface="华文细黑" panose="02010600040101010101" pitchFamily="2" charset="-122"/>
                <a:sym typeface="+mn-ea"/>
              </a:rPr>
              <a:t>导入</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smtClean="0">
                <a:latin typeface="华文细黑" panose="02010600040101010101" pitchFamily="2" charset="-122"/>
                <a:ea typeface="华文细黑" panose="02010600040101010101" pitchFamily="2" charset="-122"/>
                <a:sym typeface="+mn-ea"/>
              </a:rPr>
              <a:t>项目，</a:t>
            </a:r>
            <a:r>
              <a:rPr lang="en-US" altLang="zh-CN" sz="1400" dirty="0" smtClean="0">
                <a:latin typeface="华文细黑" panose="02010600040101010101" pitchFamily="2" charset="-122"/>
                <a:ea typeface="华文细黑" panose="02010600040101010101" pitchFamily="2" charset="-122"/>
                <a:sym typeface="+mn-ea"/>
              </a:rPr>
              <a:t>04</a:t>
            </a:r>
            <a:r>
              <a:rPr lang="zh-CN" altLang="en-US" sz="1400" dirty="0" smtClean="0">
                <a:latin typeface="华文细黑" panose="02010600040101010101" pitchFamily="2" charset="-122"/>
                <a:ea typeface="华文细黑" panose="02010600040101010101" pitchFamily="2" charset="-122"/>
                <a:sym typeface="+mn-ea"/>
              </a:rPr>
              <a:t>月调研，</a:t>
            </a:r>
            <a:r>
              <a:rPr lang="en-US" altLang="zh-CN" sz="1400" dirty="0" smtClean="0">
                <a:latin typeface="华文细黑" panose="02010600040101010101" pitchFamily="2" charset="-122"/>
                <a:ea typeface="华文细黑" panose="02010600040101010101" pitchFamily="2" charset="-122"/>
                <a:sym typeface="+mn-ea"/>
              </a:rPr>
              <a:t>05</a:t>
            </a:r>
            <a:r>
              <a:rPr lang="zh-CN" altLang="en-US" sz="1400" dirty="0" smtClean="0">
                <a:latin typeface="华文细黑" panose="02010600040101010101" pitchFamily="2" charset="-122"/>
                <a:ea typeface="华文细黑" panose="02010600040101010101" pitchFamily="2" charset="-122"/>
                <a:sym typeface="+mn-ea"/>
              </a:rPr>
              <a:t>月启动实施其目的是为了规范过程提高产品的质量</a:t>
            </a:r>
          </a:p>
          <a:p>
            <a:pPr algn="just" fontAlgn="base"/>
            <a:endParaRPr lang="en-US" sz="1400" dirty="0">
              <a:solidFill>
                <a:schemeClr val="tx1">
                  <a:lumMod val="65000"/>
                  <a:lumOff val="35000"/>
                </a:schemeClr>
              </a:solidFill>
              <a:latin typeface="+mn-ea"/>
            </a:endParaRPr>
          </a:p>
          <a:p>
            <a:pPr algn="just" fontAlgn="base"/>
            <a:r>
              <a:rPr lang="en-US" altLang="zh-CN" sz="1400" dirty="0" smtClean="0">
                <a:latin typeface="华文细黑" panose="02010600040101010101" pitchFamily="2" charset="-122"/>
                <a:ea typeface="华文细黑" panose="02010600040101010101" pitchFamily="2" charset="-122"/>
                <a:sym typeface="+mn-ea"/>
              </a:rPr>
              <a:t>2012</a:t>
            </a:r>
            <a:r>
              <a:rPr lang="zh-CN" altLang="en-US" sz="1400" dirty="0" smtClean="0">
                <a:latin typeface="华文细黑" panose="02010600040101010101" pitchFamily="2" charset="-122"/>
                <a:ea typeface="华文细黑" panose="02010600040101010101" pitchFamily="2" charset="-122"/>
                <a:sym typeface="+mn-ea"/>
              </a:rPr>
              <a:t>年</a:t>
            </a:r>
            <a:r>
              <a:rPr lang="en-US" altLang="zh-CN" sz="1400" dirty="0" smtClean="0">
                <a:latin typeface="华文细黑" panose="02010600040101010101" pitchFamily="2" charset="-122"/>
                <a:ea typeface="华文细黑" panose="02010600040101010101" pitchFamily="2" charset="-122"/>
                <a:sym typeface="+mn-ea"/>
              </a:rPr>
              <a:t>03</a:t>
            </a:r>
            <a:r>
              <a:rPr lang="zh-CN" altLang="en-US" sz="1400" dirty="0" smtClean="0">
                <a:latin typeface="华文细黑" panose="02010600040101010101" pitchFamily="2" charset="-122"/>
                <a:ea typeface="华文细黑" panose="02010600040101010101" pitchFamily="2" charset="-122"/>
                <a:sym typeface="+mn-ea"/>
              </a:rPr>
              <a:t>月</a:t>
            </a:r>
            <a:r>
              <a:rPr lang="en-US" altLang="zh-CN" sz="1400" dirty="0" smtClean="0">
                <a:latin typeface="华文细黑" panose="02010600040101010101" pitchFamily="2" charset="-122"/>
                <a:ea typeface="华文细黑" panose="02010600040101010101" pitchFamily="2" charset="-122"/>
                <a:sym typeface="+mn-ea"/>
              </a:rPr>
              <a:t>1</a:t>
            </a:r>
            <a:r>
              <a:rPr lang="zh-CN" altLang="en-US" sz="1400" dirty="0" smtClean="0">
                <a:latin typeface="华文细黑" panose="02010600040101010101" pitchFamily="2" charset="-122"/>
                <a:ea typeface="华文细黑" panose="02010600040101010101" pitchFamily="2" charset="-122"/>
                <a:sym typeface="+mn-ea"/>
              </a:rPr>
              <a:t>通过</a:t>
            </a:r>
            <a:r>
              <a:rPr lang="en-US" altLang="zh-CN" sz="1400" dirty="0" smtClean="0">
                <a:latin typeface="华文细黑" panose="02010600040101010101" pitchFamily="2" charset="-122"/>
                <a:ea typeface="华文细黑" panose="02010600040101010101" pitchFamily="2" charset="-122"/>
                <a:sym typeface="+mn-ea"/>
              </a:rPr>
              <a:t>CMMI</a:t>
            </a:r>
            <a:r>
              <a:rPr lang="zh-CN" altLang="en-US" sz="1400" dirty="0" smtClean="0">
                <a:latin typeface="华文细黑" panose="02010600040101010101" pitchFamily="2" charset="-122"/>
                <a:ea typeface="华文细黑" panose="02010600040101010101" pitchFamily="2" charset="-122"/>
                <a:sym typeface="+mn-ea"/>
              </a:rPr>
              <a:t>评估。获得三级认证，同年引入研发配套工具，</a:t>
            </a:r>
            <a:r>
              <a:rPr lang="en-US" altLang="zh-CN" sz="1400" dirty="0" smtClean="0">
                <a:latin typeface="华文细黑" panose="02010600040101010101" pitchFamily="2" charset="-122"/>
                <a:ea typeface="华文细黑" panose="02010600040101010101" pitchFamily="2" charset="-122"/>
                <a:sym typeface="+mn-ea"/>
              </a:rPr>
              <a:t>9</a:t>
            </a:r>
            <a:r>
              <a:rPr lang="zh-CN" altLang="en-US" sz="1400" dirty="0" smtClean="0">
                <a:latin typeface="华文细黑" panose="02010600040101010101" pitchFamily="2" charset="-122"/>
                <a:ea typeface="华文细黑" panose="02010600040101010101" pitchFamily="2" charset="-122"/>
                <a:sym typeface="+mn-ea"/>
              </a:rPr>
              <a:t>月总部推广研发流程</a:t>
            </a:r>
            <a:endParaRPr lang="en-US" sz="1400" dirty="0">
              <a:solidFill>
                <a:schemeClr val="tx1">
                  <a:lumMod val="65000"/>
                  <a:lumOff val="35000"/>
                </a:schemeClr>
              </a:solidFill>
              <a:latin typeface="+mn-ea"/>
            </a:endParaRPr>
          </a:p>
        </p:txBody>
      </p:sp>
      <p:grpSp>
        <p:nvGrpSpPr>
          <p:cNvPr id="5" name="Group 4"/>
          <p:cNvGrpSpPr/>
          <p:nvPr/>
        </p:nvGrpSpPr>
        <p:grpSpPr>
          <a:xfrm>
            <a:off x="2212349" y="2809832"/>
            <a:ext cx="1567815" cy="687069"/>
            <a:chOff x="2212349" y="2813642"/>
            <a:chExt cx="1567815" cy="687069"/>
          </a:xfrm>
        </p:grpSpPr>
        <p:sp>
          <p:nvSpPr>
            <p:cNvPr id="123" name="TextBox 122"/>
            <p:cNvSpPr txBox="1"/>
            <p:nvPr/>
          </p:nvSpPr>
          <p:spPr>
            <a:xfrm>
              <a:off x="2212349" y="2813642"/>
              <a:ext cx="1567815" cy="583565"/>
            </a:xfrm>
            <a:prstGeom prst="rect">
              <a:avLst/>
            </a:prstGeom>
            <a:noFill/>
          </p:spPr>
          <p:txBody>
            <a:bodyPr wrap="square" rtlCol="0">
              <a:spAutoFit/>
            </a:bodyPr>
            <a:lstStyle/>
            <a:p>
              <a:pPr fontAlgn="base"/>
              <a:r>
                <a:rPr lang="en-US" sz="3200" b="1" dirty="0" smtClean="0">
                  <a:solidFill>
                    <a:schemeClr val="accent1"/>
                  </a:solidFill>
                  <a:latin typeface="+mn-ea"/>
                  <a:sym typeface="+mn-ea"/>
                </a:rPr>
                <a:t>11</a:t>
              </a:r>
              <a:r>
                <a:rPr lang="en-US" sz="3200" b="1" dirty="0">
                  <a:solidFill>
                    <a:schemeClr val="accent2"/>
                  </a:solidFill>
                  <a:latin typeface="+mn-ea"/>
                </a:rPr>
                <a:t>-12</a:t>
              </a:r>
            </a:p>
          </p:txBody>
        </p:sp>
        <p:sp>
          <p:nvSpPr>
            <p:cNvPr id="124" name="TextBox 123"/>
            <p:cNvSpPr txBox="1"/>
            <p:nvPr/>
          </p:nvSpPr>
          <p:spPr>
            <a:xfrm>
              <a:off x="2212349" y="3270841"/>
              <a:ext cx="1214327" cy="229870"/>
            </a:xfrm>
            <a:prstGeom prst="rect">
              <a:avLst/>
            </a:prstGeom>
            <a:noFill/>
          </p:spPr>
          <p:txBody>
            <a:bodyPr wrap="square" rtlCol="0">
              <a:spAutoFit/>
            </a:bodyPr>
            <a:lstStyle/>
            <a:p>
              <a:pPr fontAlgn="base"/>
              <a:endParaRPr lang="en-US" sz="900" dirty="0">
                <a:solidFill>
                  <a:schemeClr val="accent2"/>
                </a:solidFill>
                <a:latin typeface="+mn-ea"/>
              </a:endParaRPr>
            </a:p>
          </p:txBody>
        </p:sp>
      </p:grpSp>
      <p:sp>
        <p:nvSpPr>
          <p:cNvPr id="6" name="文本框 5"/>
          <p:cNvSpPr txBox="1"/>
          <p:nvPr/>
        </p:nvSpPr>
        <p:spPr>
          <a:xfrm>
            <a:off x="7242810" y="6040120"/>
            <a:ext cx="1653540" cy="368300"/>
          </a:xfrm>
          <a:prstGeom prst="rect">
            <a:avLst/>
          </a:prstGeom>
          <a:noFill/>
        </p:spPr>
        <p:txBody>
          <a:bodyPr wrap="square" rtlCol="0">
            <a:spAutoFit/>
          </a:bodyPr>
          <a:lstStyle/>
          <a:p>
            <a:r>
              <a:rPr lang="en-US" altLang="zh-CN">
                <a:solidFill>
                  <a:srgbClr val="FFCC00"/>
                </a:solidFill>
              </a:rPr>
              <a:t>6</a:t>
            </a:r>
            <a:r>
              <a:rPr lang="zh-CN" altLang="en-US">
                <a:solidFill>
                  <a:srgbClr val="FFCC00"/>
                </a:solidFill>
              </a:rPr>
              <a:t>名</a:t>
            </a:r>
            <a:r>
              <a:rPr lang="en-US" altLang="zh-CN">
                <a:solidFill>
                  <a:srgbClr val="FFCC00"/>
                </a:solidFill>
              </a:rPr>
              <a:t>ATM</a:t>
            </a:r>
            <a:r>
              <a:rPr lang="zh-CN" altLang="en-US">
                <a:solidFill>
                  <a:srgbClr val="FFCC00"/>
                </a:solidFill>
              </a:rPr>
              <a:t>成员</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down)">
                                      <p:cBhvr>
                                        <p:cTn id="26" dur="500"/>
                                        <p:tgtEl>
                                          <p:spTgt spid="91"/>
                                        </p:tgtEl>
                                      </p:cBhvr>
                                    </p:animEffect>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0-#ppt_w/2"/>
                                          </p:val>
                                        </p:tav>
                                        <p:tav tm="100000">
                                          <p:val>
                                            <p:strVal val="#ppt_x"/>
                                          </p:val>
                                        </p:tav>
                                      </p:tavLst>
                                    </p:anim>
                                    <p:anim calcmode="lin" valueType="num">
                                      <p:cBhvr additive="base">
                                        <p:cTn id="31" dur="500" fill="hold"/>
                                        <p:tgtEl>
                                          <p:spTgt spid="31"/>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anim calcmode="lin" valueType="num">
                                      <p:cBhvr>
                                        <p:cTn id="40" dur="500" fill="hold"/>
                                        <p:tgtEl>
                                          <p:spTgt spid="5"/>
                                        </p:tgtEl>
                                        <p:attrNameLst>
                                          <p:attrName>ppt_x</p:attrName>
                                        </p:attrNameLst>
                                      </p:cBhvr>
                                      <p:tavLst>
                                        <p:tav tm="0">
                                          <p:val>
                                            <p:strVal val="#ppt_x"/>
                                          </p:val>
                                        </p:tav>
                                        <p:tav tm="100000">
                                          <p:val>
                                            <p:strVal val="#ppt_x"/>
                                          </p:val>
                                        </p:tav>
                                      </p:tavLst>
                                    </p:anim>
                                    <p:anim calcmode="lin" valueType="num">
                                      <p:cBhvr>
                                        <p:cTn id="41" dur="500" fill="hold"/>
                                        <p:tgtEl>
                                          <p:spTgt spid="5"/>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4" fill="hold" grpId="0" nodeType="after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wipe(down)">
                                      <p:cBhvr>
                                        <p:cTn id="45" dur="500"/>
                                        <p:tgtEl>
                                          <p:spTgt spid="122"/>
                                        </p:tgtEl>
                                      </p:cBhvr>
                                    </p:animEffect>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0-#ppt_w/2"/>
                                          </p:val>
                                        </p:tav>
                                        <p:tav tm="100000">
                                          <p:val>
                                            <p:strVal val="#ppt_x"/>
                                          </p:val>
                                        </p:tav>
                                      </p:tavLst>
                                    </p:anim>
                                    <p:anim calcmode="lin" valueType="num">
                                      <p:cBhvr additive="base">
                                        <p:cTn id="50" dur="500" fill="hold"/>
                                        <p:tgtEl>
                                          <p:spTgt spid="32"/>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4"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childTnLst>
                          </p:cTn>
                        </p:par>
                        <p:par>
                          <p:cTn id="55" fill="hold">
                            <p:stCondLst>
                              <p:cond delay="5500"/>
                            </p:stCondLst>
                            <p:childTnLst>
                              <p:par>
                                <p:cTn id="56" presetID="22" presetClass="entr" presetSubtype="4" fill="hold" grpId="0" nodeType="after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wipe(down)">
                                      <p:cBhvr>
                                        <p:cTn id="58" dur="500"/>
                                        <p:tgtEl>
                                          <p:spTgt spid="105"/>
                                        </p:tgtEl>
                                      </p:cBhvr>
                                    </p:animEffect>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4"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childTnLst>
                          </p:cTn>
                        </p:par>
                        <p:par>
                          <p:cTn id="68" fill="hold">
                            <p:stCondLst>
                              <p:cond delay="7000"/>
                            </p:stCondLst>
                            <p:childTnLst>
                              <p:par>
                                <p:cTn id="69" presetID="42" presetClass="entr" presetSubtype="0"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anim calcmode="lin" valueType="num">
                                      <p:cBhvr>
                                        <p:cTn id="72" dur="500" fill="hold"/>
                                        <p:tgtEl>
                                          <p:spTgt spid="21"/>
                                        </p:tgtEl>
                                        <p:attrNameLst>
                                          <p:attrName>ppt_x</p:attrName>
                                        </p:attrNameLst>
                                      </p:cBhvr>
                                      <p:tavLst>
                                        <p:tav tm="0">
                                          <p:val>
                                            <p:strVal val="#ppt_x"/>
                                          </p:val>
                                        </p:tav>
                                        <p:tav tm="100000">
                                          <p:val>
                                            <p:strVal val="#ppt_x"/>
                                          </p:val>
                                        </p:tav>
                                      </p:tavLst>
                                    </p:anim>
                                    <p:anim calcmode="lin" valueType="num">
                                      <p:cBhvr>
                                        <p:cTn id="73" dur="500" fill="hold"/>
                                        <p:tgtEl>
                                          <p:spTgt spid="21"/>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22" presetClass="entr" presetSubtype="4" fill="hold" grpId="0" nodeType="after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wipe(down)">
                                      <p:cBhvr>
                                        <p:cTn id="77" dur="500"/>
                                        <p:tgtEl>
                                          <p:spTgt spid="109"/>
                                        </p:tgtEl>
                                      </p:cBhvr>
                                    </p:animEffect>
                                  </p:childTnLst>
                                </p:cTn>
                              </p:par>
                            </p:childTnLst>
                          </p:cTn>
                        </p:par>
                        <p:par>
                          <p:cTn id="78" fill="hold">
                            <p:stCondLst>
                              <p:cond delay="8000"/>
                            </p:stCondLst>
                            <p:childTnLst>
                              <p:par>
                                <p:cTn id="79" presetID="2" presetClass="entr" presetSubtype="8"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0-#ppt_w/2"/>
                                          </p:val>
                                        </p:tav>
                                        <p:tav tm="100000">
                                          <p:val>
                                            <p:strVal val="#ppt_x"/>
                                          </p:val>
                                        </p:tav>
                                      </p:tavLst>
                                    </p:anim>
                                    <p:anim calcmode="lin" valueType="num">
                                      <p:cBhvr additive="base">
                                        <p:cTn id="82" dur="500" fill="hold"/>
                                        <p:tgtEl>
                                          <p:spTgt spid="34"/>
                                        </p:tgtEl>
                                        <p:attrNameLst>
                                          <p:attrName>ppt_y</p:attrName>
                                        </p:attrNameLst>
                                      </p:cBhvr>
                                      <p:tavLst>
                                        <p:tav tm="0">
                                          <p:val>
                                            <p:strVal val="#ppt_y"/>
                                          </p:val>
                                        </p:tav>
                                        <p:tav tm="100000">
                                          <p:val>
                                            <p:strVal val="#ppt_y"/>
                                          </p:val>
                                        </p:tav>
                                      </p:tavLst>
                                    </p:anim>
                                  </p:childTnLst>
                                </p:cTn>
                              </p:par>
                            </p:childTnLst>
                          </p:cTn>
                        </p:par>
                        <p:par>
                          <p:cTn id="83" fill="hold">
                            <p:stCondLst>
                              <p:cond delay="8500"/>
                            </p:stCondLst>
                            <p:childTnLst>
                              <p:par>
                                <p:cTn id="84" presetID="22" presetClass="entr" presetSubtype="4" fill="hold"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down)">
                                      <p:cBhvr>
                                        <p:cTn id="86" dur="500"/>
                                        <p:tgtEl>
                                          <p:spTgt spid="45"/>
                                        </p:tgtEl>
                                      </p:cBhvr>
                                    </p:animEffect>
                                  </p:childTnLst>
                                </p:cTn>
                              </p:par>
                            </p:childTnLst>
                          </p:cTn>
                        </p:par>
                        <p:par>
                          <p:cTn id="87" fill="hold">
                            <p:stCondLst>
                              <p:cond delay="9000"/>
                            </p:stCondLst>
                            <p:childTnLst>
                              <p:par>
                                <p:cTn id="88" presetID="42" presetClass="entr" presetSubtype="0" fill="hold"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9500"/>
                            </p:stCondLst>
                            <p:childTnLst>
                              <p:par>
                                <p:cTn id="94" presetID="22" presetClass="entr" presetSubtype="4" fill="hold" grpId="0" nodeType="after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91" grpId="0"/>
      <p:bldP spid="98" grpId="0"/>
      <p:bldP spid="105" grpId="0"/>
      <p:bldP spid="109" grpId="0"/>
      <p:bldP spid="1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85090" y="20956"/>
            <a:ext cx="9646920" cy="48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85000"/>
              </a:lnSpc>
              <a:buNone/>
            </a:pPr>
            <a:r>
              <a:rPr lang="zh-CN" altLang="zh-CN" sz="3000" b="1"/>
              <a:t>研发主流程</a:t>
            </a:r>
          </a:p>
        </p:txBody>
      </p:sp>
      <p:sp>
        <p:nvSpPr>
          <p:cNvPr id="29698" name="Line 88"/>
          <p:cNvSpPr>
            <a:spLocks noChangeAspect="1" noChangeShapeType="1"/>
          </p:cNvSpPr>
          <p:nvPr/>
        </p:nvSpPr>
        <p:spPr bwMode="auto">
          <a:xfrm flipH="1">
            <a:off x="3728085" y="846931"/>
            <a:ext cx="0" cy="358140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699" name="Text Box 125"/>
          <p:cNvSpPr txBox="1">
            <a:spLocks noChangeAspect="1" noChangeArrowheads="1"/>
          </p:cNvSpPr>
          <p:nvPr/>
        </p:nvSpPr>
        <p:spPr bwMode="auto">
          <a:xfrm>
            <a:off x="908685" y="5285581"/>
            <a:ext cx="7391400" cy="742950"/>
          </a:xfrm>
          <a:prstGeom prst="rect">
            <a:avLst/>
          </a:prstGeom>
          <a:gradFill rotWithShape="1">
            <a:gsLst>
              <a:gs pos="0">
                <a:srgbClr val="53D2FF"/>
              </a:gs>
              <a:gs pos="100000">
                <a:srgbClr val="FFFFFF"/>
              </a:gs>
            </a:gsLst>
            <a:lin ang="5400000" scaled="1"/>
          </a:gradFill>
          <a:ln w="9525">
            <a:solidFill>
              <a:srgbClr val="000000"/>
            </a:solidFill>
            <a:miter lim="800000"/>
          </a:ln>
        </p:spPr>
        <p:txBody>
          <a:bodyPr tIns="118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endParaRPr lang="zh-CN" altLang="zh-CN" sz="900">
              <a:latin typeface="宋体" panose="02010600030101010101" pitchFamily="2" charset="-122"/>
              <a:ea typeface="宋体" panose="02010600030101010101" pitchFamily="2" charset="-122"/>
            </a:endParaRPr>
          </a:p>
        </p:txBody>
      </p:sp>
      <p:sp>
        <p:nvSpPr>
          <p:cNvPr id="29700" name="Line 88"/>
          <p:cNvSpPr>
            <a:spLocks noChangeAspect="1" noChangeShapeType="1"/>
          </p:cNvSpPr>
          <p:nvPr/>
        </p:nvSpPr>
        <p:spPr bwMode="auto">
          <a:xfrm flipH="1">
            <a:off x="4409123" y="848519"/>
            <a:ext cx="0" cy="358140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701" name="Text Box 125"/>
          <p:cNvSpPr txBox="1">
            <a:spLocks noChangeAspect="1" noChangeArrowheads="1"/>
          </p:cNvSpPr>
          <p:nvPr/>
        </p:nvSpPr>
        <p:spPr bwMode="auto">
          <a:xfrm>
            <a:off x="908685" y="4428331"/>
            <a:ext cx="7391400" cy="846138"/>
          </a:xfrm>
          <a:prstGeom prst="rect">
            <a:avLst/>
          </a:prstGeom>
          <a:gradFill rotWithShape="1">
            <a:gsLst>
              <a:gs pos="0">
                <a:srgbClr val="CCFD99"/>
              </a:gs>
              <a:gs pos="100000">
                <a:srgbClr val="FFFFFF"/>
              </a:gs>
            </a:gsLst>
            <a:lin ang="5400000" scaled="1"/>
          </a:gradFill>
          <a:ln w="9525">
            <a:solidFill>
              <a:srgbClr val="000000"/>
            </a:solidFill>
            <a:miter lim="800000"/>
          </a:ln>
        </p:spPr>
        <p:txBody>
          <a:bodyPr tIns="118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endParaRPr lang="zh-CN" altLang="zh-CN" sz="900">
              <a:latin typeface="宋体" panose="02010600030101010101" pitchFamily="2" charset="-122"/>
              <a:ea typeface="宋体" panose="02010600030101010101" pitchFamily="2" charset="-122"/>
            </a:endParaRPr>
          </a:p>
        </p:txBody>
      </p:sp>
      <p:sp>
        <p:nvSpPr>
          <p:cNvPr id="29703" name="Line 135"/>
          <p:cNvSpPr>
            <a:spLocks noChangeAspect="1" noChangeShapeType="1"/>
          </p:cNvSpPr>
          <p:nvPr/>
        </p:nvSpPr>
        <p:spPr bwMode="auto">
          <a:xfrm flipH="1">
            <a:off x="1861185" y="770731"/>
            <a:ext cx="38100" cy="525780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704" name="AutoShape 79"/>
          <p:cNvSpPr>
            <a:spLocks noChangeAspect="1" noChangeArrowheads="1"/>
          </p:cNvSpPr>
          <p:nvPr/>
        </p:nvSpPr>
        <p:spPr bwMode="auto">
          <a:xfrm>
            <a:off x="1823085" y="1532731"/>
            <a:ext cx="206375" cy="1031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05" name="Line 87"/>
          <p:cNvSpPr>
            <a:spLocks noChangeAspect="1" noChangeShapeType="1"/>
          </p:cNvSpPr>
          <p:nvPr/>
        </p:nvSpPr>
        <p:spPr bwMode="auto">
          <a:xfrm flipH="1">
            <a:off x="2927985" y="707231"/>
            <a:ext cx="38100" cy="532130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4189" name="Text Box 93"/>
          <p:cNvSpPr txBox="1">
            <a:spLocks noChangeAspect="1" noChangeArrowheads="1"/>
          </p:cNvSpPr>
          <p:nvPr/>
        </p:nvSpPr>
        <p:spPr bwMode="auto">
          <a:xfrm>
            <a:off x="908685" y="1532731"/>
            <a:ext cx="914400" cy="3048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需求初步调研与分析</a:t>
            </a:r>
            <a:endParaRPr lang="zh-CN" sz="900" dirty="0">
              <a:latin typeface="宋体" panose="02010600030101010101" pitchFamily="2" charset="-122"/>
              <a:ea typeface="宋体" panose="02010600030101010101" pitchFamily="2" charset="-122"/>
            </a:endParaRPr>
          </a:p>
        </p:txBody>
      </p:sp>
      <p:sp>
        <p:nvSpPr>
          <p:cNvPr id="4190" name="Text Box 94"/>
          <p:cNvSpPr txBox="1">
            <a:spLocks noChangeAspect="1" noChangeArrowheads="1"/>
          </p:cNvSpPr>
          <p:nvPr/>
        </p:nvSpPr>
        <p:spPr bwMode="auto">
          <a:xfrm>
            <a:off x="908685" y="19137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可行性分析</a:t>
            </a:r>
            <a:endParaRPr lang="zh-CN" dirty="0">
              <a:latin typeface="宋体" panose="02010600030101010101" pitchFamily="2" charset="-122"/>
              <a:ea typeface="宋体" panose="02010600030101010101" pitchFamily="2" charset="-122"/>
            </a:endParaRPr>
          </a:p>
        </p:txBody>
      </p:sp>
      <p:sp>
        <p:nvSpPr>
          <p:cNvPr id="29708" name="Line 97"/>
          <p:cNvSpPr>
            <a:spLocks noChangeAspect="1" noChangeShapeType="1"/>
          </p:cNvSpPr>
          <p:nvPr/>
        </p:nvSpPr>
        <p:spPr bwMode="auto">
          <a:xfrm>
            <a:off x="8338185" y="796131"/>
            <a:ext cx="0" cy="523240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709" name="Line 98"/>
          <p:cNvSpPr>
            <a:spLocks noChangeAspect="1" noChangeShapeType="1"/>
          </p:cNvSpPr>
          <p:nvPr/>
        </p:nvSpPr>
        <p:spPr bwMode="auto">
          <a:xfrm>
            <a:off x="6171248" y="708819"/>
            <a:ext cx="0" cy="531971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710" name="Line 101"/>
          <p:cNvSpPr>
            <a:spLocks noChangeAspect="1" noChangeShapeType="1"/>
          </p:cNvSpPr>
          <p:nvPr/>
        </p:nvSpPr>
        <p:spPr bwMode="auto">
          <a:xfrm flipH="1">
            <a:off x="7249160" y="815181"/>
            <a:ext cx="0" cy="5202238"/>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sp>
        <p:nvSpPr>
          <p:cNvPr id="29711" name="Text Box 102"/>
          <p:cNvSpPr txBox="1">
            <a:spLocks noChangeAspect="1" noChangeArrowheads="1"/>
          </p:cNvSpPr>
          <p:nvPr/>
        </p:nvSpPr>
        <p:spPr bwMode="auto">
          <a:xfrm>
            <a:off x="1061085" y="22185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b="1">
                <a:solidFill>
                  <a:srgbClr val="FF0000"/>
                </a:solidFill>
                <a:latin typeface="宋体" panose="02010600030101010101" pitchFamily="2" charset="-122"/>
                <a:ea typeface="宋体" panose="02010600030101010101" pitchFamily="2" charset="-122"/>
              </a:rPr>
              <a:t>立项决策</a:t>
            </a:r>
            <a:endParaRPr lang="zh-CN" altLang="zh-CN" sz="900" b="1">
              <a:solidFill>
                <a:srgbClr val="FF0000"/>
              </a:solidFill>
              <a:latin typeface="宋体" panose="02010600030101010101" pitchFamily="2" charset="-122"/>
              <a:ea typeface="宋体" panose="02010600030101010101" pitchFamily="2" charset="-122"/>
            </a:endParaRPr>
          </a:p>
        </p:txBody>
      </p:sp>
      <p:sp>
        <p:nvSpPr>
          <p:cNvPr id="29712" name="Text Box 104"/>
          <p:cNvSpPr txBox="1">
            <a:spLocks noChangeAspect="1" noChangeArrowheads="1"/>
          </p:cNvSpPr>
          <p:nvPr/>
        </p:nvSpPr>
        <p:spPr bwMode="auto">
          <a:xfrm>
            <a:off x="375285" y="1469231"/>
            <a:ext cx="466725" cy="2511425"/>
          </a:xfrm>
          <a:prstGeom prst="rect">
            <a:avLst/>
          </a:prstGeom>
          <a:gradFill rotWithShape="0">
            <a:gsLst>
              <a:gs pos="0">
                <a:srgbClr val="CCFFCC"/>
              </a:gs>
              <a:gs pos="100000">
                <a:srgbClr val="FFFFFF"/>
              </a:gs>
            </a:gsLst>
            <a:lin ang="5400000" scaled="1"/>
          </a:gradFill>
          <a:ln w="9525">
            <a:solidFill>
              <a:srgbClr val="000000"/>
            </a:solidFill>
            <a:miter lim="800000"/>
          </a:ln>
        </p:spPr>
        <p:txBody>
          <a:bodyPr tIns="9000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工程过程</a:t>
            </a:r>
            <a:endParaRPr lang="zh-CN">
              <a:latin typeface="宋体" panose="02010600030101010101" pitchFamily="2" charset="-122"/>
              <a:ea typeface="宋体" panose="02010600030101010101" pitchFamily="2" charset="-122"/>
            </a:endParaRPr>
          </a:p>
        </p:txBody>
      </p:sp>
      <p:sp>
        <p:nvSpPr>
          <p:cNvPr id="4201" name="Text Box 105"/>
          <p:cNvSpPr txBox="1">
            <a:spLocks noChangeAspect="1" noChangeArrowheads="1"/>
          </p:cNvSpPr>
          <p:nvPr/>
        </p:nvSpPr>
        <p:spPr bwMode="auto">
          <a:xfrm>
            <a:off x="1899285" y="3710781"/>
            <a:ext cx="6386513" cy="269875"/>
          </a:xfrm>
          <a:prstGeom prst="rect">
            <a:avLst/>
          </a:prstGeom>
          <a:gradFill rotWithShape="1">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a:latin typeface="宋体" panose="02010600030101010101" pitchFamily="2" charset="-122"/>
                <a:ea typeface="宋体" panose="02010600030101010101" pitchFamily="2" charset="-122"/>
              </a:rPr>
              <a:t>需求跟踪           缺陷管理</a:t>
            </a:r>
          </a:p>
          <a:p>
            <a:pPr>
              <a:defRPr/>
            </a:pPr>
            <a:endParaRPr lang="zh-CN">
              <a:latin typeface="宋体" panose="02010600030101010101" pitchFamily="2" charset="-122"/>
              <a:ea typeface="宋体" panose="02010600030101010101" pitchFamily="2" charset="-122"/>
            </a:endParaRPr>
          </a:p>
        </p:txBody>
      </p:sp>
      <p:sp>
        <p:nvSpPr>
          <p:cNvPr id="4202" name="Text Box 106"/>
          <p:cNvSpPr txBox="1">
            <a:spLocks noChangeAspect="1" noChangeArrowheads="1"/>
          </p:cNvSpPr>
          <p:nvPr/>
        </p:nvSpPr>
        <p:spPr bwMode="auto">
          <a:xfrm>
            <a:off x="1899285" y="4042569"/>
            <a:ext cx="6378575" cy="280987"/>
          </a:xfrm>
          <a:prstGeom prst="rect">
            <a:avLst/>
          </a:prstGeom>
          <a:gradFill rotWithShape="0">
            <a:gsLst>
              <a:gs pos="0">
                <a:srgbClr val="99CCFF"/>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a:latin typeface="宋体" panose="02010600030101010101" pitchFamily="2" charset="-122"/>
                <a:ea typeface="宋体" panose="02010600030101010101" pitchFamily="2" charset="-122"/>
              </a:rPr>
              <a:t>配置管理                 质量保证              度量管理                   培训管理</a:t>
            </a:r>
          </a:p>
          <a:p>
            <a:pPr>
              <a:defRPr/>
            </a:pPr>
            <a:endParaRPr lang="zh-CN">
              <a:latin typeface="宋体" panose="02010600030101010101" pitchFamily="2" charset="-122"/>
              <a:ea typeface="宋体" panose="02010600030101010101" pitchFamily="2" charset="-122"/>
            </a:endParaRPr>
          </a:p>
        </p:txBody>
      </p:sp>
      <p:sp>
        <p:nvSpPr>
          <p:cNvPr id="29715" name="Text Box 117"/>
          <p:cNvSpPr txBox="1">
            <a:spLocks noChangeAspect="1" noChangeArrowheads="1"/>
          </p:cNvSpPr>
          <p:nvPr/>
        </p:nvSpPr>
        <p:spPr bwMode="auto">
          <a:xfrm>
            <a:off x="911860" y="542290"/>
            <a:ext cx="2054225" cy="288925"/>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客户需求阶段</a:t>
            </a:r>
            <a:endParaRPr lang="zh-CN" sz="900">
              <a:latin typeface="宋体" panose="02010600030101010101" pitchFamily="2" charset="-122"/>
              <a:ea typeface="宋体" panose="02010600030101010101" pitchFamily="2" charset="-122"/>
            </a:endParaRPr>
          </a:p>
        </p:txBody>
      </p:sp>
      <p:sp>
        <p:nvSpPr>
          <p:cNvPr id="4216" name="Text Box 120"/>
          <p:cNvSpPr txBox="1">
            <a:spLocks noChangeAspect="1" noChangeArrowheads="1"/>
          </p:cNvSpPr>
          <p:nvPr/>
        </p:nvSpPr>
        <p:spPr bwMode="auto">
          <a:xfrm>
            <a:off x="7388860" y="872331"/>
            <a:ext cx="868363" cy="279400"/>
          </a:xfrm>
          <a:prstGeom prst="rect">
            <a:avLst/>
          </a:prstGeom>
          <a:gradFill rotWithShape="0">
            <a:gsLst>
              <a:gs pos="0">
                <a:srgbClr val="FFFF99"/>
              </a:gs>
              <a:gs pos="100000">
                <a:srgbClr val="FFFFFF"/>
              </a:gs>
            </a:gsLst>
            <a:lin ang="5400000" scaled="1"/>
          </a:gradFill>
          <a:ln w="9525">
            <a:solidFill>
              <a:srgbClr val="333333"/>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a:latin typeface="宋体" panose="02010600030101010101" pitchFamily="2" charset="-122"/>
                <a:ea typeface="宋体" panose="02010600030101010101" pitchFamily="2" charset="-122"/>
              </a:rPr>
              <a:t>项目总结</a:t>
            </a:r>
          </a:p>
          <a:p>
            <a:pPr>
              <a:defRPr/>
            </a:pPr>
            <a:endParaRPr lang="zh-CN">
              <a:latin typeface="宋体" panose="02010600030101010101" pitchFamily="2" charset="-122"/>
              <a:ea typeface="宋体" panose="02010600030101010101" pitchFamily="2" charset="-122"/>
            </a:endParaRPr>
          </a:p>
        </p:txBody>
      </p:sp>
      <p:sp>
        <p:nvSpPr>
          <p:cNvPr id="4217" name="Text Box 121"/>
          <p:cNvSpPr txBox="1">
            <a:spLocks noChangeAspect="1" noChangeArrowheads="1"/>
          </p:cNvSpPr>
          <p:nvPr/>
        </p:nvSpPr>
        <p:spPr bwMode="auto">
          <a:xfrm>
            <a:off x="6242685" y="872331"/>
            <a:ext cx="866775" cy="279400"/>
          </a:xfrm>
          <a:prstGeom prst="rect">
            <a:avLst/>
          </a:prstGeom>
          <a:gradFill rotWithShape="0">
            <a:gsLst>
              <a:gs pos="0">
                <a:srgbClr val="FFFF99"/>
              </a:gs>
              <a:gs pos="100000">
                <a:srgbClr val="FFFFFF"/>
              </a:gs>
            </a:gsLst>
            <a:lin ang="5400000" scaled="1"/>
          </a:gradFill>
          <a:ln w="9525">
            <a:solidFill>
              <a:srgbClr val="333333"/>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a:latin typeface="宋体" panose="02010600030101010101" pitchFamily="2" charset="-122"/>
                <a:ea typeface="宋体" panose="02010600030101010101" pitchFamily="2" charset="-122"/>
              </a:rPr>
              <a:t>项目验收</a:t>
            </a:r>
          </a:p>
          <a:p>
            <a:pPr>
              <a:defRPr/>
            </a:pPr>
            <a:endParaRPr lang="zh-CN">
              <a:latin typeface="宋体" panose="02010600030101010101" pitchFamily="2" charset="-122"/>
              <a:ea typeface="宋体" panose="02010600030101010101" pitchFamily="2" charset="-122"/>
            </a:endParaRPr>
          </a:p>
        </p:txBody>
      </p:sp>
      <p:sp>
        <p:nvSpPr>
          <p:cNvPr id="4219" name="Text Box 123"/>
          <p:cNvSpPr txBox="1">
            <a:spLocks noChangeAspect="1" noChangeArrowheads="1"/>
          </p:cNvSpPr>
          <p:nvPr/>
        </p:nvSpPr>
        <p:spPr bwMode="auto">
          <a:xfrm>
            <a:off x="908685" y="872331"/>
            <a:ext cx="914400" cy="279400"/>
          </a:xfrm>
          <a:prstGeom prst="rect">
            <a:avLst/>
          </a:prstGeom>
          <a:gradFill rotWithShape="0">
            <a:gsLst>
              <a:gs pos="0">
                <a:srgbClr val="FFFF99"/>
              </a:gs>
              <a:gs pos="100000">
                <a:srgbClr val="FFFFFF"/>
              </a:gs>
            </a:gsLst>
            <a:lin ang="5400000" scaled="1"/>
          </a:gradFill>
          <a:ln w="9525">
            <a:solidFill>
              <a:srgbClr val="333333"/>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产品立项</a:t>
            </a:r>
            <a:endParaRPr lang="zh-CN" sz="900" dirty="0">
              <a:latin typeface="宋体" panose="02010600030101010101" pitchFamily="2" charset="-122"/>
              <a:ea typeface="宋体" panose="02010600030101010101" pitchFamily="2" charset="-122"/>
            </a:endParaRPr>
          </a:p>
        </p:txBody>
      </p:sp>
      <p:sp>
        <p:nvSpPr>
          <p:cNvPr id="29720" name="Text Box 124"/>
          <p:cNvSpPr txBox="1">
            <a:spLocks noChangeAspect="1" noChangeArrowheads="1"/>
          </p:cNvSpPr>
          <p:nvPr/>
        </p:nvSpPr>
        <p:spPr bwMode="auto">
          <a:xfrm>
            <a:off x="375285" y="4420394"/>
            <a:ext cx="465138" cy="865187"/>
          </a:xfrm>
          <a:prstGeom prst="rect">
            <a:avLst/>
          </a:prstGeom>
          <a:gradFill rotWithShape="1">
            <a:gsLst>
              <a:gs pos="0">
                <a:srgbClr val="CCFD99"/>
              </a:gs>
              <a:gs pos="100000">
                <a:srgbClr val="FFFFFF"/>
              </a:gs>
            </a:gsLst>
            <a:lin ang="5400000" scaled="1"/>
          </a:gradFill>
          <a:ln w="9525">
            <a:solidFill>
              <a:srgbClr val="000000"/>
            </a:solidFill>
            <a:miter lim="800000"/>
          </a:ln>
        </p:spPr>
        <p:txBody>
          <a:bodyPr tIns="118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主要交付</a:t>
            </a:r>
            <a:endParaRPr lang="zh-CN">
              <a:latin typeface="宋体" panose="02010600030101010101" pitchFamily="2" charset="-122"/>
              <a:ea typeface="宋体" panose="02010600030101010101" pitchFamily="2" charset="-122"/>
            </a:endParaRPr>
          </a:p>
        </p:txBody>
      </p:sp>
      <p:sp>
        <p:nvSpPr>
          <p:cNvPr id="29721" name="Text Box 134"/>
          <p:cNvSpPr txBox="1">
            <a:spLocks noChangeAspect="1" noChangeArrowheads="1"/>
          </p:cNvSpPr>
          <p:nvPr/>
        </p:nvSpPr>
        <p:spPr bwMode="auto">
          <a:xfrm>
            <a:off x="375285" y="3971131"/>
            <a:ext cx="466725" cy="457200"/>
          </a:xfrm>
          <a:prstGeom prst="rect">
            <a:avLst/>
          </a:prstGeom>
          <a:gradFill rotWithShape="0">
            <a:gsLst>
              <a:gs pos="0">
                <a:srgbClr val="99CCFF"/>
              </a:gs>
              <a:gs pos="100000">
                <a:srgbClr val="FFFFFF"/>
              </a:gs>
            </a:gsLst>
            <a:lin ang="5400000" scaled="1"/>
          </a:gradFill>
          <a:ln w="9525">
            <a:solidFill>
              <a:srgbClr val="000000"/>
            </a:solidFill>
            <a:miter lim="800000"/>
          </a:ln>
        </p:spPr>
        <p:txBody>
          <a:bodyPr tIns="10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支撑过程</a:t>
            </a:r>
            <a:endParaRPr lang="zh-CN">
              <a:latin typeface="宋体" panose="02010600030101010101" pitchFamily="2" charset="-122"/>
              <a:ea typeface="宋体" panose="02010600030101010101" pitchFamily="2" charset="-122"/>
            </a:endParaRPr>
          </a:p>
        </p:txBody>
      </p:sp>
      <p:sp>
        <p:nvSpPr>
          <p:cNvPr id="29722" name="Text Box 136"/>
          <p:cNvSpPr txBox="1">
            <a:spLocks noChangeAspect="1" noChangeArrowheads="1"/>
          </p:cNvSpPr>
          <p:nvPr/>
        </p:nvSpPr>
        <p:spPr bwMode="auto">
          <a:xfrm>
            <a:off x="19754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客户需求说明书</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快速原型（可选）</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项目</a:t>
            </a:r>
            <a:r>
              <a:rPr lang="en-US" altLang="zh-CN" sz="900">
                <a:latin typeface="宋体" panose="02010600030101010101" pitchFamily="2" charset="-122"/>
                <a:ea typeface="宋体" panose="02010600030101010101" pitchFamily="2" charset="-122"/>
              </a:rPr>
              <a:t>WBS</a:t>
            </a:r>
          </a:p>
          <a:p>
            <a:pPr algn="ctr" eaLnBrk="1" hangingPunct="1"/>
            <a:r>
              <a:rPr lang="zh-CN" altLang="en-US" sz="900">
                <a:latin typeface="宋体" panose="02010600030101010101" pitchFamily="2" charset="-122"/>
                <a:ea typeface="宋体" panose="02010600030101010101" pitchFamily="2" charset="-122"/>
              </a:rPr>
              <a:t>项目计划书</a:t>
            </a:r>
            <a:endParaRPr lang="zh-CN" altLang="zh-CN" sz="900">
              <a:latin typeface="宋体" panose="02010600030101010101" pitchFamily="2" charset="-122"/>
              <a:ea typeface="宋体" panose="02010600030101010101" pitchFamily="2" charset="-122"/>
            </a:endParaRPr>
          </a:p>
        </p:txBody>
      </p:sp>
      <p:sp>
        <p:nvSpPr>
          <p:cNvPr id="4233" name="Text Box 137"/>
          <p:cNvSpPr txBox="1">
            <a:spLocks noChangeAspect="1" noChangeArrowheads="1"/>
          </p:cNvSpPr>
          <p:nvPr/>
        </p:nvSpPr>
        <p:spPr bwMode="auto">
          <a:xfrm>
            <a:off x="911860" y="1175544"/>
            <a:ext cx="7388225" cy="280987"/>
          </a:xfrm>
          <a:prstGeom prst="rect">
            <a:avLst/>
          </a:prstGeom>
          <a:gradFill rotWithShape="0">
            <a:gsLst>
              <a:gs pos="0">
                <a:srgbClr val="FFFF99"/>
              </a:gs>
              <a:gs pos="100000">
                <a:srgbClr val="FFFFFF"/>
              </a:gs>
            </a:gsLst>
            <a:lin ang="5400000" scaled="1"/>
          </a:gradFill>
          <a:ln w="9525">
            <a:solidFill>
              <a:srgbClr val="333333"/>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项目计划与监控                    问题与风险管理                      沟通管理</a:t>
            </a:r>
          </a:p>
          <a:p>
            <a:pPr>
              <a:defRPr/>
            </a:pPr>
            <a:endParaRPr lang="zh-CN" dirty="0">
              <a:latin typeface="宋体" panose="02010600030101010101" pitchFamily="2" charset="-122"/>
              <a:ea typeface="宋体" panose="02010600030101010101" pitchFamily="2" charset="-122"/>
            </a:endParaRPr>
          </a:p>
        </p:txBody>
      </p:sp>
      <p:sp>
        <p:nvSpPr>
          <p:cNvPr id="29724" name="Text Box 136"/>
          <p:cNvSpPr txBox="1">
            <a:spLocks noChangeAspect="1" noChangeArrowheads="1"/>
          </p:cNvSpPr>
          <p:nvPr/>
        </p:nvSpPr>
        <p:spPr bwMode="auto">
          <a:xfrm>
            <a:off x="8324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客户需求列表</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可行性分析报告</a:t>
            </a:r>
          </a:p>
          <a:p>
            <a:pPr algn="ctr" eaLnBrk="1" hangingPunct="1"/>
            <a:r>
              <a:rPr lang="zh-CN" altLang="en-US" sz="900">
                <a:latin typeface="宋体" panose="02010600030101010101" pitchFamily="2" charset="-122"/>
                <a:ea typeface="宋体" panose="02010600030101010101" pitchFamily="2" charset="-122"/>
              </a:rPr>
              <a:t>立项报告</a:t>
            </a:r>
            <a:endParaRPr lang="zh-CN" altLang="zh-CN" sz="900">
              <a:latin typeface="宋体" panose="02010600030101010101" pitchFamily="2" charset="-122"/>
              <a:ea typeface="宋体" panose="02010600030101010101" pitchFamily="2" charset="-122"/>
            </a:endParaRPr>
          </a:p>
        </p:txBody>
      </p:sp>
      <p:sp>
        <p:nvSpPr>
          <p:cNvPr id="4234" name="AutoShape 138"/>
          <p:cNvSpPr>
            <a:spLocks noChangeArrowheads="1"/>
          </p:cNvSpPr>
          <p:nvPr/>
        </p:nvSpPr>
        <p:spPr bwMode="auto">
          <a:xfrm>
            <a:off x="1823085" y="2218531"/>
            <a:ext cx="114300" cy="95250"/>
          </a:xfrm>
          <a:prstGeom prst="plus">
            <a:avLst>
              <a:gd name="adj" fmla="val 25000"/>
            </a:avLst>
          </a:prstGeom>
          <a:solidFill>
            <a:srgbClr val="FFFFFF"/>
          </a:solidFill>
          <a:ln w="9525" algn="ctr">
            <a:solidFill>
              <a:srgbClr val="FF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defRPr/>
            </a:pPr>
            <a:endParaRPr lang="zh-CN" altLang="en-US"/>
          </a:p>
        </p:txBody>
      </p:sp>
      <p:sp>
        <p:nvSpPr>
          <p:cNvPr id="62" name="Text Box 93"/>
          <p:cNvSpPr txBox="1">
            <a:spLocks noChangeAspect="1" noChangeArrowheads="1"/>
          </p:cNvSpPr>
          <p:nvPr/>
        </p:nvSpPr>
        <p:spPr bwMode="auto">
          <a:xfrm>
            <a:off x="2013585" y="1645444"/>
            <a:ext cx="914400" cy="274637"/>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需求调研分析</a:t>
            </a:r>
            <a:endParaRPr lang="zh-CN" sz="900" dirty="0">
              <a:latin typeface="宋体" panose="02010600030101010101" pitchFamily="2" charset="-122"/>
              <a:ea typeface="宋体" panose="02010600030101010101" pitchFamily="2" charset="-122"/>
            </a:endParaRPr>
          </a:p>
        </p:txBody>
      </p:sp>
      <p:sp>
        <p:nvSpPr>
          <p:cNvPr id="29727" name="Text Box 102"/>
          <p:cNvSpPr txBox="1">
            <a:spLocks noChangeAspect="1" noChangeArrowheads="1"/>
          </p:cNvSpPr>
          <p:nvPr/>
        </p:nvSpPr>
        <p:spPr bwMode="auto">
          <a:xfrm>
            <a:off x="2165985" y="19137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客户需求评审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28" name="Text Box 102"/>
          <p:cNvSpPr txBox="1">
            <a:spLocks noChangeAspect="1" noChangeArrowheads="1"/>
          </p:cNvSpPr>
          <p:nvPr/>
        </p:nvSpPr>
        <p:spPr bwMode="auto">
          <a:xfrm>
            <a:off x="3118485" y="32091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需求规格评审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29" name="Text Box 102"/>
          <p:cNvSpPr txBox="1">
            <a:spLocks noChangeAspect="1" noChangeArrowheads="1"/>
          </p:cNvSpPr>
          <p:nvPr/>
        </p:nvSpPr>
        <p:spPr bwMode="auto">
          <a:xfrm>
            <a:off x="2127885" y="22185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计划评审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30" name="Text Box 117"/>
          <p:cNvSpPr txBox="1">
            <a:spLocks noChangeAspect="1" noChangeArrowheads="1"/>
          </p:cNvSpPr>
          <p:nvPr/>
        </p:nvSpPr>
        <p:spPr bwMode="auto">
          <a:xfrm>
            <a:off x="2966085" y="542131"/>
            <a:ext cx="762000" cy="288925"/>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迭代</a:t>
            </a:r>
            <a:r>
              <a:rPr lang="en-US" altLang="zh-CN" sz="900">
                <a:latin typeface="宋体" panose="02010600030101010101" pitchFamily="2" charset="-122"/>
                <a:ea typeface="宋体" panose="02010600030101010101" pitchFamily="2" charset="-122"/>
              </a:rPr>
              <a:t>1</a:t>
            </a:r>
            <a:endParaRPr lang="zh-CN" altLang="zh-CN" sz="900">
              <a:latin typeface="宋体" panose="02010600030101010101" pitchFamily="2" charset="-122"/>
              <a:ea typeface="宋体" panose="02010600030101010101" pitchFamily="2" charset="-122"/>
            </a:endParaRPr>
          </a:p>
        </p:txBody>
      </p:sp>
      <p:sp>
        <p:nvSpPr>
          <p:cNvPr id="29731" name="Text Box 108"/>
          <p:cNvSpPr txBox="1">
            <a:spLocks noChangeAspect="1" noChangeArrowheads="1"/>
          </p:cNvSpPr>
          <p:nvPr/>
        </p:nvSpPr>
        <p:spPr bwMode="auto">
          <a:xfrm>
            <a:off x="375285" y="831056"/>
            <a:ext cx="466725" cy="644525"/>
          </a:xfrm>
          <a:prstGeom prst="rect">
            <a:avLst/>
          </a:prstGeom>
          <a:gradFill rotWithShape="0">
            <a:gsLst>
              <a:gs pos="0">
                <a:srgbClr val="FFFF99"/>
              </a:gs>
              <a:gs pos="100000">
                <a:srgbClr val="FFFFFF"/>
              </a:gs>
            </a:gsLst>
            <a:lin ang="5400000" scaled="1"/>
          </a:gradFill>
          <a:ln w="9525">
            <a:solidFill>
              <a:srgbClr val="000000"/>
            </a:solidFill>
            <a:miter lim="800000"/>
          </a:ln>
        </p:spPr>
        <p:txBody>
          <a:bodyPr tIns="118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管理过程</a:t>
            </a:r>
            <a:endParaRPr lang="zh-CN">
              <a:latin typeface="宋体" panose="02010600030101010101" pitchFamily="2" charset="-122"/>
              <a:ea typeface="宋体" panose="02010600030101010101" pitchFamily="2" charset="-122"/>
            </a:endParaRPr>
          </a:p>
        </p:txBody>
      </p:sp>
      <p:sp>
        <p:nvSpPr>
          <p:cNvPr id="29732" name="Oval 132"/>
          <p:cNvSpPr>
            <a:spLocks noChangeArrowheads="1"/>
          </p:cNvSpPr>
          <p:nvPr/>
        </p:nvSpPr>
        <p:spPr bwMode="auto">
          <a:xfrm>
            <a:off x="2851785" y="2275681"/>
            <a:ext cx="114300" cy="95250"/>
          </a:xfrm>
          <a:prstGeom prst="ellipse">
            <a:avLst/>
          </a:prstGeom>
          <a:solidFill>
            <a:srgbClr val="FF0000"/>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33" name="Oval 132"/>
          <p:cNvSpPr>
            <a:spLocks noChangeArrowheads="1"/>
          </p:cNvSpPr>
          <p:nvPr/>
        </p:nvSpPr>
        <p:spPr bwMode="auto">
          <a:xfrm>
            <a:off x="3766185" y="3342481"/>
            <a:ext cx="114300" cy="95250"/>
          </a:xfrm>
          <a:prstGeom prst="ellipse">
            <a:avLst/>
          </a:prstGeom>
          <a:solidFill>
            <a:srgbClr val="FF0000"/>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34" name="AutoShape 79"/>
          <p:cNvSpPr>
            <a:spLocks noChangeAspect="1" noChangeArrowheads="1"/>
          </p:cNvSpPr>
          <p:nvPr/>
        </p:nvSpPr>
        <p:spPr bwMode="auto">
          <a:xfrm>
            <a:off x="2966085" y="1608931"/>
            <a:ext cx="206375" cy="1031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35" name="Text Box 117"/>
          <p:cNvSpPr txBox="1">
            <a:spLocks noChangeAspect="1" noChangeArrowheads="1"/>
          </p:cNvSpPr>
          <p:nvPr/>
        </p:nvSpPr>
        <p:spPr bwMode="auto">
          <a:xfrm>
            <a:off x="4413885" y="542131"/>
            <a:ext cx="701675" cy="288925"/>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迭代</a:t>
            </a:r>
            <a:r>
              <a:rPr lang="en-US" altLang="zh-CN" sz="900">
                <a:latin typeface="宋体" panose="02010600030101010101" pitchFamily="2" charset="-122"/>
                <a:ea typeface="宋体" panose="02010600030101010101" pitchFamily="2" charset="-122"/>
              </a:rPr>
              <a:t>3</a:t>
            </a:r>
            <a:endParaRPr lang="zh-CN" altLang="zh-CN" sz="900">
              <a:latin typeface="宋体" panose="02010600030101010101" pitchFamily="2" charset="-122"/>
              <a:ea typeface="宋体" panose="02010600030101010101" pitchFamily="2" charset="-122"/>
            </a:endParaRPr>
          </a:p>
        </p:txBody>
      </p:sp>
      <p:sp>
        <p:nvSpPr>
          <p:cNvPr id="29737" name="Text Box 117"/>
          <p:cNvSpPr txBox="1">
            <a:spLocks noChangeAspect="1" noChangeArrowheads="1"/>
          </p:cNvSpPr>
          <p:nvPr/>
        </p:nvSpPr>
        <p:spPr bwMode="auto">
          <a:xfrm>
            <a:off x="5114925" y="542290"/>
            <a:ext cx="3223260" cy="285750"/>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dirty="0" smtClean="0">
                <a:latin typeface="宋体" panose="02010600030101010101" pitchFamily="2" charset="-122"/>
                <a:ea typeface="宋体" panose="02010600030101010101" pitchFamily="2" charset="-122"/>
              </a:rPr>
              <a:t>系统测试验收阶段</a:t>
            </a:r>
            <a:endParaRPr lang="zh-CN" altLang="zh-CN" sz="900" dirty="0" smtClean="0">
              <a:latin typeface="宋体" panose="02010600030101010101" pitchFamily="2" charset="-122"/>
              <a:ea typeface="宋体" panose="02010600030101010101" pitchFamily="2" charset="-122"/>
            </a:endParaRPr>
          </a:p>
          <a:p>
            <a:pPr algn="ctr" eaLnBrk="1" hangingPunct="1"/>
            <a:endParaRPr lang="zh-CN" sz="900" dirty="0">
              <a:latin typeface="宋体" panose="02010600030101010101" pitchFamily="2" charset="-122"/>
              <a:ea typeface="宋体" panose="02010600030101010101" pitchFamily="2" charset="-122"/>
            </a:endParaRPr>
          </a:p>
        </p:txBody>
      </p:sp>
      <p:sp>
        <p:nvSpPr>
          <p:cNvPr id="103" name="Text Box 94"/>
          <p:cNvSpPr txBox="1">
            <a:spLocks noChangeAspect="1" noChangeArrowheads="1"/>
          </p:cNvSpPr>
          <p:nvPr/>
        </p:nvSpPr>
        <p:spPr bwMode="auto">
          <a:xfrm>
            <a:off x="6242685" y="25233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sz="900" dirty="0">
                <a:latin typeface="宋体" panose="02010600030101010101" pitchFamily="2" charset="-122"/>
                <a:ea typeface="宋体" panose="02010600030101010101" pitchFamily="2" charset="-122"/>
              </a:rPr>
              <a:t>产品验收</a:t>
            </a:r>
          </a:p>
        </p:txBody>
      </p:sp>
      <p:sp>
        <p:nvSpPr>
          <p:cNvPr id="104" name="Text Box 94"/>
          <p:cNvSpPr txBox="1">
            <a:spLocks noChangeAspect="1" noChangeArrowheads="1"/>
          </p:cNvSpPr>
          <p:nvPr/>
        </p:nvSpPr>
        <p:spPr bwMode="auto">
          <a:xfrm>
            <a:off x="6242685" y="28281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用户培训</a:t>
            </a:r>
            <a:endParaRPr lang="zh-CN" sz="900" dirty="0">
              <a:latin typeface="宋体" panose="02010600030101010101" pitchFamily="2" charset="-122"/>
              <a:ea typeface="宋体" panose="02010600030101010101" pitchFamily="2" charset="-122"/>
            </a:endParaRPr>
          </a:p>
        </p:txBody>
      </p:sp>
      <p:sp>
        <p:nvSpPr>
          <p:cNvPr id="105" name="Text Box 94"/>
          <p:cNvSpPr txBox="1">
            <a:spLocks noChangeAspect="1" noChangeArrowheads="1"/>
          </p:cNvSpPr>
          <p:nvPr/>
        </p:nvSpPr>
        <p:spPr bwMode="auto">
          <a:xfrm>
            <a:off x="6242685" y="31329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sz="900" dirty="0">
                <a:latin typeface="宋体" panose="02010600030101010101" pitchFamily="2" charset="-122"/>
                <a:ea typeface="宋体" panose="02010600030101010101" pitchFamily="2" charset="-122"/>
              </a:rPr>
              <a:t>试运行</a:t>
            </a:r>
          </a:p>
        </p:txBody>
      </p:sp>
      <p:sp>
        <p:nvSpPr>
          <p:cNvPr id="106" name="Text Box 94"/>
          <p:cNvSpPr txBox="1">
            <a:spLocks noChangeAspect="1" noChangeArrowheads="1"/>
          </p:cNvSpPr>
          <p:nvPr/>
        </p:nvSpPr>
        <p:spPr bwMode="auto">
          <a:xfrm>
            <a:off x="7338060" y="3365976"/>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产品发布</a:t>
            </a:r>
            <a:endParaRPr lang="zh-CN" sz="900" dirty="0">
              <a:latin typeface="宋体" panose="02010600030101010101" pitchFamily="2" charset="-122"/>
              <a:ea typeface="宋体" panose="02010600030101010101" pitchFamily="2" charset="-122"/>
            </a:endParaRPr>
          </a:p>
        </p:txBody>
      </p:sp>
      <p:sp>
        <p:nvSpPr>
          <p:cNvPr id="29743" name="AutoShape 79"/>
          <p:cNvSpPr>
            <a:spLocks noChangeAspect="1" noChangeArrowheads="1"/>
          </p:cNvSpPr>
          <p:nvPr/>
        </p:nvSpPr>
        <p:spPr bwMode="auto">
          <a:xfrm>
            <a:off x="6166485" y="2370931"/>
            <a:ext cx="206375" cy="1031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44" name="Text Box 136"/>
          <p:cNvSpPr txBox="1">
            <a:spLocks noChangeAspect="1" noChangeArrowheads="1"/>
          </p:cNvSpPr>
          <p:nvPr/>
        </p:nvSpPr>
        <p:spPr bwMode="auto">
          <a:xfrm>
            <a:off x="3042285" y="4407694"/>
            <a:ext cx="10191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架构设计说明书</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系统设计说明书</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系统测试用例</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需求规格说明书</a:t>
            </a:r>
            <a:endParaRPr lang="en-US" altLang="zh-CN" sz="900">
              <a:latin typeface="宋体" panose="02010600030101010101" pitchFamily="2" charset="-122"/>
              <a:ea typeface="宋体" panose="02010600030101010101" pitchFamily="2" charset="-122"/>
            </a:endParaRPr>
          </a:p>
        </p:txBody>
      </p:sp>
      <p:sp>
        <p:nvSpPr>
          <p:cNvPr id="29745" name="Text Box 136"/>
          <p:cNvSpPr txBox="1">
            <a:spLocks noChangeAspect="1" noChangeArrowheads="1"/>
          </p:cNvSpPr>
          <p:nvPr/>
        </p:nvSpPr>
        <p:spPr bwMode="auto">
          <a:xfrm>
            <a:off x="37280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endParaRPr lang="zh-CN" altLang="zh-CN" sz="900">
              <a:latin typeface="宋体" panose="02010600030101010101" pitchFamily="2" charset="-122"/>
              <a:ea typeface="宋体" panose="02010600030101010101" pitchFamily="2" charset="-122"/>
            </a:endParaRPr>
          </a:p>
        </p:txBody>
      </p:sp>
      <p:sp>
        <p:nvSpPr>
          <p:cNvPr id="29746" name="Text Box 136"/>
          <p:cNvSpPr txBox="1">
            <a:spLocks noChangeAspect="1" noChangeArrowheads="1"/>
          </p:cNvSpPr>
          <p:nvPr/>
        </p:nvSpPr>
        <p:spPr bwMode="auto">
          <a:xfrm>
            <a:off x="4042410" y="4407694"/>
            <a:ext cx="10191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集成测试用例</a:t>
            </a:r>
            <a:endParaRPr lang="zh-CN"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测试缺陷</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集成测试报告项目日程表</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代码</a:t>
            </a:r>
            <a:endParaRPr lang="en-US" altLang="zh-CN" sz="900">
              <a:latin typeface="宋体" panose="02010600030101010101" pitchFamily="2" charset="-122"/>
              <a:ea typeface="宋体" panose="02010600030101010101" pitchFamily="2" charset="-122"/>
            </a:endParaRPr>
          </a:p>
          <a:p>
            <a:pPr algn="ctr" eaLnBrk="1" hangingPunct="1"/>
            <a:endParaRPr lang="en-US" altLang="zh-CN" sz="900">
              <a:latin typeface="宋体" panose="02010600030101010101" pitchFamily="2" charset="-122"/>
              <a:ea typeface="宋体" panose="02010600030101010101" pitchFamily="2" charset="-122"/>
            </a:endParaRPr>
          </a:p>
          <a:p>
            <a:pPr algn="ctr" eaLnBrk="1" hangingPunct="1"/>
            <a:endParaRPr lang="en-US" altLang="zh-CN" sz="900">
              <a:latin typeface="宋体" panose="02010600030101010101" pitchFamily="2" charset="-122"/>
              <a:ea typeface="宋体" panose="02010600030101010101" pitchFamily="2" charset="-122"/>
            </a:endParaRPr>
          </a:p>
          <a:p>
            <a:pPr algn="ctr" eaLnBrk="1" hangingPunct="1"/>
            <a:endParaRPr lang="zh-CN" altLang="zh-CN" sz="900">
              <a:latin typeface="宋体" panose="02010600030101010101" pitchFamily="2" charset="-122"/>
              <a:ea typeface="宋体" panose="02010600030101010101" pitchFamily="2" charset="-122"/>
            </a:endParaRPr>
          </a:p>
        </p:txBody>
      </p:sp>
      <p:sp>
        <p:nvSpPr>
          <p:cNvPr id="29747" name="Text Box 136"/>
          <p:cNvSpPr txBox="1">
            <a:spLocks noChangeAspect="1" noChangeArrowheads="1"/>
          </p:cNvSpPr>
          <p:nvPr/>
        </p:nvSpPr>
        <p:spPr bwMode="auto">
          <a:xfrm>
            <a:off x="62426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测试缺陷</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用户测试报告</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培训教材</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试运行报告</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验收报告</a:t>
            </a:r>
            <a:endParaRPr lang="zh-CN" altLang="zh-CN" sz="900">
              <a:latin typeface="宋体" panose="02010600030101010101" pitchFamily="2" charset="-122"/>
              <a:ea typeface="宋体" panose="02010600030101010101" pitchFamily="2" charset="-122"/>
            </a:endParaRPr>
          </a:p>
        </p:txBody>
      </p:sp>
      <p:sp>
        <p:nvSpPr>
          <p:cNvPr id="29748" name="Text Box 136"/>
          <p:cNvSpPr txBox="1">
            <a:spLocks noChangeAspect="1" noChangeArrowheads="1"/>
          </p:cNvSpPr>
          <p:nvPr/>
        </p:nvSpPr>
        <p:spPr bwMode="auto">
          <a:xfrm>
            <a:off x="72332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项目总结报告</a:t>
            </a:r>
            <a:endParaRPr lang="en-US" altLang="zh-CN" sz="900">
              <a:latin typeface="宋体" panose="02010600030101010101" pitchFamily="2" charset="-122"/>
              <a:ea typeface="宋体" panose="02010600030101010101" pitchFamily="2" charset="-122"/>
            </a:endParaRPr>
          </a:p>
          <a:p>
            <a:pPr algn="ctr" eaLnBrk="1" hangingPunct="1"/>
            <a:endParaRPr lang="zh-CN" altLang="zh-CN" sz="900">
              <a:latin typeface="宋体" panose="02010600030101010101" pitchFamily="2" charset="-122"/>
              <a:ea typeface="宋体" panose="02010600030101010101" pitchFamily="2" charset="-122"/>
            </a:endParaRPr>
          </a:p>
        </p:txBody>
      </p:sp>
      <p:sp>
        <p:nvSpPr>
          <p:cNvPr id="82" name="Text Box 123"/>
          <p:cNvSpPr txBox="1">
            <a:spLocks noChangeAspect="1" noChangeArrowheads="1"/>
          </p:cNvSpPr>
          <p:nvPr/>
        </p:nvSpPr>
        <p:spPr bwMode="auto">
          <a:xfrm>
            <a:off x="1975485" y="846931"/>
            <a:ext cx="914400" cy="279400"/>
          </a:xfrm>
          <a:prstGeom prst="rect">
            <a:avLst/>
          </a:prstGeom>
          <a:gradFill rotWithShape="0">
            <a:gsLst>
              <a:gs pos="0">
                <a:srgbClr val="FFFF99"/>
              </a:gs>
              <a:gs pos="100000">
                <a:srgbClr val="FFFFFF"/>
              </a:gs>
            </a:gsLst>
            <a:lin ang="5400000" scaled="1"/>
          </a:gradFill>
          <a:ln w="9525">
            <a:solidFill>
              <a:srgbClr val="333333"/>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项目策划</a:t>
            </a:r>
            <a:endParaRPr lang="zh-CN" sz="900" dirty="0">
              <a:latin typeface="宋体" panose="02010600030101010101" pitchFamily="2" charset="-122"/>
              <a:ea typeface="宋体" panose="02010600030101010101" pitchFamily="2" charset="-122"/>
            </a:endParaRPr>
          </a:p>
        </p:txBody>
      </p:sp>
      <p:sp>
        <p:nvSpPr>
          <p:cNvPr id="29750" name="Text Box 102"/>
          <p:cNvSpPr txBox="1">
            <a:spLocks noChangeAspect="1" noChangeArrowheads="1"/>
          </p:cNvSpPr>
          <p:nvPr/>
        </p:nvSpPr>
        <p:spPr bwMode="auto">
          <a:xfrm>
            <a:off x="3956685" y="32091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测试用例评审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51" name="Oval 132"/>
          <p:cNvSpPr>
            <a:spLocks noChangeArrowheads="1"/>
          </p:cNvSpPr>
          <p:nvPr/>
        </p:nvSpPr>
        <p:spPr bwMode="auto">
          <a:xfrm>
            <a:off x="4642485" y="3342481"/>
            <a:ext cx="114300" cy="95250"/>
          </a:xfrm>
          <a:prstGeom prst="ellipse">
            <a:avLst/>
          </a:prstGeom>
          <a:solidFill>
            <a:srgbClr val="FF0000"/>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52" name="Text Box 102"/>
          <p:cNvSpPr txBox="1">
            <a:spLocks noChangeAspect="1" noChangeArrowheads="1"/>
          </p:cNvSpPr>
          <p:nvPr/>
        </p:nvSpPr>
        <p:spPr bwMode="auto">
          <a:xfrm>
            <a:off x="3956685" y="30567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设计评审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53" name="Oval 132"/>
          <p:cNvSpPr>
            <a:spLocks noChangeArrowheads="1"/>
          </p:cNvSpPr>
          <p:nvPr/>
        </p:nvSpPr>
        <p:spPr bwMode="auto">
          <a:xfrm>
            <a:off x="4642485" y="3132931"/>
            <a:ext cx="114300" cy="95250"/>
          </a:xfrm>
          <a:prstGeom prst="ellipse">
            <a:avLst/>
          </a:prstGeom>
          <a:solidFill>
            <a:srgbClr val="FF0000"/>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54" name="Text Box 102"/>
          <p:cNvSpPr txBox="1">
            <a:spLocks noChangeAspect="1" noChangeArrowheads="1"/>
          </p:cNvSpPr>
          <p:nvPr/>
        </p:nvSpPr>
        <p:spPr bwMode="auto">
          <a:xfrm>
            <a:off x="3118485" y="30567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代码走查</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55" name="Oval 133"/>
          <p:cNvSpPr>
            <a:spLocks noChangeArrowheads="1"/>
          </p:cNvSpPr>
          <p:nvPr/>
        </p:nvSpPr>
        <p:spPr bwMode="auto">
          <a:xfrm>
            <a:off x="3766185" y="3132931"/>
            <a:ext cx="114300" cy="95250"/>
          </a:xfrm>
          <a:prstGeom prst="ellipse">
            <a:avLst/>
          </a:prstGeom>
          <a:solidFill>
            <a:srgbClr val="FFFFFF"/>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56" name="Text Box 102"/>
          <p:cNvSpPr txBox="1">
            <a:spLocks noChangeAspect="1" noChangeArrowheads="1"/>
          </p:cNvSpPr>
          <p:nvPr/>
        </p:nvSpPr>
        <p:spPr bwMode="auto">
          <a:xfrm>
            <a:off x="5328285" y="2904331"/>
            <a:ext cx="6858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b="1">
                <a:solidFill>
                  <a:srgbClr val="FF0000"/>
                </a:solidFill>
                <a:latin typeface="宋体" panose="02010600030101010101" pitchFamily="2" charset="-122"/>
                <a:ea typeface="宋体" panose="02010600030101010101" pitchFamily="2" charset="-122"/>
              </a:rPr>
              <a:t>手册评审</a:t>
            </a:r>
            <a:endParaRPr lang="zh-CN" altLang="zh-CN" sz="800" b="1">
              <a:solidFill>
                <a:srgbClr val="FF0000"/>
              </a:solidFill>
              <a:latin typeface="宋体" panose="02010600030101010101" pitchFamily="2" charset="-122"/>
              <a:ea typeface="宋体" panose="02010600030101010101" pitchFamily="2" charset="-122"/>
            </a:endParaRPr>
          </a:p>
        </p:txBody>
      </p:sp>
      <p:sp>
        <p:nvSpPr>
          <p:cNvPr id="29757" name="Oval 133"/>
          <p:cNvSpPr>
            <a:spLocks noChangeArrowheads="1"/>
          </p:cNvSpPr>
          <p:nvPr/>
        </p:nvSpPr>
        <p:spPr bwMode="auto">
          <a:xfrm>
            <a:off x="6014085" y="2980531"/>
            <a:ext cx="114300" cy="95250"/>
          </a:xfrm>
          <a:prstGeom prst="ellipse">
            <a:avLst/>
          </a:prstGeom>
          <a:solidFill>
            <a:srgbClr val="FFFFFF"/>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cxnSp>
        <p:nvCxnSpPr>
          <p:cNvPr id="29759" name="直接连接符 106"/>
          <p:cNvCxnSpPr>
            <a:cxnSpLocks noChangeShapeType="1"/>
          </p:cNvCxnSpPr>
          <p:nvPr/>
        </p:nvCxnSpPr>
        <p:spPr bwMode="auto">
          <a:xfrm rot="5400000">
            <a:off x="2661286" y="2599531"/>
            <a:ext cx="914400" cy="3175"/>
          </a:xfrm>
          <a:prstGeom prst="line">
            <a:avLst/>
          </a:prstGeom>
          <a:noFill/>
          <a:ln w="9525" algn="ctr">
            <a:solidFill>
              <a:schemeClr val="tx1"/>
            </a:solidFill>
            <a:prstDash val="dash"/>
            <a:round/>
          </a:ln>
          <a:extLst>
            <a:ext uri="{909E8E84-426E-40DD-AFC4-6F175D3DCCD1}">
              <a14:hiddenFill xmlns:a14="http://schemas.microsoft.com/office/drawing/2010/main">
                <a:noFill/>
              </a14:hiddenFill>
            </a:ext>
          </a:extLst>
        </p:spPr>
      </p:cxnSp>
      <p:cxnSp>
        <p:nvCxnSpPr>
          <p:cNvPr id="29760" name="直接连接符 107"/>
          <p:cNvCxnSpPr>
            <a:cxnSpLocks noChangeShapeType="1"/>
          </p:cNvCxnSpPr>
          <p:nvPr/>
        </p:nvCxnSpPr>
        <p:spPr bwMode="auto">
          <a:xfrm rot="5400000">
            <a:off x="3232786" y="2713831"/>
            <a:ext cx="685800" cy="3175"/>
          </a:xfrm>
          <a:prstGeom prst="line">
            <a:avLst/>
          </a:prstGeom>
          <a:noFill/>
          <a:ln w="9525" algn="ctr">
            <a:solidFill>
              <a:schemeClr val="tx1"/>
            </a:solidFill>
            <a:prstDash val="dash"/>
            <a:round/>
          </a:ln>
          <a:extLst>
            <a:ext uri="{909E8E84-426E-40DD-AFC4-6F175D3DCCD1}">
              <a14:hiddenFill xmlns:a14="http://schemas.microsoft.com/office/drawing/2010/main">
                <a:noFill/>
              </a14:hiddenFill>
            </a:ext>
          </a:extLst>
        </p:spPr>
      </p:cxnSp>
      <p:sp>
        <p:nvSpPr>
          <p:cNvPr id="118" name="Text Box 94"/>
          <p:cNvSpPr txBox="1">
            <a:spLocks noChangeAspect="1" noChangeArrowheads="1"/>
          </p:cNvSpPr>
          <p:nvPr/>
        </p:nvSpPr>
        <p:spPr bwMode="auto">
          <a:xfrm>
            <a:off x="5175885" y="22947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系统测试</a:t>
            </a:r>
            <a:endParaRPr lang="zh-CN" sz="900" dirty="0">
              <a:latin typeface="宋体" panose="02010600030101010101" pitchFamily="2" charset="-122"/>
              <a:ea typeface="宋体" panose="02010600030101010101" pitchFamily="2" charset="-122"/>
            </a:endParaRPr>
          </a:p>
        </p:txBody>
      </p:sp>
      <p:sp>
        <p:nvSpPr>
          <p:cNvPr id="29762" name="AutoShape 79"/>
          <p:cNvSpPr>
            <a:spLocks noChangeAspect="1" noChangeArrowheads="1"/>
          </p:cNvSpPr>
          <p:nvPr/>
        </p:nvSpPr>
        <p:spPr bwMode="auto">
          <a:xfrm>
            <a:off x="5023485" y="2039144"/>
            <a:ext cx="206375" cy="1031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63" name="Text Box 136"/>
          <p:cNvSpPr txBox="1">
            <a:spLocks noChangeAspect="1" noChangeArrowheads="1"/>
          </p:cNvSpPr>
          <p:nvPr/>
        </p:nvSpPr>
        <p:spPr bwMode="auto">
          <a:xfrm>
            <a:off x="5175885" y="4428331"/>
            <a:ext cx="1019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测试缺陷</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系统测试报告</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用户手册</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客户手册</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运维手册</a:t>
            </a:r>
            <a:endParaRPr lang="en-US" altLang="zh-CN" sz="900">
              <a:latin typeface="宋体" panose="02010600030101010101" pitchFamily="2" charset="-122"/>
              <a:ea typeface="宋体" panose="02010600030101010101" pitchFamily="2" charset="-122"/>
            </a:endParaRPr>
          </a:p>
        </p:txBody>
      </p:sp>
      <p:sp>
        <p:nvSpPr>
          <p:cNvPr id="29764" name="Text Box 117"/>
          <p:cNvSpPr txBox="1">
            <a:spLocks noChangeAspect="1" noChangeArrowheads="1"/>
          </p:cNvSpPr>
          <p:nvPr/>
        </p:nvSpPr>
        <p:spPr bwMode="auto">
          <a:xfrm>
            <a:off x="3728085" y="542131"/>
            <a:ext cx="685800" cy="288925"/>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迭代</a:t>
            </a:r>
            <a:r>
              <a:rPr lang="en-US" altLang="zh-CN" sz="900">
                <a:latin typeface="宋体" panose="02010600030101010101" pitchFamily="2" charset="-122"/>
                <a:ea typeface="宋体" panose="02010600030101010101" pitchFamily="2" charset="-122"/>
              </a:rPr>
              <a:t>2</a:t>
            </a:r>
            <a:endParaRPr lang="zh-CN" altLang="zh-CN" sz="900">
              <a:latin typeface="宋体" panose="02010600030101010101" pitchFamily="2" charset="-122"/>
              <a:ea typeface="宋体" panose="02010600030101010101" pitchFamily="2" charset="-122"/>
            </a:endParaRPr>
          </a:p>
        </p:txBody>
      </p:sp>
      <p:cxnSp>
        <p:nvCxnSpPr>
          <p:cNvPr id="29765" name="直接连接符 126"/>
          <p:cNvCxnSpPr>
            <a:cxnSpLocks noChangeShapeType="1"/>
          </p:cNvCxnSpPr>
          <p:nvPr/>
        </p:nvCxnSpPr>
        <p:spPr bwMode="auto">
          <a:xfrm rot="5400000">
            <a:off x="3766186" y="2942431"/>
            <a:ext cx="228600" cy="3175"/>
          </a:xfrm>
          <a:prstGeom prst="line">
            <a:avLst/>
          </a:prstGeom>
          <a:noFill/>
          <a:ln w="9525" algn="ctr">
            <a:solidFill>
              <a:schemeClr val="tx1"/>
            </a:solidFill>
            <a:prstDash val="dash"/>
            <a:round/>
          </a:ln>
          <a:extLst>
            <a:ext uri="{909E8E84-426E-40DD-AFC4-6F175D3DCCD1}">
              <a14:hiddenFill xmlns:a14="http://schemas.microsoft.com/office/drawing/2010/main">
                <a:noFill/>
              </a14:hiddenFill>
            </a:ext>
          </a:extLst>
        </p:spPr>
      </p:cxnSp>
      <p:sp>
        <p:nvSpPr>
          <p:cNvPr id="134" name="Text Box 94"/>
          <p:cNvSpPr txBox="1">
            <a:spLocks noChangeAspect="1" noChangeArrowheads="1"/>
          </p:cNvSpPr>
          <p:nvPr/>
        </p:nvSpPr>
        <p:spPr bwMode="auto">
          <a:xfrm>
            <a:off x="5175885" y="2599531"/>
            <a:ext cx="914400" cy="228600"/>
          </a:xfrm>
          <a:prstGeom prst="rect">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r>
              <a:rPr lang="zh-CN" altLang="en-US" sz="900" dirty="0">
                <a:latin typeface="宋体" panose="02010600030101010101" pitchFamily="2" charset="-122"/>
                <a:ea typeface="宋体" panose="02010600030101010101" pitchFamily="2" charset="-122"/>
              </a:rPr>
              <a:t>编写各类手册</a:t>
            </a:r>
            <a:endParaRPr lang="zh-CN" sz="900" dirty="0">
              <a:latin typeface="宋体" panose="02010600030101010101" pitchFamily="2" charset="-122"/>
              <a:ea typeface="宋体" panose="02010600030101010101" pitchFamily="2" charset="-122"/>
            </a:endParaRPr>
          </a:p>
        </p:txBody>
      </p:sp>
      <p:grpSp>
        <p:nvGrpSpPr>
          <p:cNvPr id="29767" name="组合 137"/>
          <p:cNvGrpSpPr/>
          <p:nvPr/>
        </p:nvGrpSpPr>
        <p:grpSpPr bwMode="auto">
          <a:xfrm>
            <a:off x="2813685" y="1685131"/>
            <a:ext cx="1676400" cy="523875"/>
            <a:chOff x="2895600" y="2286000"/>
            <a:chExt cx="1828800" cy="523347"/>
          </a:xfrm>
        </p:grpSpPr>
        <p:sp>
          <p:nvSpPr>
            <p:cNvPr id="136" name="直角三角形 135"/>
            <p:cNvSpPr/>
            <p:nvPr/>
          </p:nvSpPr>
          <p:spPr bwMode="auto">
            <a:xfrm>
              <a:off x="3124200" y="2286000"/>
              <a:ext cx="1600200" cy="380616"/>
            </a:xfrm>
            <a:prstGeom prst="rtTriangle">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endParaRPr lang="zh-CN" altLang="en-US" sz="900" dirty="0">
                <a:latin typeface="宋体" panose="02010600030101010101" pitchFamily="2" charset="-122"/>
                <a:ea typeface="宋体" panose="02010600030101010101" pitchFamily="2" charset="-122"/>
              </a:endParaRPr>
            </a:p>
          </p:txBody>
        </p:sp>
        <p:sp>
          <p:nvSpPr>
            <p:cNvPr id="29788" name="Text Box 102"/>
            <p:cNvSpPr txBox="1">
              <a:spLocks noChangeAspect="1" noChangeArrowheads="1"/>
            </p:cNvSpPr>
            <p:nvPr/>
          </p:nvSpPr>
          <p:spPr bwMode="auto">
            <a:xfrm>
              <a:off x="2895600" y="2362200"/>
              <a:ext cx="1246909" cy="44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a:latin typeface="宋体" panose="02010600030101010101" pitchFamily="2" charset="-122"/>
                  <a:ea typeface="宋体" panose="02010600030101010101" pitchFamily="2" charset="-122"/>
                </a:rPr>
                <a:t>需求规格、设计</a:t>
              </a:r>
              <a:endParaRPr lang="en-US" altLang="zh-CN" sz="800">
                <a:latin typeface="宋体" panose="02010600030101010101" pitchFamily="2" charset="-122"/>
                <a:ea typeface="宋体" panose="02010600030101010101" pitchFamily="2" charset="-122"/>
              </a:endParaRPr>
            </a:p>
            <a:p>
              <a:pPr algn="ctr" eaLnBrk="1" hangingPunct="1"/>
              <a:r>
                <a:rPr lang="zh-CN" altLang="en-US" sz="800">
                  <a:latin typeface="宋体" panose="02010600030101010101" pitchFamily="2" charset="-122"/>
                  <a:ea typeface="宋体" panose="02010600030101010101" pitchFamily="2" charset="-122"/>
                </a:rPr>
                <a:t>、开发、测试、发布</a:t>
              </a:r>
            </a:p>
          </p:txBody>
        </p:sp>
      </p:grpSp>
      <p:grpSp>
        <p:nvGrpSpPr>
          <p:cNvPr id="29768" name="组合 140"/>
          <p:cNvGrpSpPr/>
          <p:nvPr/>
        </p:nvGrpSpPr>
        <p:grpSpPr bwMode="auto">
          <a:xfrm>
            <a:off x="3347085" y="2142331"/>
            <a:ext cx="1447800" cy="457200"/>
            <a:chOff x="5257800" y="2286000"/>
            <a:chExt cx="1447800" cy="457200"/>
          </a:xfrm>
        </p:grpSpPr>
        <p:sp>
          <p:nvSpPr>
            <p:cNvPr id="139" name="菱形 138"/>
            <p:cNvSpPr/>
            <p:nvPr/>
          </p:nvSpPr>
          <p:spPr bwMode="auto">
            <a:xfrm>
              <a:off x="5257800" y="2286000"/>
              <a:ext cx="1447800" cy="381000"/>
            </a:xfrm>
            <a:prstGeom prst="diamond">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endParaRPr lang="zh-CN" altLang="en-US" sz="900">
                <a:latin typeface="宋体" panose="02010600030101010101" pitchFamily="2" charset="-122"/>
                <a:ea typeface="宋体" panose="02010600030101010101" pitchFamily="2" charset="-122"/>
              </a:endParaRPr>
            </a:p>
          </p:txBody>
        </p:sp>
        <p:sp>
          <p:nvSpPr>
            <p:cNvPr id="29786" name="Text Box 102"/>
            <p:cNvSpPr txBox="1">
              <a:spLocks noChangeAspect="1" noChangeArrowheads="1"/>
            </p:cNvSpPr>
            <p:nvPr/>
          </p:nvSpPr>
          <p:spPr bwMode="auto">
            <a:xfrm>
              <a:off x="5334000" y="2296053"/>
              <a:ext cx="1143000" cy="44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a:latin typeface="宋体" panose="02010600030101010101" pitchFamily="2" charset="-122"/>
                  <a:ea typeface="宋体" panose="02010600030101010101" pitchFamily="2" charset="-122"/>
                </a:rPr>
                <a:t>需求规格、设计</a:t>
              </a:r>
              <a:endParaRPr lang="en-US" altLang="zh-CN" sz="800">
                <a:latin typeface="宋体" panose="02010600030101010101" pitchFamily="2" charset="-122"/>
                <a:ea typeface="宋体" panose="02010600030101010101" pitchFamily="2" charset="-122"/>
              </a:endParaRPr>
            </a:p>
            <a:p>
              <a:pPr algn="ctr" eaLnBrk="1" hangingPunct="1"/>
              <a:r>
                <a:rPr lang="zh-CN" altLang="en-US" sz="800">
                  <a:latin typeface="宋体" panose="02010600030101010101" pitchFamily="2" charset="-122"/>
                  <a:ea typeface="宋体" panose="02010600030101010101" pitchFamily="2" charset="-122"/>
                </a:rPr>
                <a:t>、开发、测试、发布</a:t>
              </a:r>
            </a:p>
          </p:txBody>
        </p:sp>
      </p:grpSp>
      <p:grpSp>
        <p:nvGrpSpPr>
          <p:cNvPr id="29769" name="组合 143"/>
          <p:cNvGrpSpPr/>
          <p:nvPr/>
        </p:nvGrpSpPr>
        <p:grpSpPr bwMode="auto">
          <a:xfrm flipH="1">
            <a:off x="3575685" y="2447131"/>
            <a:ext cx="1504950" cy="523875"/>
            <a:chOff x="3082638" y="2286000"/>
            <a:chExt cx="1641762" cy="523347"/>
          </a:xfrm>
        </p:grpSpPr>
        <p:sp>
          <p:nvSpPr>
            <p:cNvPr id="145" name="直角三角形 144"/>
            <p:cNvSpPr/>
            <p:nvPr/>
          </p:nvSpPr>
          <p:spPr bwMode="auto">
            <a:xfrm>
              <a:off x="3124202" y="2286000"/>
              <a:ext cx="1600198" cy="380616"/>
            </a:xfrm>
            <a:prstGeom prst="rtTriangle">
              <a:avLst/>
            </a:prstGeom>
            <a:gradFill rotWithShape="0">
              <a:gsLst>
                <a:gs pos="0">
                  <a:srgbClr val="CCFFCC"/>
                </a:gs>
                <a:gs pos="100000">
                  <a:srgbClr val="FFFFFF"/>
                </a:gs>
              </a:gsLst>
              <a:lin ang="5400000" scaled="1"/>
            </a:gra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a:defRPr/>
              </a:pPr>
              <a:endParaRPr lang="zh-CN" altLang="en-US" sz="900" dirty="0">
                <a:latin typeface="宋体" panose="02010600030101010101" pitchFamily="2" charset="-122"/>
                <a:ea typeface="宋体" panose="02010600030101010101" pitchFamily="2" charset="-122"/>
              </a:endParaRPr>
            </a:p>
          </p:txBody>
        </p:sp>
        <p:sp>
          <p:nvSpPr>
            <p:cNvPr id="29784" name="Text Box 102"/>
            <p:cNvSpPr txBox="1">
              <a:spLocks noChangeAspect="1" noChangeArrowheads="1"/>
            </p:cNvSpPr>
            <p:nvPr/>
          </p:nvSpPr>
          <p:spPr bwMode="auto">
            <a:xfrm>
              <a:off x="3082638" y="2362200"/>
              <a:ext cx="1309255" cy="44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800">
                  <a:latin typeface="宋体" panose="02010600030101010101" pitchFamily="2" charset="-122"/>
                  <a:ea typeface="宋体" panose="02010600030101010101" pitchFamily="2" charset="-122"/>
                </a:rPr>
                <a:t>        需求规格、设计、开发、测试、发布</a:t>
              </a:r>
            </a:p>
          </p:txBody>
        </p:sp>
      </p:grpSp>
      <p:sp>
        <p:nvSpPr>
          <p:cNvPr id="29770" name="Text Box 124"/>
          <p:cNvSpPr txBox="1">
            <a:spLocks noChangeAspect="1" noChangeArrowheads="1"/>
          </p:cNvSpPr>
          <p:nvPr/>
        </p:nvSpPr>
        <p:spPr bwMode="auto">
          <a:xfrm>
            <a:off x="375285" y="5280819"/>
            <a:ext cx="465138" cy="747712"/>
          </a:xfrm>
          <a:prstGeom prst="rect">
            <a:avLst/>
          </a:prstGeom>
          <a:gradFill rotWithShape="1">
            <a:gsLst>
              <a:gs pos="0">
                <a:srgbClr val="53D2FF"/>
              </a:gs>
              <a:gs pos="100000">
                <a:srgbClr val="FFFFFF"/>
              </a:gs>
            </a:gsLst>
            <a:lin ang="5400000" scaled="1"/>
          </a:gradFill>
          <a:ln w="9525">
            <a:solidFill>
              <a:srgbClr val="000000"/>
            </a:solidFill>
            <a:miter lim="800000"/>
          </a:ln>
        </p:spPr>
        <p:txBody>
          <a:bodyPr tIns="118800"/>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相关流程指南</a:t>
            </a:r>
          </a:p>
        </p:txBody>
      </p:sp>
      <p:sp>
        <p:nvSpPr>
          <p:cNvPr id="29771" name="Text Box 136"/>
          <p:cNvSpPr txBox="1">
            <a:spLocks noChangeAspect="1" noChangeArrowheads="1"/>
          </p:cNvSpPr>
          <p:nvPr/>
        </p:nvSpPr>
        <p:spPr bwMode="auto">
          <a:xfrm>
            <a:off x="832485" y="5287169"/>
            <a:ext cx="11430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决策分析指南</a:t>
            </a:r>
            <a:r>
              <a:rPr lang="en-US" altLang="zh-CN" sz="900">
                <a:latin typeface="宋体" panose="02010600030101010101" pitchFamily="2" charset="-122"/>
                <a:ea typeface="宋体" panose="02010600030101010101" pitchFamily="2" charset="-122"/>
              </a:rPr>
              <a:t>》</a:t>
            </a:r>
          </a:p>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研发主流程</a:t>
            </a:r>
            <a:r>
              <a:rPr lang="en-US" altLang="zh-CN" sz="900">
                <a:latin typeface="宋体" panose="02010600030101010101" pitchFamily="2" charset="-122"/>
                <a:ea typeface="宋体" panose="02010600030101010101" pitchFamily="2" charset="-122"/>
              </a:rPr>
              <a:t>》</a:t>
            </a:r>
          </a:p>
          <a:p>
            <a:pPr algn="ctr" eaLnBrk="1" hangingPunct="1"/>
            <a:endParaRPr lang="zh-CN" altLang="zh-CN" sz="900">
              <a:latin typeface="宋体" panose="02010600030101010101" pitchFamily="2" charset="-122"/>
              <a:ea typeface="宋体" panose="02010600030101010101" pitchFamily="2" charset="-122"/>
            </a:endParaRPr>
          </a:p>
        </p:txBody>
      </p:sp>
      <p:sp>
        <p:nvSpPr>
          <p:cNvPr id="29772" name="Text Box 136"/>
          <p:cNvSpPr txBox="1">
            <a:spLocks noChangeAspect="1" noChangeArrowheads="1"/>
          </p:cNvSpPr>
          <p:nvPr/>
        </p:nvSpPr>
        <p:spPr bwMode="auto">
          <a:xfrm>
            <a:off x="3766185" y="5266531"/>
            <a:ext cx="13335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研发主流程</a:t>
            </a:r>
            <a:r>
              <a:rPr lang="en-US" altLang="zh-CN" sz="900">
                <a:latin typeface="宋体" panose="02010600030101010101" pitchFamily="2" charset="-122"/>
                <a:ea typeface="宋体" panose="02010600030101010101" pitchFamily="2" charset="-122"/>
              </a:rPr>
              <a:t>》</a:t>
            </a:r>
          </a:p>
          <a:p>
            <a:pPr algn="ctr" eaLnBrk="1" hangingPunct="1"/>
            <a:r>
              <a:rPr lang="zh-CN" altLang="en-US" sz="900">
                <a:latin typeface="宋体" panose="02010600030101010101" pitchFamily="2" charset="-122"/>
                <a:ea typeface="宋体" panose="02010600030101010101" pitchFamily="2" charset="-122"/>
              </a:rPr>
              <a:t>－迭代式研发主流程</a:t>
            </a:r>
            <a:endParaRPr lang="en-US" altLang="zh-CN" sz="900">
              <a:latin typeface="宋体" panose="02010600030101010101" pitchFamily="2" charset="-122"/>
              <a:ea typeface="宋体" panose="02010600030101010101" pitchFamily="2" charset="-122"/>
            </a:endParaRPr>
          </a:p>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评审指南</a:t>
            </a:r>
            <a:r>
              <a:rPr lang="en-US" altLang="zh-CN" sz="900">
                <a:latin typeface="宋体" panose="02010600030101010101" pitchFamily="2" charset="-122"/>
                <a:ea typeface="宋体" panose="02010600030101010101" pitchFamily="2" charset="-122"/>
              </a:rPr>
              <a:t>》</a:t>
            </a:r>
          </a:p>
        </p:txBody>
      </p:sp>
      <p:sp>
        <p:nvSpPr>
          <p:cNvPr id="29773" name="Text Box 136"/>
          <p:cNvSpPr txBox="1">
            <a:spLocks noChangeAspect="1" noChangeArrowheads="1"/>
          </p:cNvSpPr>
          <p:nvPr/>
        </p:nvSpPr>
        <p:spPr bwMode="auto">
          <a:xfrm>
            <a:off x="6128385" y="5342731"/>
            <a:ext cx="11430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研发主流程</a:t>
            </a:r>
            <a:r>
              <a:rPr lang="en-US" altLang="zh-CN" sz="900">
                <a:latin typeface="宋体" panose="02010600030101010101" pitchFamily="2" charset="-122"/>
                <a:ea typeface="宋体" panose="02010600030101010101" pitchFamily="2" charset="-122"/>
              </a:rPr>
              <a:t>》</a:t>
            </a:r>
          </a:p>
          <a:p>
            <a:pPr algn="ctr" eaLnBrk="1" hangingPunct="1"/>
            <a:r>
              <a:rPr lang="zh-CN" altLang="en-US" sz="900">
                <a:latin typeface="宋体" panose="02010600030101010101" pitchFamily="2" charset="-122"/>
                <a:ea typeface="宋体" panose="02010600030101010101" pitchFamily="2" charset="-122"/>
              </a:rPr>
              <a:t>－验收阶段总流程</a:t>
            </a:r>
            <a:endParaRPr lang="en-US" altLang="zh-CN" sz="900">
              <a:latin typeface="宋体" panose="02010600030101010101" pitchFamily="2" charset="-122"/>
              <a:ea typeface="宋体" panose="02010600030101010101" pitchFamily="2" charset="-122"/>
            </a:endParaRPr>
          </a:p>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国泰安产品发布管理办法</a:t>
            </a:r>
            <a:r>
              <a:rPr lang="en-US" altLang="zh-CN" sz="900">
                <a:latin typeface="宋体" panose="02010600030101010101" pitchFamily="2" charset="-122"/>
                <a:ea typeface="宋体" panose="02010600030101010101" pitchFamily="2" charset="-122"/>
              </a:rPr>
              <a:t>》</a:t>
            </a:r>
            <a:endParaRPr lang="zh-CN" altLang="zh-CN" sz="900">
              <a:latin typeface="宋体" panose="02010600030101010101" pitchFamily="2" charset="-122"/>
              <a:ea typeface="宋体" panose="02010600030101010101" pitchFamily="2" charset="-122"/>
            </a:endParaRPr>
          </a:p>
        </p:txBody>
      </p:sp>
      <p:sp>
        <p:nvSpPr>
          <p:cNvPr id="29774" name="Text Box 107"/>
          <p:cNvSpPr txBox="1">
            <a:spLocks noChangeAspect="1" noChangeArrowheads="1"/>
          </p:cNvSpPr>
          <p:nvPr/>
        </p:nvSpPr>
        <p:spPr bwMode="auto">
          <a:xfrm>
            <a:off x="3137535" y="6044406"/>
            <a:ext cx="2514600" cy="269875"/>
          </a:xfrm>
          <a:prstGeom prst="rect">
            <a:avLst/>
          </a:prstGeom>
          <a:gradFill rotWithShape="0">
            <a:gsLst>
              <a:gs pos="0">
                <a:srgbClr val="FFCC99"/>
              </a:gs>
              <a:gs pos="100000">
                <a:srgbClr val="FFFFFF"/>
              </a:gs>
            </a:gsLst>
            <a:lin ang="5400000" scaled="1"/>
          </a:gradFill>
          <a:ln w="9525">
            <a:solidFill>
              <a:srgbClr val="000000"/>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zh-CN" altLang="en-US" sz="900">
                <a:latin typeface="宋体" panose="02010600030101010101" pitchFamily="2" charset="-122"/>
                <a:ea typeface="宋体" panose="02010600030101010101" pitchFamily="2" charset="-122"/>
              </a:rPr>
              <a:t>迭代型项目生命周期总体流程图</a:t>
            </a:r>
          </a:p>
          <a:p>
            <a:pPr eaLnBrk="1" hangingPunct="1"/>
            <a:endParaRPr lang="zh-CN" altLang="zh-CN">
              <a:latin typeface="宋体" panose="02010600030101010101" pitchFamily="2" charset="-122"/>
              <a:ea typeface="宋体" panose="02010600030101010101" pitchFamily="2" charset="-122"/>
            </a:endParaRPr>
          </a:p>
        </p:txBody>
      </p:sp>
      <p:sp>
        <p:nvSpPr>
          <p:cNvPr id="4222" name="Text Box 126"/>
          <p:cNvSpPr txBox="1">
            <a:spLocks noChangeAspect="1" noChangeArrowheads="1"/>
          </p:cNvSpPr>
          <p:nvPr/>
        </p:nvSpPr>
        <p:spPr bwMode="auto">
          <a:xfrm>
            <a:off x="375285" y="6028531"/>
            <a:ext cx="2724150" cy="279400"/>
          </a:xfrm>
          <a:prstGeom prst="rect">
            <a:avLst/>
          </a:prstGeom>
          <a:solidFill>
            <a:srgbClr val="FFFFFF"/>
          </a:soli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just">
              <a:defRPr/>
            </a:pPr>
            <a:r>
              <a:rPr lang="zh-CN" altLang="en-US" sz="900" dirty="0">
                <a:latin typeface="宋体" panose="02010600030101010101" pitchFamily="2" charset="-122"/>
                <a:ea typeface="宋体" panose="02010600030101010101" pitchFamily="2" charset="-122"/>
              </a:rPr>
              <a:t>指标：进度偏差率</a:t>
            </a:r>
            <a:r>
              <a:rPr lang="en-US" altLang="zh-CN" sz="900" dirty="0">
                <a:latin typeface="宋体" panose="02010600030101010101" pitchFamily="2" charset="-122"/>
                <a:ea typeface="宋体" panose="02010600030101010101" pitchFamily="2" charset="-122"/>
              </a:rPr>
              <a:t>/</a:t>
            </a:r>
            <a:r>
              <a:rPr lang="zh-CN" altLang="en-US" sz="900" dirty="0">
                <a:latin typeface="宋体" panose="02010600030101010101" pitchFamily="2" charset="-122"/>
                <a:ea typeface="宋体" panose="02010600030101010101" pitchFamily="2" charset="-122"/>
              </a:rPr>
              <a:t>工作量偏差率</a:t>
            </a:r>
            <a:r>
              <a:rPr lang="en-US" altLang="zh-CN" sz="900" dirty="0">
                <a:latin typeface="宋体" panose="02010600030101010101" pitchFamily="2" charset="-122"/>
                <a:ea typeface="宋体" panose="02010600030101010101" pitchFamily="2" charset="-122"/>
              </a:rPr>
              <a:t>/</a:t>
            </a:r>
            <a:r>
              <a:rPr lang="zh-CN" altLang="en-US" sz="900" dirty="0">
                <a:latin typeface="宋体" panose="02010600030101010101" pitchFamily="2" charset="-122"/>
                <a:ea typeface="宋体" panose="02010600030101010101" pitchFamily="2" charset="-122"/>
              </a:rPr>
              <a:t>项目开发速度</a:t>
            </a:r>
            <a:endParaRPr lang="zh-CN" dirty="0">
              <a:latin typeface="宋体" panose="02010600030101010101" pitchFamily="2" charset="-122"/>
              <a:ea typeface="宋体" panose="02010600030101010101" pitchFamily="2" charset="-122"/>
            </a:endParaRPr>
          </a:p>
        </p:txBody>
      </p:sp>
      <p:sp>
        <p:nvSpPr>
          <p:cNvPr id="4223" name="Text Box 127"/>
          <p:cNvSpPr txBox="1">
            <a:spLocks noChangeAspect="1" noChangeArrowheads="1"/>
          </p:cNvSpPr>
          <p:nvPr/>
        </p:nvSpPr>
        <p:spPr bwMode="auto">
          <a:xfrm>
            <a:off x="5680710" y="6034881"/>
            <a:ext cx="2609850" cy="280988"/>
          </a:xfrm>
          <a:prstGeom prst="rect">
            <a:avLst/>
          </a:prstGeom>
          <a:solidFill>
            <a:srgbClr val="FFFFFF"/>
          </a:solidFill>
          <a:ln w="9525">
            <a:solidFill>
              <a:srgbClr val="000000"/>
            </a:solidFill>
            <a:miter lim="800000"/>
          </a:ln>
          <a:effectLst>
            <a:outerShdw dist="35921" dir="2700000" algn="ctr" rotWithShape="0">
              <a:srgbClr val="808080"/>
            </a:outerShdw>
          </a:effec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just">
              <a:defRPr/>
            </a:pPr>
            <a:r>
              <a:rPr lang="zh-CN" altLang="en-US" sz="900" dirty="0">
                <a:latin typeface="宋体" panose="02010600030101010101" pitchFamily="2" charset="-122"/>
                <a:ea typeface="宋体" panose="02010600030101010101" pitchFamily="2" charset="-122"/>
              </a:rPr>
              <a:t>指标：目标达成率</a:t>
            </a:r>
            <a:r>
              <a:rPr lang="en-US" altLang="zh-CN" sz="900" dirty="0">
                <a:latin typeface="宋体" panose="02010600030101010101" pitchFamily="2" charset="-122"/>
                <a:ea typeface="宋体" panose="02010600030101010101" pitchFamily="2" charset="-122"/>
              </a:rPr>
              <a:t>/</a:t>
            </a:r>
            <a:r>
              <a:rPr lang="zh-CN" altLang="en-US" sz="900" dirty="0">
                <a:latin typeface="宋体" panose="02010600030101010101" pitchFamily="2" charset="-122"/>
                <a:ea typeface="宋体" panose="02010600030101010101" pitchFamily="2" charset="-122"/>
              </a:rPr>
              <a:t>缺陷密度</a:t>
            </a:r>
            <a:r>
              <a:rPr lang="en-US" altLang="zh-CN" sz="900" dirty="0">
                <a:latin typeface="宋体" panose="02010600030101010101" pitchFamily="2" charset="-122"/>
                <a:ea typeface="宋体" panose="02010600030101010101" pitchFamily="2" charset="-122"/>
              </a:rPr>
              <a:t>/</a:t>
            </a:r>
            <a:r>
              <a:rPr lang="zh-CN" altLang="en-US" sz="900" dirty="0">
                <a:latin typeface="宋体" panose="02010600030101010101" pitchFamily="2" charset="-122"/>
                <a:ea typeface="宋体" panose="02010600030101010101" pitchFamily="2" charset="-122"/>
              </a:rPr>
              <a:t>遗留缺陷率</a:t>
            </a:r>
            <a:endParaRPr lang="zh-CN" dirty="0">
              <a:latin typeface="宋体" panose="02010600030101010101" pitchFamily="2" charset="-122"/>
              <a:ea typeface="宋体" panose="02010600030101010101" pitchFamily="2" charset="-122"/>
            </a:endParaRPr>
          </a:p>
        </p:txBody>
      </p:sp>
      <p:sp>
        <p:nvSpPr>
          <p:cNvPr id="29777" name="Text Box 136"/>
          <p:cNvSpPr txBox="1">
            <a:spLocks noChangeAspect="1" noChangeArrowheads="1"/>
          </p:cNvSpPr>
          <p:nvPr/>
        </p:nvSpPr>
        <p:spPr bwMode="auto">
          <a:xfrm>
            <a:off x="1899285" y="5266531"/>
            <a:ext cx="11430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研发主流程</a:t>
            </a:r>
            <a:r>
              <a:rPr lang="en-US" altLang="zh-CN" sz="900">
                <a:latin typeface="宋体" panose="02010600030101010101" pitchFamily="2" charset="-122"/>
                <a:ea typeface="宋体" panose="02010600030101010101" pitchFamily="2" charset="-122"/>
              </a:rPr>
              <a:t>》</a:t>
            </a:r>
          </a:p>
          <a:p>
            <a:pPr algn="ctr" eaLnBrk="1" hangingPunct="1"/>
            <a:r>
              <a:rPr lang="zh-CN" altLang="en-US" sz="900">
                <a:latin typeface="宋体" panose="02010600030101010101" pitchFamily="2" charset="-122"/>
                <a:ea typeface="宋体" panose="02010600030101010101" pitchFamily="2" charset="-122"/>
              </a:rPr>
              <a:t>－需求分析子流程</a:t>
            </a:r>
            <a:endParaRPr lang="en-US" altLang="zh-CN" sz="900">
              <a:latin typeface="宋体" panose="02010600030101010101" pitchFamily="2" charset="-122"/>
              <a:ea typeface="宋体" panose="02010600030101010101" pitchFamily="2" charset="-122"/>
            </a:endParaRPr>
          </a:p>
          <a:p>
            <a:pPr algn="ctr" eaLnBrk="1" hangingPunct="1"/>
            <a:r>
              <a:rPr lang="zh-CN" altLang="en-US" sz="900">
                <a:latin typeface="宋体" panose="02010600030101010101" pitchFamily="2" charset="-122"/>
                <a:ea typeface="宋体" panose="02010600030101010101" pitchFamily="2" charset="-122"/>
              </a:rPr>
              <a:t>－项目策划子流程</a:t>
            </a:r>
            <a:endParaRPr lang="en-US" altLang="zh-CN" sz="900">
              <a:latin typeface="宋体" panose="02010600030101010101" pitchFamily="2" charset="-122"/>
              <a:ea typeface="宋体" panose="02010600030101010101" pitchFamily="2" charset="-122"/>
            </a:endParaRPr>
          </a:p>
          <a:p>
            <a:pPr algn="ctr" eaLnBrk="1" hangingPunct="1"/>
            <a:r>
              <a:rPr lang="en-US" altLang="zh-CN" sz="900">
                <a:latin typeface="宋体" panose="02010600030101010101" pitchFamily="2" charset="-122"/>
                <a:ea typeface="宋体" panose="02010600030101010101" pitchFamily="2" charset="-122"/>
              </a:rPr>
              <a:t>《</a:t>
            </a:r>
            <a:r>
              <a:rPr lang="zh-CN" altLang="en-US" sz="900">
                <a:latin typeface="宋体" panose="02010600030101010101" pitchFamily="2" charset="-122"/>
                <a:ea typeface="宋体" panose="02010600030101010101" pitchFamily="2" charset="-122"/>
              </a:rPr>
              <a:t>评审指南</a:t>
            </a:r>
            <a:r>
              <a:rPr lang="en-US" altLang="zh-CN" sz="900">
                <a:latin typeface="宋体" panose="02010600030101010101" pitchFamily="2" charset="-122"/>
                <a:ea typeface="宋体" panose="02010600030101010101" pitchFamily="2" charset="-122"/>
              </a:rPr>
              <a:t>》</a:t>
            </a:r>
          </a:p>
          <a:p>
            <a:pPr algn="ctr" eaLnBrk="1" hangingPunct="1"/>
            <a:r>
              <a:rPr lang="zh-CN" altLang="en-US" sz="900">
                <a:latin typeface="宋体" panose="02010600030101010101" pitchFamily="2" charset="-122"/>
                <a:ea typeface="宋体" panose="02010600030101010101" pitchFamily="2" charset="-122"/>
              </a:rPr>
              <a:t>（项目估算指南）</a:t>
            </a:r>
            <a:endParaRPr lang="zh-CN" altLang="zh-CN" sz="900">
              <a:latin typeface="宋体" panose="02010600030101010101" pitchFamily="2" charset="-122"/>
              <a:ea typeface="宋体" panose="02010600030101010101" pitchFamily="2" charset="-122"/>
            </a:endParaRPr>
          </a:p>
        </p:txBody>
      </p:sp>
      <p:sp>
        <p:nvSpPr>
          <p:cNvPr id="29778" name="Line 88"/>
          <p:cNvSpPr>
            <a:spLocks noChangeAspect="1" noChangeShapeType="1"/>
          </p:cNvSpPr>
          <p:nvPr/>
        </p:nvSpPr>
        <p:spPr bwMode="auto">
          <a:xfrm flipH="1">
            <a:off x="5106035" y="842169"/>
            <a:ext cx="0" cy="4435475"/>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p>
        </p:txBody>
      </p:sp>
      <p:grpSp>
        <p:nvGrpSpPr>
          <p:cNvPr id="29779" name="组合 91"/>
          <p:cNvGrpSpPr/>
          <p:nvPr/>
        </p:nvGrpSpPr>
        <p:grpSpPr bwMode="auto">
          <a:xfrm>
            <a:off x="3918585" y="1608931"/>
            <a:ext cx="304800" cy="304800"/>
            <a:chOff x="4191000" y="1943102"/>
            <a:chExt cx="544828" cy="490293"/>
          </a:xfrm>
        </p:grpSpPr>
        <p:sp>
          <p:nvSpPr>
            <p:cNvPr id="29781" name="AutoShape 79"/>
            <p:cNvSpPr>
              <a:spLocks noChangeAspect="1" noChangeArrowheads="1"/>
            </p:cNvSpPr>
            <p:nvPr/>
          </p:nvSpPr>
          <p:spPr bwMode="auto">
            <a:xfrm>
              <a:off x="4191000" y="1943102"/>
              <a:ext cx="533400" cy="34289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
          <p:nvSpPr>
            <p:cNvPr id="29782" name="AutoShape 79"/>
            <p:cNvSpPr>
              <a:spLocks noChangeAspect="1" noChangeArrowheads="1"/>
            </p:cNvSpPr>
            <p:nvPr/>
          </p:nvSpPr>
          <p:spPr bwMode="auto">
            <a:xfrm rot="10569131">
              <a:off x="4202428" y="2074894"/>
              <a:ext cx="533400" cy="358501"/>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9525">
              <a:solidFill>
                <a:srgbClr val="333333"/>
              </a:solidFill>
              <a:miter lim="800000"/>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grpSp>
      <p:sp>
        <p:nvSpPr>
          <p:cNvPr id="29780" name="Oval 133"/>
          <p:cNvSpPr>
            <a:spLocks noChangeArrowheads="1"/>
          </p:cNvSpPr>
          <p:nvPr/>
        </p:nvSpPr>
        <p:spPr bwMode="auto">
          <a:xfrm>
            <a:off x="2851785" y="1989931"/>
            <a:ext cx="114300" cy="95250"/>
          </a:xfrm>
          <a:prstGeom prst="ellipse">
            <a:avLst/>
          </a:prstGeom>
          <a:solidFill>
            <a:srgbClr val="FFFFFF"/>
          </a:solidFill>
          <a:ln w="9525" algn="ctr">
            <a:solidFill>
              <a:srgbClr val="000000"/>
            </a:solidFill>
            <a:round/>
          </a:ln>
        </p:spPr>
        <p:txBody>
          <a:bodyPr/>
          <a:lstStyle>
            <a:defPPr>
              <a:defRPr lang="en-US"/>
            </a:defPPr>
            <a:lvl1pPr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12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1200" kern="1200">
                <a:solidFill>
                  <a:schemeClr val="tx1"/>
                </a:solidFill>
                <a:latin typeface="Arial" panose="020B0604020202020204" pitchFamily="34" charset="0"/>
                <a:ea typeface="隶书" panose="02010509060101010101" pitchFamily="49" charset="-122"/>
                <a:cs typeface="+mn-cs"/>
              </a:defRPr>
            </a:lvl9pPr>
          </a:lstStyle>
          <a:p>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9"/>
          <p:cNvGrpSpPr/>
          <p:nvPr/>
        </p:nvGrpSpPr>
        <p:grpSpPr bwMode="auto">
          <a:xfrm>
            <a:off x="266700" y="838200"/>
            <a:ext cx="9418320" cy="5719445"/>
            <a:chOff x="718625" y="1066800"/>
            <a:chExt cx="4663594" cy="2405401"/>
          </a:xfrm>
        </p:grpSpPr>
        <p:pic>
          <p:nvPicPr>
            <p:cNvPr id="36" name="Picture 2" descr="C:\Documents and Settings\huangsl\桌面\ppt\RTX截图未命名30.png"/>
            <p:cNvPicPr>
              <a:picLocks noChangeAspect="1" noChangeArrowheads="1"/>
            </p:cNvPicPr>
            <p:nvPr/>
          </p:nvPicPr>
          <p:blipFill>
            <a:blip r:embed="rId4" cstate="print"/>
            <a:srcRect/>
            <a:stretch>
              <a:fillRect/>
            </a:stretch>
          </p:blipFill>
          <p:spPr bwMode="auto">
            <a:xfrm>
              <a:off x="718625" y="1066800"/>
              <a:ext cx="4191000" cy="2405401"/>
            </a:xfrm>
            <a:prstGeom prst="rect">
              <a:avLst/>
            </a:prstGeom>
            <a:noFill/>
            <a:ln w="9525">
              <a:noFill/>
              <a:miter lim="800000"/>
              <a:headEnd/>
              <a:tailEnd/>
            </a:ln>
          </p:spPr>
        </p:pic>
        <p:sp>
          <p:nvSpPr>
            <p:cNvPr id="37" name="TextBox 7"/>
            <p:cNvSpPr txBox="1">
              <a:spLocks noChangeArrowheads="1"/>
            </p:cNvSpPr>
            <p:nvPr/>
          </p:nvSpPr>
          <p:spPr bwMode="auto">
            <a:xfrm>
              <a:off x="5031863" y="1353089"/>
              <a:ext cx="350356" cy="142566"/>
            </a:xfrm>
            <a:prstGeom prst="rect">
              <a:avLst/>
            </a:prstGeom>
            <a:noFill/>
            <a:ln w="9525">
              <a:noFill/>
              <a:miter lim="800000"/>
            </a:ln>
          </p:spPr>
          <p:txBody>
            <a:bodyPr vert="eaVert" wrap="square">
              <a:spAutoFit/>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3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1" name="Rectangle 184"/>
          <p:cNvSpPr>
            <a:spLocks noChangeArrowheads="1"/>
          </p:cNvSpPr>
          <p:nvPr/>
        </p:nvSpPr>
        <p:spPr bwMode="gray">
          <a:xfrm>
            <a:off x="1792262" y="5540939"/>
            <a:ext cx="1183973" cy="372745"/>
          </a:xfrm>
          <a:prstGeom prst="rect">
            <a:avLst/>
          </a:prstGeom>
          <a:noFill/>
          <a:ln w="9525" algn="ctr">
            <a:noFill/>
            <a:miter lim="800000"/>
          </a:ln>
        </p:spPr>
        <p:txBody>
          <a:bodyPr wrap="square">
            <a:spAutoFit/>
          </a:bodyPr>
          <a:lstStyle/>
          <a:p>
            <a:pPr algn="ctr"/>
            <a:r>
              <a:rPr lang="zh-CN" altLang="en-US" sz="1830" dirty="0" smtClean="0">
                <a:solidFill>
                  <a:srgbClr val="FFFFFF"/>
                </a:solidFill>
                <a:latin typeface="微软雅黑" panose="020B0503020204020204" pitchFamily="34" charset="-122"/>
                <a:ea typeface="微软雅黑" panose="020B0503020204020204" pitchFamily="34" charset="-122"/>
              </a:rPr>
              <a:t>文档管理</a:t>
            </a:r>
            <a:endParaRPr lang="en-US" altLang="zh-CN" sz="1830" dirty="0">
              <a:solidFill>
                <a:srgbClr val="FFFFFF"/>
              </a:solidFill>
              <a:latin typeface="微软雅黑" panose="020B0503020204020204" pitchFamily="34" charset="-122"/>
              <a:ea typeface="微软雅黑" panose="020B0503020204020204" pitchFamily="34" charset="-122"/>
            </a:endParaRPr>
          </a:p>
        </p:txBody>
      </p:sp>
      <p:sp>
        <p:nvSpPr>
          <p:cNvPr id="12" name="文本框 29"/>
          <p:cNvSpPr txBox="1"/>
          <p:nvPr/>
        </p:nvSpPr>
        <p:spPr>
          <a:xfrm>
            <a:off x="514350" y="114935"/>
            <a:ext cx="3201670" cy="553085"/>
          </a:xfrm>
          <a:prstGeom prst="rect">
            <a:avLst/>
          </a:prstGeom>
          <a:noFill/>
        </p:spPr>
        <p:txBody>
          <a:bodyPr wrap="square" rtlCol="0">
            <a:spAutoFit/>
          </a:bodyPr>
          <a:lstStyle>
            <a:defPPr>
              <a:defRPr lang="zh-CN"/>
            </a:defPPr>
            <a:lvl1pPr marL="0" defTabSz="914400" eaLnBrk="1" latinLnBrk="0" hangingPunct="1">
              <a:defRPr sz="2000">
                <a:solidFill>
                  <a:srgbClr val="FFB850"/>
                </a:solidFill>
                <a:latin typeface="时尚中黑简体" panose="01010104010101010101" pitchFamily="2" charset="-122"/>
                <a:ea typeface="时尚中黑简体" panose="01010104010101010101" pitchFamily="2"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3000" spc="300" dirty="0" smtClean="0">
                <a:solidFill>
                  <a:schemeClr val="tx1">
                    <a:lumMod val="95000"/>
                    <a:lumOff val="5000"/>
                  </a:schemeClr>
                </a:solidFill>
                <a:latin typeface="+mn-ea"/>
                <a:ea typeface="+mn-ea"/>
              </a:rPr>
              <a:t>研发工具</a:t>
            </a:r>
            <a:r>
              <a:rPr lang="en-US" altLang="zh-CN" sz="3000" spc="300" dirty="0" smtClean="0">
                <a:solidFill>
                  <a:schemeClr val="tx1">
                    <a:lumMod val="95000"/>
                    <a:lumOff val="5000"/>
                  </a:schemeClr>
                </a:solidFill>
                <a:latin typeface="+mn-ea"/>
                <a:ea typeface="+mn-ea"/>
              </a:rPr>
              <a:t>(</a:t>
            </a:r>
            <a:r>
              <a:rPr lang="zh-CN" altLang="zh-CN" sz="3000" spc="300" dirty="0" smtClean="0">
                <a:solidFill>
                  <a:schemeClr val="tx1">
                    <a:lumMod val="95000"/>
                    <a:lumOff val="5000"/>
                  </a:schemeClr>
                </a:solidFill>
                <a:latin typeface="+mn-ea"/>
                <a:ea typeface="+mn-ea"/>
              </a:rPr>
              <a:t>一</a:t>
            </a:r>
            <a:r>
              <a:rPr lang="en-US" altLang="zh-CN" sz="3000" spc="300" dirty="0" smtClean="0">
                <a:solidFill>
                  <a:schemeClr val="tx1">
                    <a:lumMod val="95000"/>
                    <a:lumOff val="5000"/>
                  </a:schemeClr>
                </a:solidFill>
                <a:latin typeface="+mn-ea"/>
                <a:ea typeface="+mn-ea"/>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anim calcmode="lin" valueType="num">
                                      <p:cBhvr>
                                        <p:cTn id="15" dur="500" fill="hold"/>
                                        <p:tgtEl>
                                          <p:spTgt spid="41"/>
                                        </p:tgtEl>
                                        <p:attrNameLst>
                                          <p:attrName>ppt_x</p:attrName>
                                        </p:attrNameLst>
                                      </p:cBhvr>
                                      <p:tavLst>
                                        <p:tav tm="0">
                                          <p:val>
                                            <p:strVal val="#ppt_x"/>
                                          </p:val>
                                        </p:tav>
                                        <p:tav tm="100000">
                                          <p:val>
                                            <p:strVal val="#ppt_x"/>
                                          </p:val>
                                        </p:tav>
                                      </p:tavLst>
                                    </p:anim>
                                    <p:anim calcmode="lin" valueType="num">
                                      <p:cBhvr>
                                        <p:cTn id="1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a:stretch>
            <a:fillRect/>
          </a:stretch>
        </p:blipFill>
        <p:spPr>
          <a:xfrm>
            <a:off x="230505" y="802640"/>
            <a:ext cx="8827135" cy="5142865"/>
          </a:xfrm>
          <a:prstGeom prst="rect">
            <a:avLst/>
          </a:prstGeom>
        </p:spPr>
      </p:pic>
      <p:sp>
        <p:nvSpPr>
          <p:cNvPr id="41" name="Rectangle 184"/>
          <p:cNvSpPr>
            <a:spLocks noChangeArrowheads="1"/>
          </p:cNvSpPr>
          <p:nvPr/>
        </p:nvSpPr>
        <p:spPr bwMode="gray">
          <a:xfrm>
            <a:off x="1792262" y="6401999"/>
            <a:ext cx="1183973" cy="372745"/>
          </a:xfrm>
          <a:prstGeom prst="rect">
            <a:avLst/>
          </a:prstGeom>
          <a:noFill/>
          <a:ln w="9525" algn="ctr">
            <a:noFill/>
            <a:miter lim="800000"/>
          </a:ln>
        </p:spPr>
        <p:txBody>
          <a:bodyPr wrap="square">
            <a:spAutoFit/>
          </a:bodyPr>
          <a:lstStyle/>
          <a:p>
            <a:pPr algn="ctr"/>
            <a:r>
              <a:rPr lang="zh-CN" altLang="en-US" sz="1830" dirty="0" smtClean="0">
                <a:solidFill>
                  <a:srgbClr val="FFFFFF"/>
                </a:solidFill>
                <a:latin typeface="微软雅黑" panose="020B0503020204020204" pitchFamily="34" charset="-122"/>
                <a:ea typeface="微软雅黑" panose="020B0503020204020204" pitchFamily="34" charset="-122"/>
              </a:rPr>
              <a:t>文档管理</a:t>
            </a:r>
            <a:endParaRPr lang="en-US" altLang="zh-CN" sz="1830" dirty="0">
              <a:solidFill>
                <a:srgbClr val="FFFFFF"/>
              </a:solidFill>
              <a:latin typeface="微软雅黑" panose="020B0503020204020204" pitchFamily="34" charset="-122"/>
              <a:ea typeface="微软雅黑" panose="020B0503020204020204" pitchFamily="34" charset="-122"/>
            </a:endParaRPr>
          </a:p>
        </p:txBody>
      </p:sp>
      <p:sp>
        <p:nvSpPr>
          <p:cNvPr id="42" name="Rectangle 184"/>
          <p:cNvSpPr>
            <a:spLocks noChangeArrowheads="1"/>
          </p:cNvSpPr>
          <p:nvPr/>
        </p:nvSpPr>
        <p:spPr bwMode="gray">
          <a:xfrm>
            <a:off x="4937754" y="6424088"/>
            <a:ext cx="1173232" cy="372745"/>
          </a:xfrm>
          <a:prstGeom prst="rect">
            <a:avLst/>
          </a:prstGeom>
          <a:noFill/>
          <a:ln w="9525" algn="ctr">
            <a:noFill/>
            <a:miter lim="800000"/>
          </a:ln>
        </p:spPr>
        <p:txBody>
          <a:bodyPr wrap="square">
            <a:spAutoFit/>
          </a:bodyPr>
          <a:lstStyle/>
          <a:p>
            <a:pPr algn="ctr"/>
            <a:r>
              <a:rPr lang="zh-CN" altLang="en-US" sz="1830" dirty="0" smtClean="0">
                <a:solidFill>
                  <a:srgbClr val="FFFFFF"/>
                </a:solidFill>
                <a:latin typeface="微软雅黑" panose="020B0503020204020204" pitchFamily="34" charset="-122"/>
                <a:ea typeface="微软雅黑" panose="020B0503020204020204" pitchFamily="34" charset="-122"/>
              </a:rPr>
              <a:t>源码管理</a:t>
            </a:r>
            <a:endParaRPr lang="en-US" altLang="zh-CN" sz="1830" dirty="0">
              <a:solidFill>
                <a:srgbClr val="FFFFFF"/>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8036" y="6173184"/>
            <a:ext cx="1899723" cy="506573"/>
            <a:chOff x="17754" y="4734219"/>
            <a:chExt cx="1870040" cy="498658"/>
          </a:xfrm>
        </p:grpSpPr>
        <p:grpSp>
          <p:nvGrpSpPr>
            <p:cNvPr id="30" name="组合 29"/>
            <p:cNvGrpSpPr/>
            <p:nvPr/>
          </p:nvGrpSpPr>
          <p:grpSpPr>
            <a:xfrm>
              <a:off x="17754" y="4734219"/>
              <a:ext cx="1870040" cy="498658"/>
              <a:chOff x="3129129" y="1121776"/>
              <a:chExt cx="5933741" cy="1171624"/>
            </a:xfrm>
          </p:grpSpPr>
          <p:sp>
            <p:nvSpPr>
              <p:cNvPr id="39" name="圆角矩形 3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sp>
            <p:nvSpPr>
              <p:cNvPr id="40" name="圆角矩形 3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grpSp>
        <p:sp>
          <p:nvSpPr>
            <p:cNvPr id="70" name="Rectangle 184"/>
            <p:cNvSpPr>
              <a:spLocks noChangeArrowheads="1"/>
            </p:cNvSpPr>
            <p:nvPr/>
          </p:nvSpPr>
          <p:spPr bwMode="gray">
            <a:xfrm>
              <a:off x="504988" y="4811926"/>
              <a:ext cx="995124" cy="336292"/>
            </a:xfrm>
            <a:prstGeom prst="rect">
              <a:avLst/>
            </a:prstGeom>
            <a:noFill/>
            <a:ln w="9525" algn="ctr">
              <a:noFill/>
              <a:miter lim="800000"/>
            </a:ln>
          </p:spPr>
          <p:txBody>
            <a:bodyPr wrap="none">
              <a:spAutoFit/>
            </a:bodyPr>
            <a:lstStyle/>
            <a:p>
              <a:pPr algn="ctr"/>
              <a:r>
                <a:rPr lang="zh-CN" altLang="en-US" sz="1625" dirty="0">
                  <a:latin typeface="微软雅黑" panose="020B0503020204020204" pitchFamily="34" charset="-122"/>
                  <a:ea typeface="微软雅黑" panose="020B0503020204020204" pitchFamily="34" charset="-122"/>
                </a:rPr>
                <a:t>项目</a:t>
              </a:r>
              <a:r>
                <a:rPr lang="zh-CN" altLang="en-US" sz="1625" dirty="0" smtClean="0">
                  <a:latin typeface="微软雅黑" panose="020B0503020204020204" pitchFamily="34" charset="-122"/>
                  <a:ea typeface="微软雅黑" panose="020B0503020204020204" pitchFamily="34" charset="-122"/>
                </a:rPr>
                <a:t>管理</a:t>
              </a:r>
              <a:endParaRPr lang="en-US" altLang="zh-CN" sz="1625"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671854" y="6173183"/>
            <a:ext cx="1969442" cy="506575"/>
            <a:chOff x="3614481" y="4734218"/>
            <a:chExt cx="1938669" cy="498660"/>
          </a:xfrm>
        </p:grpSpPr>
        <p:grpSp>
          <p:nvGrpSpPr>
            <p:cNvPr id="60" name="组合 59"/>
            <p:cNvGrpSpPr/>
            <p:nvPr/>
          </p:nvGrpSpPr>
          <p:grpSpPr>
            <a:xfrm>
              <a:off x="3614481" y="4734218"/>
              <a:ext cx="1938669" cy="498660"/>
              <a:chOff x="3129129" y="1121776"/>
              <a:chExt cx="5933741" cy="1171624"/>
            </a:xfrm>
          </p:grpSpPr>
          <p:sp>
            <p:nvSpPr>
              <p:cNvPr id="61" name="圆角矩形 60"/>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sp>
            <p:nvSpPr>
              <p:cNvPr id="62" name="圆角矩形 61"/>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grpSp>
        <p:sp>
          <p:nvSpPr>
            <p:cNvPr id="71" name="Rectangle 184"/>
            <p:cNvSpPr>
              <a:spLocks noChangeArrowheads="1"/>
            </p:cNvSpPr>
            <p:nvPr/>
          </p:nvSpPr>
          <p:spPr bwMode="gray">
            <a:xfrm>
              <a:off x="4111530" y="4811926"/>
              <a:ext cx="995124" cy="336292"/>
            </a:xfrm>
            <a:prstGeom prst="rect">
              <a:avLst/>
            </a:prstGeom>
            <a:noFill/>
            <a:ln w="9525" algn="ctr">
              <a:noFill/>
              <a:miter lim="800000"/>
            </a:ln>
          </p:spPr>
          <p:txBody>
            <a:bodyPr wrap="none">
              <a:spAutoFit/>
            </a:bodyPr>
            <a:lstStyle/>
            <a:p>
              <a:pPr algn="ctr"/>
              <a:r>
                <a:rPr lang="zh-CN" altLang="en-US" sz="1625" dirty="0">
                  <a:latin typeface="微软雅黑" panose="020B0503020204020204" pitchFamily="34" charset="-122"/>
                  <a:ea typeface="微软雅黑" panose="020B0503020204020204" pitchFamily="34" charset="-122"/>
                </a:rPr>
                <a:t>缺陷</a:t>
              </a:r>
              <a:r>
                <a:rPr lang="zh-CN" altLang="en-US" sz="1625" dirty="0" smtClean="0">
                  <a:latin typeface="微软雅黑" panose="020B0503020204020204" pitchFamily="34" charset="-122"/>
                  <a:ea typeface="微软雅黑" panose="020B0503020204020204" pitchFamily="34" charset="-122"/>
                </a:rPr>
                <a:t>管理</a:t>
              </a:r>
              <a:endParaRPr lang="en-US" altLang="zh-CN" sz="1625"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611489" y="6182141"/>
            <a:ext cx="1781159" cy="488658"/>
            <a:chOff x="5523809" y="4743036"/>
            <a:chExt cx="1753328" cy="481023"/>
          </a:xfrm>
        </p:grpSpPr>
        <p:grpSp>
          <p:nvGrpSpPr>
            <p:cNvPr id="63" name="组合 62"/>
            <p:cNvGrpSpPr/>
            <p:nvPr/>
          </p:nvGrpSpPr>
          <p:grpSpPr>
            <a:xfrm>
              <a:off x="5523809" y="4743036"/>
              <a:ext cx="1753328" cy="481023"/>
              <a:chOff x="3129129" y="1121776"/>
              <a:chExt cx="5933741" cy="1171624"/>
            </a:xfrm>
          </p:grpSpPr>
          <p:sp>
            <p:nvSpPr>
              <p:cNvPr id="64" name="圆角矩形 63"/>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sp>
            <p:nvSpPr>
              <p:cNvPr id="65" name="圆角矩形 64"/>
              <p:cNvSpPr/>
              <p:nvPr/>
            </p:nvSpPr>
            <p:spPr>
              <a:xfrm>
                <a:off x="3289330" y="1253414"/>
                <a:ext cx="5613340" cy="908350"/>
              </a:xfrm>
              <a:prstGeom prst="roundRect">
                <a:avLst>
                  <a:gd name="adj" fmla="val 50000"/>
                </a:avLst>
              </a:prstGeom>
              <a:gradFill>
                <a:gsLst>
                  <a:gs pos="0">
                    <a:srgbClr val="00AF92"/>
                  </a:gs>
                  <a:gs pos="100000">
                    <a:srgbClr val="00EAC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grpSp>
        <p:sp>
          <p:nvSpPr>
            <p:cNvPr id="72" name="Rectangle 185"/>
            <p:cNvSpPr>
              <a:spLocks noChangeArrowheads="1"/>
            </p:cNvSpPr>
            <p:nvPr/>
          </p:nvSpPr>
          <p:spPr bwMode="gray">
            <a:xfrm>
              <a:off x="5902711" y="4811926"/>
              <a:ext cx="995124" cy="336292"/>
            </a:xfrm>
            <a:prstGeom prst="rect">
              <a:avLst/>
            </a:prstGeom>
            <a:noFill/>
            <a:ln w="9525" algn="ctr">
              <a:noFill/>
              <a:miter lim="800000"/>
            </a:ln>
          </p:spPr>
          <p:txBody>
            <a:bodyPr wrap="none">
              <a:spAutoFit/>
            </a:bodyPr>
            <a:lstStyle/>
            <a:p>
              <a:pPr algn="ctr"/>
              <a:r>
                <a:rPr lang="zh-CN" altLang="en-US" sz="1625" dirty="0" smtClean="0">
                  <a:latin typeface="微软雅黑" panose="020B0503020204020204" pitchFamily="34" charset="-122"/>
                  <a:ea typeface="微软雅黑" panose="020B0503020204020204" pitchFamily="34" charset="-122"/>
                </a:rPr>
                <a:t>质量管理</a:t>
              </a:r>
              <a:endParaRPr lang="en-US" altLang="zh-CN" sz="1625"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887952" y="6179926"/>
            <a:ext cx="1813707" cy="493090"/>
            <a:chOff x="1858453" y="4740856"/>
            <a:chExt cx="1785368" cy="485385"/>
          </a:xfrm>
        </p:grpSpPr>
        <p:grpSp>
          <p:nvGrpSpPr>
            <p:cNvPr id="43" name="组合 42"/>
            <p:cNvGrpSpPr/>
            <p:nvPr/>
          </p:nvGrpSpPr>
          <p:grpSpPr>
            <a:xfrm>
              <a:off x="1858453" y="4740856"/>
              <a:ext cx="1785368" cy="485385"/>
              <a:chOff x="3129129" y="1121776"/>
              <a:chExt cx="5933741" cy="1171624"/>
            </a:xfrm>
          </p:grpSpPr>
          <p:sp>
            <p:nvSpPr>
              <p:cNvPr id="58" name="圆角矩形 57"/>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sp>
            <p:nvSpPr>
              <p:cNvPr id="59" name="圆角矩形 58"/>
              <p:cNvSpPr/>
              <p:nvPr/>
            </p:nvSpPr>
            <p:spPr>
              <a:xfrm>
                <a:off x="3289330" y="1253414"/>
                <a:ext cx="5613340" cy="908350"/>
              </a:xfrm>
              <a:prstGeom prst="roundRect">
                <a:avLst>
                  <a:gd name="adj" fmla="val 50000"/>
                </a:avLst>
              </a:prstGeom>
              <a:gradFill>
                <a:gsLst>
                  <a:gs pos="0">
                    <a:srgbClr val="01ACBE"/>
                  </a:gs>
                  <a:gs pos="100000">
                    <a:srgbClr val="01DAF1"/>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grpSp>
        <p:sp>
          <p:nvSpPr>
            <p:cNvPr id="73" name="Rectangle 185"/>
            <p:cNvSpPr>
              <a:spLocks noChangeArrowheads="1"/>
            </p:cNvSpPr>
            <p:nvPr/>
          </p:nvSpPr>
          <p:spPr bwMode="gray">
            <a:xfrm>
              <a:off x="2210569" y="4811926"/>
              <a:ext cx="1198900" cy="336292"/>
            </a:xfrm>
            <a:prstGeom prst="rect">
              <a:avLst/>
            </a:prstGeom>
            <a:noFill/>
            <a:ln w="9525" algn="ctr">
              <a:noFill/>
              <a:miter lim="800000"/>
            </a:ln>
          </p:spPr>
          <p:txBody>
            <a:bodyPr wrap="none">
              <a:spAutoFit/>
            </a:bodyPr>
            <a:lstStyle/>
            <a:p>
              <a:pPr algn="ctr"/>
              <a:r>
                <a:rPr lang="zh-CN" altLang="en-US" sz="1625" dirty="0" smtClean="0">
                  <a:latin typeface="微软雅黑" panose="020B0503020204020204" pitchFamily="34" charset="-122"/>
                  <a:ea typeface="微软雅黑" panose="020B0503020204020204" pitchFamily="34" charset="-122"/>
                </a:rPr>
                <a:t>计划与任务</a:t>
              </a:r>
              <a:endParaRPr lang="en-US" altLang="zh-CN" sz="1625"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362841" y="6182141"/>
            <a:ext cx="1781159" cy="488658"/>
            <a:chOff x="7247797" y="4743036"/>
            <a:chExt cx="1753328" cy="481023"/>
          </a:xfrm>
        </p:grpSpPr>
        <p:grpSp>
          <p:nvGrpSpPr>
            <p:cNvPr id="66" name="组合 65"/>
            <p:cNvGrpSpPr/>
            <p:nvPr/>
          </p:nvGrpSpPr>
          <p:grpSpPr>
            <a:xfrm>
              <a:off x="7247797" y="4743036"/>
              <a:ext cx="1753328" cy="481023"/>
              <a:chOff x="3129129" y="1121776"/>
              <a:chExt cx="5933741" cy="1171624"/>
            </a:xfrm>
          </p:grpSpPr>
          <p:sp>
            <p:nvSpPr>
              <p:cNvPr id="67" name="圆角矩形 66"/>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sp>
            <p:nvSpPr>
              <p:cNvPr id="68" name="圆角矩形 67"/>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30"/>
              </a:p>
            </p:txBody>
          </p:sp>
        </p:grpSp>
        <p:sp>
          <p:nvSpPr>
            <p:cNvPr id="74" name="Rectangle 185"/>
            <p:cNvSpPr>
              <a:spLocks noChangeArrowheads="1"/>
            </p:cNvSpPr>
            <p:nvPr/>
          </p:nvSpPr>
          <p:spPr bwMode="gray">
            <a:xfrm>
              <a:off x="7633556" y="4811926"/>
              <a:ext cx="995124" cy="336292"/>
            </a:xfrm>
            <a:prstGeom prst="rect">
              <a:avLst/>
            </a:prstGeom>
            <a:noFill/>
            <a:ln w="9525" algn="ctr">
              <a:noFill/>
              <a:miter lim="800000"/>
            </a:ln>
          </p:spPr>
          <p:txBody>
            <a:bodyPr wrap="none">
              <a:spAutoFit/>
            </a:bodyPr>
            <a:lstStyle/>
            <a:p>
              <a:pPr algn="ctr"/>
              <a:r>
                <a:rPr lang="zh-CN" altLang="en-US" sz="1625" dirty="0" smtClean="0">
                  <a:latin typeface="微软雅黑" panose="020B0503020204020204" pitchFamily="34" charset="-122"/>
                  <a:ea typeface="微软雅黑" panose="020B0503020204020204" pitchFamily="34" charset="-122"/>
                </a:rPr>
                <a:t>工时系统</a:t>
              </a:r>
              <a:endParaRPr lang="en-US" altLang="zh-CN" sz="1625"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42570" y="219075"/>
            <a:ext cx="2733040" cy="553085"/>
          </a:xfrm>
          <a:prstGeom prst="rect">
            <a:avLst/>
          </a:prstGeom>
          <a:noFill/>
        </p:spPr>
        <p:txBody>
          <a:bodyPr wrap="square" rtlCol="0" anchor="t">
            <a:spAutoFit/>
          </a:bodyPr>
          <a:lstStyle/>
          <a:p>
            <a:pPr algn="l"/>
            <a:r>
              <a:rPr lang="zh-CN" altLang="en-US" sz="3000" spc="300" dirty="0" smtClean="0">
                <a:solidFill>
                  <a:schemeClr val="tx1">
                    <a:lumMod val="95000"/>
                    <a:lumOff val="5000"/>
                  </a:schemeClr>
                </a:solidFill>
                <a:latin typeface="+mn-ea"/>
                <a:sym typeface="+mn-ea"/>
              </a:rPr>
              <a:t>研发工具（二）</a:t>
            </a:r>
            <a:endParaRPr lang="en-US" altLang="zh-CN" sz="3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4" name="Picture 10" descr="l"/>
          <p:cNvPicPr>
            <a:picLocks noChangeAspect="1" noChangeArrowheads="1"/>
          </p:cNvPicPr>
          <p:nvPr/>
        </p:nvPicPr>
        <p:blipFill>
          <a:blip r:embed="rId4">
            <a:extLst>
              <a:ext uri="{28A0092B-C50C-407E-A947-70E740481C1C}">
                <a14:useLocalDpi xmlns:a14="http://schemas.microsoft.com/office/drawing/2010/main" val="0"/>
              </a:ext>
            </a:extLst>
          </a:blip>
          <a:srcRect r="32500"/>
          <a:stretch>
            <a:fillRect/>
          </a:stretch>
        </p:blipFill>
        <p:spPr bwMode="auto">
          <a:xfrm>
            <a:off x="4097338" y="2924175"/>
            <a:ext cx="504666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图示 8"/>
          <p:cNvGraphicFramePr/>
          <p:nvPr/>
        </p:nvGraphicFramePr>
        <p:xfrm>
          <a:off x="4139952" y="3071810"/>
          <a:ext cx="4678240" cy="1869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316" name="Text Box 4"/>
          <p:cNvSpPr txBox="1">
            <a:spLocks noChangeArrowheads="1"/>
          </p:cNvSpPr>
          <p:nvPr/>
        </p:nvSpPr>
        <p:spPr bwMode="auto">
          <a:xfrm>
            <a:off x="1692275" y="1196975"/>
            <a:ext cx="2913063" cy="583565"/>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0" baseline="0"/>
              <a:t>目录</a:t>
            </a:r>
          </a:p>
        </p:txBody>
      </p:sp>
      <p:sp>
        <p:nvSpPr>
          <p:cNvPr id="13317" name="Rectangle 7"/>
          <p:cNvSpPr>
            <a:spLocks noChangeArrowheads="1"/>
          </p:cNvSpPr>
          <p:nvPr/>
        </p:nvSpPr>
        <p:spPr bwMode="auto">
          <a:xfrm>
            <a:off x="4149725" y="2044700"/>
            <a:ext cx="4429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3600" b="0"/>
              <a:t>高成熟度实践报告</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0825" y="480219"/>
            <a:ext cx="856932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a:latin typeface="微软雅黑" panose="020B0503020204020204" pitchFamily="34" charset="-122"/>
                <a:ea typeface="微软雅黑" panose="020B0503020204020204" pitchFamily="34" charset="-122"/>
              </a:rPr>
              <a:t>OPP</a:t>
            </a:r>
            <a:r>
              <a:rPr lang="zh-CN" altLang="en-US" sz="2800" baseline="0">
                <a:latin typeface="微软雅黑" panose="020B0503020204020204" pitchFamily="34" charset="-122"/>
                <a:ea typeface="微软雅黑" panose="020B0503020204020204" pitchFamily="34" charset="-122"/>
              </a:rPr>
              <a:t>：</a:t>
            </a:r>
            <a:r>
              <a:rPr lang="en-US" altLang="zh-CN" sz="2800" baseline="0">
                <a:latin typeface="微软雅黑" panose="020B0503020204020204" pitchFamily="34" charset="-122"/>
                <a:ea typeface="微软雅黑" panose="020B0503020204020204" pitchFamily="34" charset="-122"/>
              </a:rPr>
              <a:t>SG1 </a:t>
            </a:r>
            <a:r>
              <a:rPr lang="en-US" altLang="zh-CN" sz="2000" baseline="0">
                <a:latin typeface="微软雅黑" panose="020B0503020204020204" pitchFamily="34" charset="-122"/>
                <a:ea typeface="微软雅黑" panose="020B0503020204020204" pitchFamily="34" charset="-122"/>
              </a:rPr>
              <a:t>建立</a:t>
            </a:r>
            <a:r>
              <a:rPr lang="zh-CN" altLang="en-US" sz="2000" baseline="0">
                <a:latin typeface="微软雅黑" panose="020B0503020204020204" pitchFamily="34" charset="-122"/>
                <a:ea typeface="微软雅黑" panose="020B0503020204020204" pitchFamily="34" charset="-122"/>
              </a:rPr>
              <a:t>性能</a:t>
            </a:r>
            <a:r>
              <a:rPr lang="en-US" altLang="zh-CN" sz="2000" baseline="0">
                <a:latin typeface="微软雅黑" panose="020B0503020204020204" pitchFamily="34" charset="-122"/>
                <a:ea typeface="微软雅黑" panose="020B0503020204020204" pitchFamily="34" charset="-122"/>
              </a:rPr>
              <a:t>基线和模型</a:t>
            </a:r>
          </a:p>
        </p:txBody>
      </p:sp>
      <p:pic>
        <p:nvPicPr>
          <p:cNvPr id="5" name="图片 4"/>
          <p:cNvPicPr>
            <a:picLocks noChangeAspect="1"/>
          </p:cNvPicPr>
          <p:nvPr/>
        </p:nvPicPr>
        <p:blipFill>
          <a:blip r:embed="rId3"/>
          <a:stretch>
            <a:fillRect/>
          </a:stretch>
        </p:blipFill>
        <p:spPr>
          <a:xfrm>
            <a:off x="23495" y="1520825"/>
            <a:ext cx="9046845" cy="4543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p:cNvSpPr>
            <a:spLocks noGrp="1"/>
          </p:cNvSpPr>
          <p:nvPr>
            <p:ph idx="4294967295"/>
          </p:nvPr>
        </p:nvSpPr>
        <p:spPr>
          <a:xfrm>
            <a:off x="216853" y="1628775"/>
            <a:ext cx="8424862" cy="3600450"/>
          </a:xfrm>
        </p:spPr>
        <p:txBody>
          <a:bodyPr>
            <a:normAutofit/>
          </a:bodyPr>
          <a:lstStyle/>
          <a:p>
            <a:pPr marL="800100" lvl="3" indent="-342900" algn="just" eaLnBrk="1" hangingPunct="1">
              <a:lnSpc>
                <a:spcPct val="150000"/>
              </a:lnSpc>
              <a:buClr>
                <a:srgbClr val="FF0000"/>
              </a:buClr>
              <a:buSzPct val="70000"/>
              <a:buFont typeface="Wingdings" panose="05000000000000000000" pitchFamily="2" charset="2"/>
              <a:buChar char="n"/>
            </a:pPr>
            <a:r>
              <a:rPr lang="zh-CN" altLang="en-US" sz="1600"/>
              <a:t>分析公司质量和研发过程性能相关的务目标，并依据公司愿景</a:t>
            </a:r>
            <a:r>
              <a:rPr lang="en-US" altLang="zh-CN" sz="1600"/>
              <a:t>/</a:t>
            </a:r>
            <a:r>
              <a:rPr lang="zh-CN" altLang="en-US" sz="1600"/>
              <a:t>年度业务目标来细化和度量研发业务目标。</a:t>
            </a:r>
          </a:p>
          <a:p>
            <a:pPr marL="800100" lvl="3" indent="-342900" algn="just" eaLnBrk="1" hangingPunct="1">
              <a:lnSpc>
                <a:spcPct val="150000"/>
              </a:lnSpc>
              <a:buClr>
                <a:srgbClr val="FF0000"/>
              </a:buClr>
              <a:buSzPct val="70000"/>
              <a:buFont typeface="Wingdings" panose="05000000000000000000" pitchFamily="2" charset="2"/>
              <a:buChar char="n"/>
            </a:pPr>
            <a:r>
              <a:rPr lang="zh-CN" altLang="en-US" sz="1600"/>
              <a:t>按照公司的研发业务目标分析强关联的项目</a:t>
            </a:r>
            <a:r>
              <a:rPr lang="en-US" altLang="zh-CN" sz="1600"/>
              <a:t>-</a:t>
            </a:r>
            <a:r>
              <a:rPr lang="zh-CN" altLang="en-US" sz="1600"/>
              <a:t>促进因素，生成组织</a:t>
            </a:r>
            <a:r>
              <a:rPr lang="en-US" altLang="zh-CN" sz="1600"/>
              <a:t>QPPO</a:t>
            </a:r>
            <a:r>
              <a:rPr lang="zh-CN" altLang="en-US" sz="1600"/>
              <a:t>，并进行置信度分析。</a:t>
            </a:r>
            <a:endParaRPr lang="en-US" altLang="zh-CN" sz="1600">
              <a:latin typeface="微软雅黑" panose="020B0503020204020204" pitchFamily="34" charset="-122"/>
              <a:ea typeface="微软雅黑" panose="020B0503020204020204" pitchFamily="34" charset="-122"/>
            </a:endParaRPr>
          </a:p>
          <a:p>
            <a:pPr marL="800100" lvl="3" indent="-342900" algn="just" eaLnBrk="1" hangingPunct="1">
              <a:lnSpc>
                <a:spcPct val="150000"/>
              </a:lnSpc>
              <a:buClr>
                <a:srgbClr val="FF0000"/>
              </a:buClr>
              <a:buSzPct val="70000"/>
              <a:buFont typeface="Wingdings" panose="05000000000000000000" pitchFamily="2" charset="2"/>
              <a:buChar char="n"/>
            </a:pPr>
            <a:r>
              <a:rPr lang="zh-CN" altLang="en-US" sz="1600"/>
              <a:t>因为在历史项目中，数据基线和模型已经建立，所以历史数据是有效且可行的。</a:t>
            </a:r>
          </a:p>
          <a:p>
            <a:pPr marL="800100" lvl="3" indent="-342900" algn="just" eaLnBrk="1" hangingPunct="1">
              <a:lnSpc>
                <a:spcPct val="150000"/>
              </a:lnSpc>
              <a:buClr>
                <a:srgbClr val="FF0000"/>
              </a:buClr>
              <a:buSzPct val="70000"/>
              <a:buFont typeface="Wingdings" panose="05000000000000000000" pitchFamily="2" charset="2"/>
              <a:buChar char="n"/>
            </a:pPr>
            <a:r>
              <a:rPr lang="zh-CN" altLang="en-US" sz="1600"/>
              <a:t>历史项目应符合当前的组织过程，同时，相关过程和子过程应保持稳定性。</a:t>
            </a:r>
            <a:endParaRPr lang="zh-CN" altLang="en-US" sz="1600">
              <a:latin typeface="微软雅黑" panose="020B0503020204020204" pitchFamily="34" charset="-122"/>
              <a:ea typeface="微软雅黑" panose="020B0503020204020204" pitchFamily="34" charset="-122"/>
            </a:endParaRPr>
          </a:p>
          <a:p>
            <a:pPr marL="457200" lvl="1" indent="-457200">
              <a:buClr>
                <a:srgbClr val="C00000"/>
              </a:buClr>
              <a:buFont typeface="Wingdings" panose="05000000000000000000" pitchFamily="2" charset="2"/>
              <a:buChar char="l"/>
            </a:pPr>
            <a:endParaRPr lang="zh-CN" altLang="en-US" sz="1200"/>
          </a:p>
        </p:txBody>
      </p:sp>
      <p:graphicFrame>
        <p:nvGraphicFramePr>
          <p:cNvPr id="15" name="图示 1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4" name="TextBox 2"/>
          <p:cNvSpPr txBox="1">
            <a:spLocks noChangeArrowheads="1"/>
          </p:cNvSpPr>
          <p:nvPr/>
        </p:nvSpPr>
        <p:spPr bwMode="auto">
          <a:xfrm>
            <a:off x="461963" y="575945"/>
            <a:ext cx="6769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ea typeface="微软雅黑" panose="020B0503020204020204" pitchFamily="34" charset="-122"/>
              </a:rPr>
              <a:t>建立准则</a:t>
            </a:r>
          </a:p>
        </p:txBody>
      </p:sp>
      <p:sp>
        <p:nvSpPr>
          <p:cNvPr id="6" name="Text Box 5"/>
          <p:cNvSpPr txBox="1">
            <a:spLocks noChangeArrowheads="1"/>
          </p:cNvSpPr>
          <p:nvPr/>
        </p:nvSpPr>
        <p:spPr bwMode="auto">
          <a:xfrm>
            <a:off x="25400" y="162719"/>
            <a:ext cx="9010650"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1.1 </a:t>
            </a:r>
            <a:r>
              <a:rPr lang="zh-CN" sz="1600" baseline="0" dirty="0">
                <a:effectLst>
                  <a:outerShdw blurRad="38100" dist="19050" dir="2700000" algn="tl" rotWithShape="0">
                    <a:schemeClr val="dk1">
                      <a:alpha val="40000"/>
                    </a:schemeClr>
                  </a:outerShdw>
                </a:effectLst>
                <a:ea typeface="华文细黑" panose="02010600040101010101" pitchFamily="2" charset="-122"/>
                <a:sym typeface="+mn-ea"/>
              </a:rPr>
              <a:t>建立质量与性能过程目标</a:t>
            </a:r>
            <a:endParaRPr lang="zh-CN" sz="16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华文细黑" panose="020106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20270"/>
          <a:stretch>
            <a:fillRect/>
          </a:stretch>
        </p:blipFill>
        <p:spPr>
          <a:xfrm>
            <a:off x="3110865" y="311150"/>
            <a:ext cx="5981065" cy="6563360"/>
          </a:xfrm>
          <a:prstGeom prst="rect">
            <a:avLst/>
          </a:prstGeom>
        </p:spPr>
      </p:pic>
      <p:sp>
        <p:nvSpPr>
          <p:cNvPr id="5" name="TextBox 1"/>
          <p:cNvSpPr txBox="1"/>
          <p:nvPr/>
        </p:nvSpPr>
        <p:spPr>
          <a:xfrm>
            <a:off x="-4445" y="1066165"/>
            <a:ext cx="6271260" cy="4061460"/>
          </a:xfrm>
          <a:prstGeom prst="rect">
            <a:avLst/>
          </a:prstGeom>
          <a:noFill/>
        </p:spPr>
        <p:txBody>
          <a:bodyPr wrap="square" rtlCol="0">
            <a:spAutoFit/>
          </a:bodyPr>
          <a:lstStyle>
            <a:defPPr>
              <a:defRPr lang="zh-CN"/>
            </a:defPPr>
            <a:lvl1pPr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1pPr>
            <a:lvl2pPr marL="615950" indent="-15875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2pPr>
            <a:lvl3pPr marL="1233805" indent="-31940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3pPr>
            <a:lvl4pPr marL="1851025" indent="-47942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4pPr>
            <a:lvl5pPr marL="2468880" indent="-64008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9pPr>
          </a:lstStyle>
          <a:p>
            <a:pPr algn="just">
              <a:lnSpc>
                <a:spcPct val="150000"/>
              </a:lnSpc>
              <a:spcAft>
                <a:spcPts val="0"/>
              </a:spcAft>
            </a:pPr>
            <a:r>
              <a:rPr lang="zh-CN" altLang="en-US" sz="18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深圳国泰安教育技术有限公司成立于</a:t>
            </a:r>
            <a:r>
              <a:rPr lang="en-US" altLang="zh-CN" sz="1400" dirty="0">
                <a:latin typeface="微软雅黑" panose="020B0503020204020204" pitchFamily="34" charset="-122"/>
                <a:ea typeface="微软雅黑" panose="020B0503020204020204" pitchFamily="34" charset="-122"/>
              </a:rPr>
              <a:t>2000</a:t>
            </a:r>
            <a:r>
              <a:rPr lang="zh-CN" altLang="en-US" sz="1400" dirty="0">
                <a:latin typeface="微软雅黑" panose="020B0503020204020204" pitchFamily="34" charset="-122"/>
                <a:ea typeface="微软雅黑" panose="020B0503020204020204" pitchFamily="34" charset="-122"/>
              </a:rPr>
              <a:t>年，注册资本</a:t>
            </a:r>
            <a:r>
              <a:rPr lang="en-US" altLang="zh-CN" sz="1400" b="1" dirty="0">
                <a:solidFill>
                  <a:srgbClr val="E74E09"/>
                </a:solidFill>
                <a:latin typeface="微软雅黑" panose="020B0503020204020204" pitchFamily="34" charset="-122"/>
                <a:ea typeface="微软雅黑" panose="020B0503020204020204" pitchFamily="34" charset="-122"/>
              </a:rPr>
              <a:t>39449</a:t>
            </a:r>
            <a:r>
              <a:rPr lang="zh-CN" altLang="en-US" sz="1400" b="1" dirty="0">
                <a:solidFill>
                  <a:srgbClr val="E74E09"/>
                </a:solidFill>
                <a:latin typeface="微软雅黑" panose="020B0503020204020204" pitchFamily="34" charset="-122"/>
                <a:ea typeface="微软雅黑" panose="020B0503020204020204" pitchFamily="34" charset="-122"/>
              </a:rPr>
              <a:t>万元</a:t>
            </a:r>
            <a:r>
              <a:rPr lang="zh-CN" altLang="en-US" sz="1400" dirty="0">
                <a:latin typeface="微软雅黑" panose="020B0503020204020204" pitchFamily="34" charset="-122"/>
                <a:ea typeface="微软雅黑" panose="020B0503020204020204" pitchFamily="34" charset="-122"/>
              </a:rPr>
              <a:t>，是从事教育新兴高科技产业的专业服务于高等教育、职业教育、基础教育、学前教育的</a:t>
            </a:r>
            <a:r>
              <a:rPr lang="zh-CN" altLang="en-US" sz="1400" b="1" dirty="0">
                <a:solidFill>
                  <a:srgbClr val="E74E09"/>
                </a:solidFill>
                <a:latin typeface="微软雅黑" panose="020B0503020204020204" pitchFamily="34" charset="-122"/>
                <a:ea typeface="微软雅黑" panose="020B0503020204020204" pitchFamily="34" charset="-122"/>
              </a:rPr>
              <a:t>国家高新技术企业</a:t>
            </a:r>
            <a:r>
              <a:rPr lang="zh-CN" altLang="en-US" sz="1400" dirty="0">
                <a:latin typeface="微软雅黑" panose="020B0503020204020204" pitchFamily="34" charset="-122"/>
                <a:ea typeface="微软雅黑" panose="020B0503020204020204" pitchFamily="34" charset="-122"/>
              </a:rPr>
              <a:t>和国家规划布局内重点软件企业。</a:t>
            </a:r>
            <a:endParaRPr lang="en-US" altLang="zh-CN" sz="1400" dirty="0">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公司现拥有近</a:t>
            </a:r>
            <a:r>
              <a:rPr lang="en-US" altLang="zh-CN" sz="1400" b="1" dirty="0">
                <a:solidFill>
                  <a:srgbClr val="E74E09"/>
                </a:solidFill>
                <a:latin typeface="微软雅黑" panose="020B0503020204020204" pitchFamily="34" charset="-122"/>
                <a:ea typeface="微软雅黑" panose="020B0503020204020204" pitchFamily="34" charset="-122"/>
              </a:rPr>
              <a:t>1500</a:t>
            </a:r>
            <a:r>
              <a:rPr lang="zh-CN" altLang="en-US" sz="1400" dirty="0">
                <a:latin typeface="微软雅黑" panose="020B0503020204020204" pitchFamily="34" charset="-122"/>
                <a:ea typeface="微软雅黑" panose="020B0503020204020204" pitchFamily="34" charset="-122"/>
              </a:rPr>
              <a:t>多位优秀员工，其中研发人员、技术工程师及产品策划人员占公司人数约</a:t>
            </a:r>
            <a:r>
              <a:rPr lang="en-US" altLang="zh-CN" sz="1400" dirty="0">
                <a:solidFill>
                  <a:schemeClr val="tx1"/>
                </a:solidFill>
                <a:latin typeface="微软雅黑" panose="020B0503020204020204" pitchFamily="34" charset="-122"/>
                <a:ea typeface="微软雅黑" panose="020B0503020204020204" pitchFamily="34" charset="-122"/>
              </a:rPr>
              <a:t>30</a:t>
            </a: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。博士、硕士及海外留学人员近</a:t>
            </a:r>
            <a:r>
              <a:rPr lang="en-US" altLang="zh-CN" sz="1400" b="1" dirty="0">
                <a:solidFill>
                  <a:srgbClr val="E74E09"/>
                </a:solidFill>
                <a:latin typeface="微软雅黑" panose="020B0503020204020204" pitchFamily="34" charset="-122"/>
                <a:ea typeface="微软雅黑" panose="020B0503020204020204" pitchFamily="34" charset="-122"/>
              </a:rPr>
              <a:t>25%</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多位国内外著名大学教授、权威学者组成国泰安顾问团队。</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余家海内外学术、业界翘楚（包括美国沃顿商学院、香港大学、日本 </a:t>
            </a:r>
            <a:r>
              <a:rPr lang="en-US" altLang="zh-CN" sz="1400" dirty="0">
                <a:latin typeface="微软雅黑" panose="020B0503020204020204" pitchFamily="34" charset="-122"/>
                <a:ea typeface="微软雅黑" panose="020B0503020204020204" pitchFamily="34" charset="-122"/>
              </a:rPr>
              <a:t>QUICK</a:t>
            </a:r>
            <a:r>
              <a:rPr lang="zh-CN" altLang="en-US" sz="1400" dirty="0">
                <a:latin typeface="微软雅黑" panose="020B0503020204020204" pitchFamily="34" charset="-122"/>
                <a:ea typeface="微软雅黑" panose="020B0503020204020204" pitchFamily="34" charset="-122"/>
              </a:rPr>
              <a:t>、韩国 </a:t>
            </a:r>
            <a:r>
              <a:rPr lang="en-US" altLang="zh-CN" sz="1400" dirty="0">
                <a:latin typeface="微软雅黑" panose="020B0503020204020204" pitchFamily="34" charset="-122"/>
                <a:ea typeface="微软雅黑" panose="020B0503020204020204" pitchFamily="34" charset="-122"/>
              </a:rPr>
              <a:t>EBSCO</a:t>
            </a:r>
            <a:r>
              <a:rPr lang="zh-CN" altLang="en-US" sz="1400" dirty="0">
                <a:latin typeface="微软雅黑" panose="020B0503020204020204" pitchFamily="34" charset="-122"/>
                <a:ea typeface="微软雅黑" panose="020B0503020204020204" pitchFamily="34" charset="-122"/>
              </a:rPr>
              <a:t>）与国泰安达成长期合作伙伴关系。</a:t>
            </a:r>
          </a:p>
          <a:p>
            <a:pPr algn="just">
              <a:lnSpc>
                <a:spcPct val="150000"/>
              </a:lnSpc>
              <a:spcAft>
                <a:spcPts val="0"/>
              </a:spcAft>
            </a:pPr>
            <a:r>
              <a:rPr lang="zh-CN" altLang="en-US" sz="1400" dirty="0">
                <a:latin typeface="微软雅黑" panose="020B0503020204020204" pitchFamily="34" charset="-122"/>
                <a:ea typeface="微软雅黑" panose="020B0503020204020204" pitchFamily="34" charset="-122"/>
              </a:rPr>
              <a:t>        公司重视自主创新，连续多年投入研发经费占销售收入</a:t>
            </a:r>
            <a:r>
              <a:rPr lang="en-US" altLang="zh-CN" sz="1400" b="1" dirty="0">
                <a:solidFill>
                  <a:srgbClr val="E74E09"/>
                </a:solidFill>
                <a:latin typeface="微软雅黑" panose="020B0503020204020204" pitchFamily="34" charset="-122"/>
                <a:ea typeface="微软雅黑" panose="020B0503020204020204" pitchFamily="34" charset="-122"/>
              </a:rPr>
              <a:t>18%</a:t>
            </a:r>
            <a:r>
              <a:rPr lang="zh-CN" altLang="en-US" sz="1400" dirty="0">
                <a:latin typeface="微软雅黑" panose="020B0503020204020204" pitchFamily="34" charset="-122"/>
                <a:ea typeface="微软雅黑" panose="020B0503020204020204" pitchFamily="34" charset="-122"/>
              </a:rPr>
              <a:t>以上，开展</a:t>
            </a:r>
            <a:endParaRPr lang="en-US" altLang="zh-CN" sz="1400" dirty="0">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400" dirty="0">
                <a:latin typeface="微软雅黑" panose="020B0503020204020204" pitchFamily="34" charset="-122"/>
                <a:ea typeface="微软雅黑" panose="020B0503020204020204" pitchFamily="34" charset="-122"/>
              </a:rPr>
              <a:t>创新研究与开发工作。截止</a:t>
            </a:r>
            <a:r>
              <a:rPr lang="en-US" altLang="zh-CN" sz="1400" dirty="0">
                <a:latin typeface="微软雅黑" panose="020B0503020204020204" pitchFamily="34" charset="-122"/>
                <a:ea typeface="微软雅黑" panose="020B0503020204020204" pitchFamily="34" charset="-122"/>
              </a:rPr>
              <a:t>2017</a:t>
            </a:r>
            <a:r>
              <a:rPr lang="zh-CN" altLang="en-US" sz="1400" dirty="0">
                <a:latin typeface="微软雅黑" panose="020B0503020204020204" pitchFamily="34" charset="-122"/>
                <a:ea typeface="微软雅黑" panose="020B0503020204020204" pitchFamily="34" charset="-122"/>
              </a:rPr>
              <a:t>年底，已累计拥有</a:t>
            </a:r>
            <a:r>
              <a:rPr lang="en-US" altLang="zh-CN" sz="1400" b="1" dirty="0">
                <a:solidFill>
                  <a:srgbClr val="E74E09"/>
                </a:solidFill>
                <a:latin typeface="微软雅黑" panose="020B0503020204020204" pitchFamily="34" charset="-122"/>
                <a:ea typeface="微软雅黑" panose="020B0503020204020204" pitchFamily="34" charset="-122"/>
              </a:rPr>
              <a:t>570</a:t>
            </a:r>
            <a:r>
              <a:rPr lang="zh-CN" altLang="en-US" sz="1400" dirty="0">
                <a:latin typeface="微软雅黑" panose="020B0503020204020204" pitchFamily="34" charset="-122"/>
                <a:ea typeface="微软雅黑" panose="020B0503020204020204" pitchFamily="34" charset="-122"/>
              </a:rPr>
              <a:t>余项自主知识产权。</a:t>
            </a:r>
            <a:endParaRPr lang="en-US" altLang="zh-CN" sz="1400" dirty="0">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400" dirty="0">
                <a:latin typeface="微软雅黑" panose="020B0503020204020204" pitchFamily="34" charset="-122"/>
                <a:ea typeface="微软雅黑" panose="020B0503020204020204" pitchFamily="34" charset="-122"/>
              </a:rPr>
              <a:t>通过十八年的踏实努力与创新发展，国泰安的技术与产品服务已形成品</a:t>
            </a:r>
            <a:endParaRPr lang="en-US" altLang="zh-CN" sz="1400" dirty="0">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400" dirty="0">
                <a:latin typeface="微软雅黑" panose="020B0503020204020204" pitchFamily="34" charset="-122"/>
                <a:ea typeface="微软雅黑" panose="020B0503020204020204" pitchFamily="34" charset="-122"/>
              </a:rPr>
              <a:t>牌优势，现已成为</a:t>
            </a:r>
            <a:r>
              <a:rPr lang="zh-CN" altLang="en-US" sz="1400" b="1" dirty="0">
                <a:solidFill>
                  <a:srgbClr val="E74E09"/>
                </a:solidFill>
                <a:latin typeface="微软雅黑" panose="020B0503020204020204" pitchFamily="34" charset="-122"/>
                <a:ea typeface="微软雅黑" panose="020B0503020204020204" pitchFamily="34" charset="-122"/>
              </a:rPr>
              <a:t>我国职业教育服务领域的创新型龙头领军企业</a:t>
            </a:r>
            <a:r>
              <a:rPr lang="zh-CN" altLang="en-US" sz="1400" dirty="0">
                <a:latin typeface="微软雅黑" panose="020B0503020204020204" pitchFamily="34" charset="-122"/>
                <a:ea typeface="微软雅黑" panose="020B0503020204020204" pitchFamily="34" charset="-122"/>
              </a:rPr>
              <a:t>。</a:t>
            </a:r>
            <a:endParaRPr lang="zh-CN" altLang="en-US" sz="1400" dirty="0"/>
          </a:p>
        </p:txBody>
      </p:sp>
      <p:sp>
        <p:nvSpPr>
          <p:cNvPr id="7" name="矩形 6"/>
          <p:cNvSpPr/>
          <p:nvPr/>
        </p:nvSpPr>
        <p:spPr>
          <a:xfrm>
            <a:off x="210596" y="242615"/>
            <a:ext cx="1620957" cy="597215"/>
          </a:xfrm>
          <a:prstGeom prst="rect">
            <a:avLst/>
          </a:prstGeom>
        </p:spPr>
        <p:txBody>
          <a:bodyPr wrap="none">
            <a:spAutoFit/>
          </a:bodyPr>
          <a:lstStyle>
            <a:defPPr>
              <a:defRPr lang="zh-CN"/>
            </a:defPPr>
            <a:lvl1pPr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1pPr>
            <a:lvl2pPr marL="615950" indent="-15875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2pPr>
            <a:lvl3pPr marL="1233805" indent="-31940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3pPr>
            <a:lvl4pPr marL="1851025" indent="-47942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4pPr>
            <a:lvl5pPr marL="2468880" indent="-64008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9pPr>
          </a:lstStyle>
          <a:p>
            <a:pPr defTabSz="914400" fontAlgn="auto">
              <a:lnSpc>
                <a:spcPct val="130000"/>
              </a:lnSpc>
              <a:spcBef>
                <a:spcPts val="0"/>
              </a:spcBef>
              <a:spcAft>
                <a:spcPts val="0"/>
              </a:spcAft>
              <a:defRPr/>
            </a:pPr>
            <a:r>
              <a:rPr lang="zh-CN" altLang="en-US" sz="2800" b="1" kern="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公司简介</a:t>
            </a:r>
          </a:p>
        </p:txBody>
      </p:sp>
      <p:sp>
        <p:nvSpPr>
          <p:cNvPr id="13" name="灯片编号占位符 12"/>
          <p:cNvSpPr>
            <a:spLocks noGrp="1"/>
          </p:cNvSpPr>
          <p:nvPr/>
        </p:nvSpPr>
        <p:spPr>
          <a:xfrm>
            <a:off x="8211347" y="6874594"/>
            <a:ext cx="2743200" cy="365125"/>
          </a:xfrm>
          <a:prstGeom prst="rect">
            <a:avLst/>
          </a:prstGeom>
        </p:spPr>
        <p:txBody>
          <a:bodyPr/>
          <a:lstStyle>
            <a:defPPr>
              <a:defRPr lang="zh-CN"/>
            </a:defPPr>
            <a:lvl1pPr algn="r" defTabSz="1233170" rtl="0" fontAlgn="base">
              <a:spcBef>
                <a:spcPct val="0"/>
              </a:spcBef>
              <a:spcAft>
                <a:spcPct val="0"/>
              </a:spcAft>
              <a:defRPr sz="1600" b="1" kern="1200">
                <a:solidFill>
                  <a:srgbClr val="C00000"/>
                </a:solidFill>
                <a:latin typeface="+mn-ea"/>
                <a:ea typeface="+mn-ea"/>
                <a:cs typeface="+mn-cs"/>
              </a:defRPr>
            </a:lvl1pPr>
            <a:lvl2pPr marL="615950" indent="-15875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2pPr>
            <a:lvl3pPr marL="1233805" indent="-31940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3pPr>
            <a:lvl4pPr marL="1851025" indent="-479425"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4pPr>
            <a:lvl5pPr marL="2468880" indent="-640080" algn="l" defTabSz="1233170" rtl="0" fontAlgn="base">
              <a:spcBef>
                <a:spcPct val="0"/>
              </a:spcBef>
              <a:spcAft>
                <a:spcPct val="0"/>
              </a:spcAft>
              <a:defRPr sz="2400"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sz="2400" kern="1200">
                <a:solidFill>
                  <a:schemeClr val="tx1"/>
                </a:solidFill>
                <a:latin typeface="Calibri" panose="020F0502020204030204" charset="0"/>
                <a:ea typeface="宋体" panose="02010600030101010101" pitchFamily="2" charset="-122"/>
                <a:cs typeface="+mn-cs"/>
              </a:defRPr>
            </a:lvl9pPr>
          </a:lstStyle>
          <a:p>
            <a:r>
              <a:rPr lang="en-US" altLang="zh-CN" b="0">
                <a:solidFill>
                  <a:schemeClr val="bg1"/>
                </a:solidFill>
              </a:rPr>
              <a:t>Page</a:t>
            </a:r>
            <a:r>
              <a:rPr lang="en-US" altLang="zh-CN"/>
              <a:t>  </a:t>
            </a:r>
            <a:fld id="{E1BE677D-B550-43D2-B3F7-587CCAD69B84}" type="slidenum">
              <a:rPr lang="zh-CN" altLang="en-US" smtClean="0"/>
              <a:t>3</a:t>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8" name="TextBox 5"/>
          <p:cNvSpPr txBox="1">
            <a:spLocks noChangeArrowheads="1"/>
          </p:cNvSpPr>
          <p:nvPr/>
        </p:nvSpPr>
        <p:spPr bwMode="auto">
          <a:xfrm>
            <a:off x="461963" y="645160"/>
            <a:ext cx="6769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en-US" altLang="zh-CN" b="0" baseline="0"/>
              <a:t>QPPO </a:t>
            </a:r>
            <a:r>
              <a:rPr lang="zh-CN" altLang="en-US" b="0" baseline="0"/>
              <a:t>来源于组织业务目标</a:t>
            </a:r>
            <a:r>
              <a:rPr lang="en-US" altLang="zh-CN" b="0" baseline="0"/>
              <a:t> </a:t>
            </a:r>
          </a:p>
        </p:txBody>
      </p:sp>
      <p:sp>
        <p:nvSpPr>
          <p:cNvPr id="6" name="Text Box 5"/>
          <p:cNvSpPr txBox="1">
            <a:spLocks noChangeArrowheads="1"/>
          </p:cNvSpPr>
          <p:nvPr/>
        </p:nvSpPr>
        <p:spPr bwMode="auto">
          <a:xfrm>
            <a:off x="25400" y="162719"/>
            <a:ext cx="9010650"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1.1 </a:t>
            </a:r>
            <a:r>
              <a:rPr lang="zh-CN" sz="1600" baseline="0" dirty="0">
                <a:effectLst>
                  <a:outerShdw blurRad="38100" dist="19050" dir="2700000" algn="tl" rotWithShape="0">
                    <a:schemeClr val="dk1">
                      <a:alpha val="40000"/>
                    </a:schemeClr>
                  </a:outerShdw>
                </a:effectLst>
                <a:ea typeface="华文细黑" panose="02010600040101010101" pitchFamily="2" charset="-122"/>
                <a:sym typeface="+mn-ea"/>
              </a:rPr>
              <a:t>建立质量与性能过程目标</a:t>
            </a:r>
            <a:endParaRPr lang="zh-CN" altLang="en-US" sz="16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华文细黑" panose="02010600040101010101" pitchFamily="2" charset="-122"/>
            </a:endParaRPr>
          </a:p>
        </p:txBody>
      </p:sp>
      <p:pic>
        <p:nvPicPr>
          <p:cNvPr id="3" name="图片 2" descr="企业微信截图_15381318167807(1)"/>
          <p:cNvPicPr>
            <a:picLocks noChangeAspect="1"/>
          </p:cNvPicPr>
          <p:nvPr/>
        </p:nvPicPr>
        <p:blipFill>
          <a:blip r:embed="rId7"/>
          <a:stretch>
            <a:fillRect/>
          </a:stretch>
        </p:blipFill>
        <p:spPr>
          <a:xfrm>
            <a:off x="90805" y="1069975"/>
            <a:ext cx="8874125" cy="53562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8" name="TextBox 5"/>
          <p:cNvSpPr txBox="1">
            <a:spLocks noChangeArrowheads="1"/>
          </p:cNvSpPr>
          <p:nvPr/>
        </p:nvSpPr>
        <p:spPr bwMode="auto">
          <a:xfrm>
            <a:off x="461963" y="573405"/>
            <a:ext cx="6769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en-US" altLang="zh-CN" b="0" baseline="0"/>
              <a:t>QPPO </a:t>
            </a:r>
            <a:r>
              <a:rPr lang="zh-CN" altLang="en-US" b="0" baseline="0"/>
              <a:t>来源于组织业务目标</a:t>
            </a:r>
            <a:r>
              <a:rPr lang="en-US" altLang="zh-CN" b="0" baseline="0"/>
              <a:t> </a:t>
            </a:r>
          </a:p>
        </p:txBody>
      </p:sp>
      <p:sp>
        <p:nvSpPr>
          <p:cNvPr id="6" name="Text Box 5"/>
          <p:cNvSpPr txBox="1">
            <a:spLocks noChangeArrowheads="1"/>
          </p:cNvSpPr>
          <p:nvPr/>
        </p:nvSpPr>
        <p:spPr bwMode="auto">
          <a:xfrm>
            <a:off x="25400" y="162719"/>
            <a:ext cx="9010650"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1.1 </a:t>
            </a:r>
            <a:r>
              <a:rPr lang="zh-CN" sz="1600" baseline="0" dirty="0">
                <a:effectLst>
                  <a:outerShdw blurRad="38100" dist="19050" dir="2700000" algn="tl" rotWithShape="0">
                    <a:schemeClr val="dk1">
                      <a:alpha val="40000"/>
                    </a:schemeClr>
                  </a:outerShdw>
                </a:effectLst>
                <a:ea typeface="华文细黑" panose="02010600040101010101" pitchFamily="2" charset="-122"/>
                <a:sym typeface="+mn-ea"/>
              </a:rPr>
              <a:t>建立质量与性能过程目标</a:t>
            </a:r>
            <a:endParaRPr lang="zh-CN" altLang="en-US" sz="16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华文细黑" panose="02010600040101010101" pitchFamily="2" charset="-122"/>
            </a:endParaRPr>
          </a:p>
        </p:txBody>
      </p:sp>
      <p:pic>
        <p:nvPicPr>
          <p:cNvPr id="7" name="图片 6"/>
          <p:cNvPicPr>
            <a:picLocks noChangeAspect="1"/>
          </p:cNvPicPr>
          <p:nvPr/>
        </p:nvPicPr>
        <p:blipFill>
          <a:blip r:embed="rId7"/>
          <a:stretch>
            <a:fillRect/>
          </a:stretch>
        </p:blipFill>
        <p:spPr>
          <a:xfrm>
            <a:off x="243205" y="1076325"/>
            <a:ext cx="8514080" cy="2552065"/>
          </a:xfrm>
          <a:prstGeom prst="rect">
            <a:avLst/>
          </a:prstGeom>
        </p:spPr>
      </p:pic>
      <p:pic>
        <p:nvPicPr>
          <p:cNvPr id="2050" name="Picture 2" descr="C:\Users\yanhua.fu\AppData\Local\Temp\企业微信截图_1542347676373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2" y="3645024"/>
            <a:ext cx="9144000" cy="286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6" name="TextBox 3"/>
          <p:cNvSpPr txBox="1">
            <a:spLocks noChangeArrowheads="1"/>
          </p:cNvSpPr>
          <p:nvPr/>
        </p:nvSpPr>
        <p:spPr bwMode="auto">
          <a:xfrm>
            <a:off x="461963" y="574358"/>
            <a:ext cx="82137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t>目标分解例子</a:t>
            </a:r>
          </a:p>
        </p:txBody>
      </p:sp>
      <p:sp>
        <p:nvSpPr>
          <p:cNvPr id="7" name="Text Box 5"/>
          <p:cNvSpPr txBox="1">
            <a:spLocks noChangeArrowheads="1"/>
          </p:cNvSpPr>
          <p:nvPr/>
        </p:nvSpPr>
        <p:spPr bwMode="auto">
          <a:xfrm>
            <a:off x="25400" y="162719"/>
            <a:ext cx="9010650"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1.1 </a:t>
            </a:r>
            <a:r>
              <a:rPr lang="zh-CN" sz="1600" baseline="0" dirty="0">
                <a:effectLst>
                  <a:outerShdw blurRad="38100" dist="19050" dir="2700000" algn="tl" rotWithShape="0">
                    <a:schemeClr val="dk1">
                      <a:alpha val="40000"/>
                    </a:schemeClr>
                  </a:outerShdw>
                </a:effectLst>
                <a:ea typeface="华文细黑" panose="02010600040101010101" pitchFamily="2" charset="-122"/>
                <a:sym typeface="+mn-ea"/>
              </a:rPr>
              <a:t>建立质量与性能过程目标</a:t>
            </a:r>
            <a:r>
              <a:rPr lang="en-US" altLang="zh-CN" sz="1600" baseline="0" dirty="0">
                <a:solidFill>
                  <a:schemeClr val="tx1"/>
                </a:solidFill>
                <a:effectLst>
                  <a:outerShdw blurRad="38100" dist="19050" dir="2700000" algn="tl" rotWithShape="0">
                    <a:schemeClr val="dk1">
                      <a:alpha val="40000"/>
                    </a:schemeClr>
                  </a:outerShdw>
                </a:effectLst>
                <a:ea typeface="华文细黑" panose="02010600040101010101" pitchFamily="2" charset="-122"/>
              </a:rPr>
              <a:t> </a:t>
            </a:r>
            <a:endParaRPr lang="en-US" altLang="zh-CN" sz="16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华文细黑" panose="02010600040101010101" pitchFamily="2" charset="-122"/>
            </a:endParaRPr>
          </a:p>
        </p:txBody>
      </p:sp>
      <p:pic>
        <p:nvPicPr>
          <p:cNvPr id="5" name="图片 4"/>
          <p:cNvPicPr>
            <a:picLocks noChangeAspect="1"/>
          </p:cNvPicPr>
          <p:nvPr/>
        </p:nvPicPr>
        <p:blipFill>
          <a:blip r:embed="rId7"/>
          <a:stretch>
            <a:fillRect/>
          </a:stretch>
        </p:blipFill>
        <p:spPr>
          <a:xfrm>
            <a:off x="45085" y="1148080"/>
            <a:ext cx="8980170" cy="4361815"/>
          </a:xfrm>
          <a:prstGeom prst="rect">
            <a:avLst/>
          </a:prstGeom>
        </p:spPr>
      </p:pic>
      <p:pic>
        <p:nvPicPr>
          <p:cNvPr id="6" name="图片 5"/>
          <p:cNvPicPr>
            <a:picLocks noChangeAspect="1"/>
          </p:cNvPicPr>
          <p:nvPr/>
        </p:nvPicPr>
        <p:blipFill>
          <a:blip r:embed="rId8"/>
          <a:stretch>
            <a:fillRect/>
          </a:stretch>
        </p:blipFill>
        <p:spPr>
          <a:xfrm>
            <a:off x="25400" y="3783330"/>
            <a:ext cx="9129395" cy="2714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3"/>
          <p:cNvSpPr txBox="1">
            <a:spLocks noChangeArrowheads="1"/>
          </p:cNvSpPr>
          <p:nvPr/>
        </p:nvSpPr>
        <p:spPr bwMode="auto">
          <a:xfrm>
            <a:off x="461963" y="596583"/>
            <a:ext cx="6769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t>选择准则</a:t>
            </a:r>
          </a:p>
        </p:txBody>
      </p:sp>
      <p:sp>
        <p:nvSpPr>
          <p:cNvPr id="19459" name="内容占位符 2"/>
          <p:cNvSpPr>
            <a:spLocks noGrp="1"/>
          </p:cNvSpPr>
          <p:nvPr>
            <p:ph idx="4294967295"/>
          </p:nvPr>
        </p:nvSpPr>
        <p:spPr>
          <a:xfrm>
            <a:off x="0" y="1341438"/>
            <a:ext cx="8424863" cy="1873250"/>
          </a:xfrm>
        </p:spPr>
        <p:txBody>
          <a:bodyPr>
            <a:normAutofit/>
          </a:bodyPr>
          <a:lstStyle/>
          <a:p>
            <a:pPr marL="800100" lvl="3" indent="-342900">
              <a:lnSpc>
                <a:spcPct val="150000"/>
              </a:lnSpc>
              <a:buClr>
                <a:srgbClr val="FF0000"/>
              </a:buClr>
              <a:buSzPct val="70000"/>
              <a:buFont typeface="Wingdings" panose="05000000000000000000" pitchFamily="2" charset="2"/>
              <a:buChar char="n"/>
            </a:pPr>
            <a:r>
              <a:rPr lang="zh-CN" altLang="en-US" sz="1600"/>
              <a:t>根据公司的研发目标，分析目标的促进因素，选择研发过程和子过程。</a:t>
            </a:r>
            <a:endParaRPr lang="en-US" altLang="zh-CN" sz="1600">
              <a:latin typeface="微软雅黑" panose="020B0503020204020204" pitchFamily="34" charset="-122"/>
              <a:ea typeface="微软雅黑" panose="020B0503020204020204" pitchFamily="34" charset="-122"/>
            </a:endParaRPr>
          </a:p>
          <a:p>
            <a:pPr marL="800100" lvl="3" indent="-342900">
              <a:lnSpc>
                <a:spcPct val="150000"/>
              </a:lnSpc>
              <a:buClr>
                <a:srgbClr val="FF0000"/>
              </a:buClr>
              <a:buSzPct val="70000"/>
              <a:buFont typeface="Wingdings" panose="05000000000000000000" pitchFamily="2" charset="2"/>
              <a:buChar char="n"/>
            </a:pPr>
            <a:r>
              <a:rPr lang="zh-CN" altLang="en-US" sz="1600"/>
              <a:t>由于历史项目已经建立了数据基线和模型，所以数据要具有有效性和可使用性。</a:t>
            </a:r>
            <a:endParaRPr lang="en-US" altLang="zh-CN" sz="1600">
              <a:latin typeface="微软雅黑" panose="020B0503020204020204" pitchFamily="34" charset="-122"/>
              <a:ea typeface="微软雅黑" panose="020B0503020204020204" pitchFamily="34" charset="-122"/>
            </a:endParaRPr>
          </a:p>
          <a:p>
            <a:pPr marL="800100" lvl="3" indent="-342900">
              <a:lnSpc>
                <a:spcPct val="150000"/>
              </a:lnSpc>
              <a:buClr>
                <a:srgbClr val="FF0000"/>
              </a:buClr>
              <a:buSzPct val="70000"/>
              <a:buFont typeface="Wingdings" panose="05000000000000000000" pitchFamily="2" charset="2"/>
              <a:buChar char="n"/>
            </a:pPr>
            <a:r>
              <a:rPr lang="zh-CN" altLang="en-US" sz="1600"/>
              <a:t>研发项目应符合当前的组织流程，相关过程和子过程要具有稳定性。</a:t>
            </a:r>
            <a:endParaRPr lang="zh-CN" altLang="en-US" sz="1600">
              <a:latin typeface="微软雅黑" panose="020B0503020204020204" pitchFamily="34" charset="-122"/>
              <a:ea typeface="微软雅黑" panose="020B0503020204020204" pitchFamily="34" charset="-122"/>
            </a:endParaRPr>
          </a:p>
          <a:p>
            <a:pPr marL="342900" lvl="1" indent="-342900"/>
            <a:endParaRPr lang="zh-CN" altLang="en-US" sz="1200">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1.2 </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选择过程</a:t>
            </a:r>
          </a:p>
        </p:txBody>
      </p:sp>
      <p:graphicFrame>
        <p:nvGraphicFramePr>
          <p:cNvPr id="11" name="图示 10"/>
          <p:cNvGraphicFramePr/>
          <p:nvPr/>
        </p:nvGraphicFramePr>
        <p:xfrm>
          <a:off x="179512" y="3872830"/>
          <a:ext cx="8712968" cy="21040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内容占位符 2"/>
          <p:cNvSpPr txBox="1"/>
          <p:nvPr/>
        </p:nvSpPr>
        <p:spPr bwMode="auto">
          <a:xfrm>
            <a:off x="250825" y="3773488"/>
            <a:ext cx="8229600" cy="2116137"/>
          </a:xfrm>
          <a:prstGeom prst="rect">
            <a:avLst/>
          </a:prstGeom>
          <a:noFill/>
          <a:ln w="9525">
            <a:noFill/>
            <a:miter lim="800000"/>
          </a:ln>
        </p:spPr>
        <p:txBody>
          <a:bodyPr/>
          <a:lstStyle/>
          <a:p>
            <a:pPr marL="742950" lvl="1" indent="-285750" eaLnBrk="0" hangingPunct="0">
              <a:spcBef>
                <a:spcPct val="20000"/>
              </a:spcBef>
              <a:buFontTx/>
              <a:buChar char="–"/>
              <a:defRPr/>
            </a:pPr>
            <a:endParaRPr lang="zh-CN" altLang="en-US" sz="2800" b="0" kern="0" baseline="0" dirty="0">
              <a:latin typeface="+mn-lt"/>
              <a:ea typeface="+mn-ea"/>
            </a:endParaRPr>
          </a:p>
        </p:txBody>
      </p:sp>
      <p:sp>
        <p:nvSpPr>
          <p:cNvPr id="19464" name="Text Box 10"/>
          <p:cNvSpPr txBox="1">
            <a:spLocks noChangeArrowheads="1"/>
          </p:cNvSpPr>
          <p:nvPr/>
        </p:nvSpPr>
        <p:spPr bwMode="auto">
          <a:xfrm>
            <a:off x="323850" y="4608513"/>
            <a:ext cx="990600" cy="549275"/>
          </a:xfrm>
          <a:prstGeom prst="rect">
            <a:avLst/>
          </a:prstGeom>
          <a:solidFill>
            <a:srgbClr val="C9C9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200" b="0" baseline="0"/>
              <a:t>公司的业务目标</a:t>
            </a:r>
          </a:p>
        </p:txBody>
      </p:sp>
      <p:sp>
        <p:nvSpPr>
          <p:cNvPr id="19465" name="Text Box 11"/>
          <p:cNvSpPr txBox="1">
            <a:spLocks noChangeArrowheads="1"/>
          </p:cNvSpPr>
          <p:nvPr/>
        </p:nvSpPr>
        <p:spPr bwMode="auto">
          <a:xfrm>
            <a:off x="1763713" y="4679950"/>
            <a:ext cx="1066800" cy="549275"/>
          </a:xfrm>
          <a:prstGeom prst="rect">
            <a:avLst/>
          </a:prstGeom>
          <a:solidFill>
            <a:srgbClr val="C2EA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50000"/>
              </a:spcBef>
            </a:pPr>
            <a:r>
              <a:rPr lang="zh-CN" altLang="en-US" sz="1200" b="0" baseline="0"/>
              <a:t>研发业务目标</a:t>
            </a:r>
          </a:p>
        </p:txBody>
      </p:sp>
      <p:sp>
        <p:nvSpPr>
          <p:cNvPr id="19466" name="Text Box 12"/>
          <p:cNvSpPr txBox="1">
            <a:spLocks noChangeArrowheads="1"/>
          </p:cNvSpPr>
          <p:nvPr/>
        </p:nvSpPr>
        <p:spPr bwMode="auto">
          <a:xfrm>
            <a:off x="3179763" y="4608513"/>
            <a:ext cx="1223962" cy="549275"/>
          </a:xfrm>
          <a:prstGeom prst="rect">
            <a:avLst/>
          </a:prstGeom>
          <a:solidFill>
            <a:srgbClr val="C4F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0" baseline="0"/>
              <a:t>影响研发业务目标的因素分析</a:t>
            </a:r>
            <a:r>
              <a:rPr lang="en-US" altLang="zh-CN" sz="1200" b="0" baseline="0"/>
              <a:t> </a:t>
            </a:r>
          </a:p>
        </p:txBody>
      </p:sp>
      <p:sp>
        <p:nvSpPr>
          <p:cNvPr id="19467" name="Text Box 14"/>
          <p:cNvSpPr txBox="1">
            <a:spLocks noChangeArrowheads="1"/>
          </p:cNvSpPr>
          <p:nvPr/>
        </p:nvSpPr>
        <p:spPr bwMode="auto">
          <a:xfrm>
            <a:off x="4716463" y="4537075"/>
            <a:ext cx="1119187" cy="701675"/>
          </a:xfrm>
          <a:prstGeom prst="rect">
            <a:avLst/>
          </a:prstGeom>
          <a:solidFill>
            <a:srgbClr val="E5F3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200" b="0" baseline="0"/>
              <a:t>历史项目度量项分析</a:t>
            </a:r>
          </a:p>
        </p:txBody>
      </p:sp>
      <p:sp>
        <p:nvSpPr>
          <p:cNvPr id="19468" name="Text Box 15"/>
          <p:cNvSpPr txBox="1">
            <a:spLocks noChangeArrowheads="1"/>
          </p:cNvSpPr>
          <p:nvPr/>
        </p:nvSpPr>
        <p:spPr bwMode="auto">
          <a:xfrm>
            <a:off x="6175375" y="4537075"/>
            <a:ext cx="1152525" cy="774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zh-CN" altLang="en-US" sz="1200" b="0" baseline="0"/>
              <a:t>强关联因素分析与选择</a:t>
            </a:r>
          </a:p>
        </p:txBody>
      </p:sp>
      <p:sp>
        <p:nvSpPr>
          <p:cNvPr id="19469" name="Text Box 16"/>
          <p:cNvSpPr txBox="1">
            <a:spLocks noChangeArrowheads="1"/>
          </p:cNvSpPr>
          <p:nvPr/>
        </p:nvSpPr>
        <p:spPr bwMode="auto">
          <a:xfrm>
            <a:off x="7634288" y="4632325"/>
            <a:ext cx="1223962" cy="549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200" b="0" baseline="0"/>
              <a:t>过程和子过程选择</a:t>
            </a:r>
            <a:r>
              <a:rPr lang="en-US" altLang="zh-CN" sz="1200" b="0" baseline="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Box 3"/>
          <p:cNvSpPr txBox="1">
            <a:spLocks noChangeArrowheads="1"/>
          </p:cNvSpPr>
          <p:nvPr/>
        </p:nvSpPr>
        <p:spPr bwMode="auto">
          <a:xfrm>
            <a:off x="461963" y="842804"/>
            <a:ext cx="85026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buSzPct val="87000"/>
              <a:buFont typeface="Wingdings" panose="05000000000000000000" pitchFamily="2" charset="2"/>
              <a:buChar char="n"/>
            </a:pPr>
            <a:r>
              <a:rPr lang="zh-CN" sz="1400" baseline="0"/>
              <a:t>用例：按照研发目标，分析过程和子过程与目标提升的相关性</a:t>
            </a:r>
          </a:p>
        </p:txBody>
      </p:sp>
      <p:graphicFrame>
        <p:nvGraphicFramePr>
          <p:cNvPr id="5" name="图示 4"/>
          <p:cNvGraphicFramePr/>
          <p:nvPr/>
        </p:nvGraphicFramePr>
        <p:xfrm>
          <a:off x="247650" y="6888485"/>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1.2 </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选择过程</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25400" y="1513840"/>
            <a:ext cx="9098915" cy="40900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3"/>
          <p:cNvSpPr txBox="1">
            <a:spLocks noChangeArrowheads="1"/>
          </p:cNvSpPr>
          <p:nvPr/>
        </p:nvSpPr>
        <p:spPr bwMode="auto">
          <a:xfrm>
            <a:off x="461963" y="681038"/>
            <a:ext cx="6769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sz="1600" baseline="0"/>
              <a:t>组织度量定义集    </a:t>
            </a:r>
          </a:p>
        </p:txBody>
      </p:sp>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Box 5"/>
          <p:cNvSpPr txBox="1">
            <a:spLocks noChangeArrowheads="1"/>
          </p:cNvSpPr>
          <p:nvPr/>
        </p:nvSpPr>
        <p:spPr bwMode="auto">
          <a:xfrm>
            <a:off x="25400" y="162719"/>
            <a:ext cx="101631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1.3</a:t>
            </a:r>
            <a:r>
              <a:rPr lang="en-US" altLang="zh-CN" sz="2000" b="0" baseline="0" dirty="0">
                <a:solidFill>
                  <a:schemeClr val="tx1"/>
                </a:solidFill>
                <a:effectLst>
                  <a:outerShdw blurRad="38100" dist="19050" dir="2700000" algn="tl" rotWithShape="0">
                    <a:schemeClr val="dk1">
                      <a:alpha val="40000"/>
                    </a:schemeClr>
                  </a:outerShdw>
                </a:effectLst>
                <a:ea typeface="华文细黑" panose="02010600040101010101" pitchFamily="2" charset="-122"/>
              </a:rPr>
              <a:t> </a:t>
            </a:r>
            <a:r>
              <a:rPr lang="zh-CN" altLang="en-US"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建立过程性能度量项</a:t>
            </a:r>
          </a:p>
        </p:txBody>
      </p:sp>
      <p:pic>
        <p:nvPicPr>
          <p:cNvPr id="6" name="图片 5"/>
          <p:cNvPicPr>
            <a:picLocks noChangeAspect="1"/>
          </p:cNvPicPr>
          <p:nvPr/>
        </p:nvPicPr>
        <p:blipFill>
          <a:blip r:embed="rId7"/>
          <a:stretch>
            <a:fillRect/>
          </a:stretch>
        </p:blipFill>
        <p:spPr>
          <a:xfrm>
            <a:off x="188595" y="1141730"/>
            <a:ext cx="8912860" cy="52470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Box 3"/>
          <p:cNvSpPr txBox="1">
            <a:spLocks noChangeArrowheads="1"/>
          </p:cNvSpPr>
          <p:nvPr/>
        </p:nvSpPr>
        <p:spPr bwMode="auto">
          <a:xfrm>
            <a:off x="395288" y="995045"/>
            <a:ext cx="67691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000" b="0" baseline="0">
                <a:ea typeface="微软雅黑" panose="020B0503020204020204" pitchFamily="34" charset="-122"/>
              </a:rPr>
              <a:t>建立度量项</a:t>
            </a:r>
          </a:p>
        </p:txBody>
      </p:sp>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534" name="矩形 6"/>
          <p:cNvSpPr>
            <a:spLocks noChangeArrowheads="1"/>
          </p:cNvSpPr>
          <p:nvPr/>
        </p:nvSpPr>
        <p:spPr bwMode="auto">
          <a:xfrm>
            <a:off x="5381625" y="412115"/>
            <a:ext cx="2932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zh-CN" altLang="en-US" b="0" baseline="0" dirty="0"/>
              <a:t>度量项：分类统计表</a:t>
            </a:r>
          </a:p>
        </p:txBody>
      </p:sp>
      <p:sp>
        <p:nvSpPr>
          <p:cNvPr id="8" name="Text Box 5"/>
          <p:cNvSpPr txBox="1">
            <a:spLocks noChangeArrowheads="1"/>
          </p:cNvSpPr>
          <p:nvPr/>
        </p:nvSpPr>
        <p:spPr bwMode="auto">
          <a:xfrm>
            <a:off x="25400" y="151289"/>
            <a:ext cx="101631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1.3</a:t>
            </a:r>
            <a:r>
              <a:rPr lang="en-US" altLang="zh-CN" sz="2000" b="0" baseline="0" dirty="0">
                <a:solidFill>
                  <a:schemeClr val="tx1"/>
                </a:solidFill>
                <a:effectLst>
                  <a:outerShdw blurRad="38100" dist="19050" dir="2700000" algn="tl" rotWithShape="0">
                    <a:schemeClr val="dk1">
                      <a:alpha val="40000"/>
                    </a:schemeClr>
                  </a:outerShdw>
                </a:effectLst>
                <a:ea typeface="华文细黑" panose="02010600040101010101" pitchFamily="2" charset="-122"/>
              </a:rPr>
              <a:t> </a:t>
            </a:r>
            <a:r>
              <a:rPr lang="zh-CN" altLang="en-US"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建立过程性能度量项</a:t>
            </a:r>
            <a:endParaRPr lang="en-US" altLang="zh-CN"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aphicFrame>
        <p:nvGraphicFramePr>
          <p:cNvPr id="2" name="图表 1"/>
          <p:cNvGraphicFramePr/>
          <p:nvPr/>
        </p:nvGraphicFramePr>
        <p:xfrm>
          <a:off x="25400" y="3585845"/>
          <a:ext cx="457200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图表 2"/>
          <p:cNvGraphicFramePr/>
          <p:nvPr/>
        </p:nvGraphicFramePr>
        <p:xfrm>
          <a:off x="4063365" y="980123"/>
          <a:ext cx="4914900" cy="2809875"/>
        </p:xfrm>
        <a:graphic>
          <a:graphicData uri="http://schemas.openxmlformats.org/drawingml/2006/chart">
            <c:chart xmlns:c="http://schemas.openxmlformats.org/drawingml/2006/chart" xmlns:r="http://schemas.openxmlformats.org/officeDocument/2006/relationships" r:id="rId8"/>
          </a:graphicData>
        </a:graphic>
      </p:graphicFrame>
      <p:sp>
        <p:nvSpPr>
          <p:cNvPr id="6" name="矩形 6"/>
          <p:cNvSpPr>
            <a:spLocks noChangeArrowheads="1"/>
          </p:cNvSpPr>
          <p:nvPr/>
        </p:nvSpPr>
        <p:spPr bwMode="auto">
          <a:xfrm>
            <a:off x="771525" y="2624455"/>
            <a:ext cx="2932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zh-CN" altLang="en-US" b="0" baseline="0" dirty="0"/>
              <a:t>度量项：基线和非基线</a:t>
            </a:r>
            <a:endParaRPr lang="en-US" altLang="zh-CN" b="0" baseline="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5" name="TextBox 10"/>
          <p:cNvSpPr txBox="1">
            <a:spLocks noChangeArrowheads="1"/>
          </p:cNvSpPr>
          <p:nvPr/>
        </p:nvSpPr>
        <p:spPr bwMode="auto">
          <a:xfrm>
            <a:off x="461963" y="590233"/>
            <a:ext cx="6769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ea typeface="微软雅黑" panose="020B0503020204020204" pitchFamily="34" charset="-122"/>
              </a:rPr>
              <a:t>建立步骤</a:t>
            </a:r>
          </a:p>
        </p:txBody>
      </p:sp>
      <p:grpSp>
        <p:nvGrpSpPr>
          <p:cNvPr id="23556" name="组合 131075"/>
          <p:cNvGrpSpPr/>
          <p:nvPr/>
        </p:nvGrpSpPr>
        <p:grpSpPr bwMode="auto">
          <a:xfrm>
            <a:off x="179388" y="1557338"/>
            <a:ext cx="8642350" cy="3743325"/>
            <a:chOff x="179512" y="1557855"/>
            <a:chExt cx="8642376" cy="3743353"/>
          </a:xfrm>
        </p:grpSpPr>
        <p:grpSp>
          <p:nvGrpSpPr>
            <p:cNvPr id="23558" name="组合 6"/>
            <p:cNvGrpSpPr/>
            <p:nvPr/>
          </p:nvGrpSpPr>
          <p:grpSpPr bwMode="auto">
            <a:xfrm>
              <a:off x="179512" y="2416958"/>
              <a:ext cx="6639997" cy="2884250"/>
              <a:chOff x="-4938942" y="-449245"/>
              <a:chExt cx="7764261" cy="3562188"/>
            </a:xfrm>
          </p:grpSpPr>
          <p:sp>
            <p:nvSpPr>
              <p:cNvPr id="15" name="任意多边形 14"/>
              <p:cNvSpPr/>
              <p:nvPr/>
            </p:nvSpPr>
            <p:spPr>
              <a:xfrm>
                <a:off x="-4938942" y="-449245"/>
                <a:ext cx="1537570" cy="1488768"/>
              </a:xfrm>
              <a:custGeom>
                <a:avLst/>
                <a:gdLst>
                  <a:gd name="connsiteX0" fmla="*/ 0 w 1537570"/>
                  <a:gd name="connsiteY0" fmla="*/ 0 h 2221492"/>
                  <a:gd name="connsiteX1" fmla="*/ 1537570 w 1537570"/>
                  <a:gd name="connsiteY1" fmla="*/ 0 h 2221492"/>
                  <a:gd name="connsiteX2" fmla="*/ 1537570 w 1537570"/>
                  <a:gd name="connsiteY2" fmla="*/ 2221492 h 2221492"/>
                  <a:gd name="connsiteX3" fmla="*/ 0 w 1537570"/>
                  <a:gd name="connsiteY3" fmla="*/ 2221492 h 2221492"/>
                  <a:gd name="connsiteX4" fmla="*/ 0 w 1537570"/>
                  <a:gd name="connsiteY4" fmla="*/ 0 h 222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70" h="2221492">
                    <a:moveTo>
                      <a:pt x="0" y="0"/>
                    </a:moveTo>
                    <a:lnTo>
                      <a:pt x="1537570" y="0"/>
                    </a:lnTo>
                    <a:lnTo>
                      <a:pt x="1537570" y="2221492"/>
                    </a:lnTo>
                    <a:lnTo>
                      <a:pt x="0" y="2221492"/>
                    </a:lnTo>
                    <a:lnTo>
                      <a:pt x="0" y="0"/>
                    </a:lnTo>
                    <a:close/>
                  </a:path>
                </a:pathLst>
              </a:cu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lIns="60960" tIns="60960" rIns="60960" bIns="60960"/>
              <a:lstStyle/>
              <a:p>
                <a:pPr defTabSz="711200">
                  <a:lnSpc>
                    <a:spcPct val="90000"/>
                  </a:lnSpc>
                  <a:spcAft>
                    <a:spcPct val="35000"/>
                  </a:spcAft>
                  <a:defRPr/>
                </a:pPr>
                <a:r>
                  <a:rPr lang="zh-CN" altLang="en-US" b="0" dirty="0">
                    <a:solidFill>
                      <a:srgbClr val="000000"/>
                    </a:solidFill>
                    <a:ea typeface="微软雅黑" panose="020B0503020204020204" pitchFamily="34" charset="-122"/>
                    <a:cs typeface="Arial" panose="020B0604020202020204" pitchFamily="34" charset="0"/>
                  </a:rPr>
                  <a:t>收集选择过程中的历史度量项数据</a:t>
                </a:r>
              </a:p>
            </p:txBody>
          </p:sp>
          <p:sp>
            <p:nvSpPr>
              <p:cNvPr id="17" name="任意多边形 16"/>
              <p:cNvSpPr/>
              <p:nvPr/>
            </p:nvSpPr>
            <p:spPr>
              <a:xfrm>
                <a:off x="-3380502" y="103579"/>
                <a:ext cx="1537570" cy="1514187"/>
              </a:xfrm>
              <a:custGeom>
                <a:avLst/>
                <a:gdLst>
                  <a:gd name="connsiteX0" fmla="*/ 0 w 1537570"/>
                  <a:gd name="connsiteY0" fmla="*/ 0 h 2221492"/>
                  <a:gd name="connsiteX1" fmla="*/ 1537570 w 1537570"/>
                  <a:gd name="connsiteY1" fmla="*/ 0 h 2221492"/>
                  <a:gd name="connsiteX2" fmla="*/ 1537570 w 1537570"/>
                  <a:gd name="connsiteY2" fmla="*/ 2221492 h 2221492"/>
                  <a:gd name="connsiteX3" fmla="*/ 0 w 1537570"/>
                  <a:gd name="connsiteY3" fmla="*/ 2221492 h 2221492"/>
                  <a:gd name="connsiteX4" fmla="*/ 0 w 1537570"/>
                  <a:gd name="connsiteY4" fmla="*/ 0 h 222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70" h="2221492">
                    <a:moveTo>
                      <a:pt x="0" y="0"/>
                    </a:moveTo>
                    <a:lnTo>
                      <a:pt x="1537570" y="0"/>
                    </a:lnTo>
                    <a:lnTo>
                      <a:pt x="1537570" y="2221492"/>
                    </a:lnTo>
                    <a:lnTo>
                      <a:pt x="0" y="2221492"/>
                    </a:lnTo>
                    <a:lnTo>
                      <a:pt x="0" y="0"/>
                    </a:lnTo>
                    <a:close/>
                  </a:path>
                </a:pathLst>
              </a:cu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lIns="60960" tIns="60960" rIns="60960" bIns="60960"/>
              <a:lstStyle/>
              <a:p>
                <a:pPr defTabSz="711200">
                  <a:lnSpc>
                    <a:spcPct val="90000"/>
                  </a:lnSpc>
                  <a:spcAft>
                    <a:spcPct val="35000"/>
                  </a:spcAft>
                  <a:defRPr/>
                </a:pPr>
                <a:r>
                  <a:rPr lang="zh-CN" altLang="en-US" sz="2000" b="0" dirty="0">
                    <a:solidFill>
                      <a:srgbClr val="000000"/>
                    </a:solidFill>
                    <a:ea typeface="微软雅黑" panose="020B0503020204020204" pitchFamily="34" charset="-122"/>
                    <a:cs typeface="Arial" panose="020B0604020202020204" pitchFamily="34" charset="0"/>
                  </a:rPr>
                  <a:t>对原始数据进行正态性验证</a:t>
                </a:r>
                <a:r>
                  <a:rPr lang="en-US" altLang="zh-CN" sz="2000" b="0" dirty="0">
                    <a:solidFill>
                      <a:schemeClr val="tx1"/>
                    </a:solidFill>
                    <a:cs typeface="Arial" panose="020B0604020202020204" pitchFamily="34" charset="0"/>
                  </a:rPr>
                  <a:t> </a:t>
                </a:r>
              </a:p>
            </p:txBody>
          </p:sp>
          <p:sp>
            <p:nvSpPr>
              <p:cNvPr id="19" name="任意多边形 18"/>
              <p:cNvSpPr/>
              <p:nvPr/>
            </p:nvSpPr>
            <p:spPr>
              <a:xfrm>
                <a:off x="-1825404" y="643767"/>
                <a:ext cx="1537570" cy="1514187"/>
              </a:xfrm>
              <a:custGeom>
                <a:avLst/>
                <a:gdLst>
                  <a:gd name="connsiteX0" fmla="*/ 0 w 1537570"/>
                  <a:gd name="connsiteY0" fmla="*/ 0 h 2221492"/>
                  <a:gd name="connsiteX1" fmla="*/ 1537570 w 1537570"/>
                  <a:gd name="connsiteY1" fmla="*/ 0 h 2221492"/>
                  <a:gd name="connsiteX2" fmla="*/ 1537570 w 1537570"/>
                  <a:gd name="connsiteY2" fmla="*/ 2221492 h 2221492"/>
                  <a:gd name="connsiteX3" fmla="*/ 0 w 1537570"/>
                  <a:gd name="connsiteY3" fmla="*/ 2221492 h 2221492"/>
                  <a:gd name="connsiteX4" fmla="*/ 0 w 1537570"/>
                  <a:gd name="connsiteY4" fmla="*/ 0 h 222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70" h="2221492">
                    <a:moveTo>
                      <a:pt x="0" y="0"/>
                    </a:moveTo>
                    <a:lnTo>
                      <a:pt x="1537570" y="0"/>
                    </a:lnTo>
                    <a:lnTo>
                      <a:pt x="1537570" y="2221492"/>
                    </a:lnTo>
                    <a:lnTo>
                      <a:pt x="0" y="2221492"/>
                    </a:lnTo>
                    <a:lnTo>
                      <a:pt x="0" y="0"/>
                    </a:lnTo>
                    <a:close/>
                  </a:path>
                </a:pathLst>
              </a:cu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lIns="60960" tIns="60960" rIns="60960" bIns="60960"/>
              <a:lstStyle/>
              <a:p>
                <a:pPr defTabSz="711200">
                  <a:lnSpc>
                    <a:spcPct val="90000"/>
                  </a:lnSpc>
                  <a:spcAft>
                    <a:spcPct val="35000"/>
                  </a:spcAft>
                  <a:defRPr/>
                </a:pPr>
                <a:r>
                  <a:rPr lang="zh-CN" altLang="en-US" sz="1600" b="0" dirty="0">
                    <a:solidFill>
                      <a:srgbClr val="000000"/>
                    </a:solidFill>
                    <a:ea typeface="微软雅黑" panose="020B0503020204020204" pitchFamily="34" charset="-122"/>
                    <a:cs typeface="Arial" panose="020B0604020202020204" pitchFamily="34" charset="0"/>
                  </a:rPr>
                  <a:t>检查数据的差异，决定是否建立不同类别的基线</a:t>
                </a:r>
              </a:p>
            </p:txBody>
          </p:sp>
          <p:sp>
            <p:nvSpPr>
              <p:cNvPr id="21" name="任意多边形 20"/>
              <p:cNvSpPr/>
              <p:nvPr/>
            </p:nvSpPr>
            <p:spPr>
              <a:xfrm>
                <a:off x="-267349" y="1151556"/>
                <a:ext cx="1537570" cy="1514187"/>
              </a:xfrm>
              <a:custGeom>
                <a:avLst/>
                <a:gdLst>
                  <a:gd name="connsiteX0" fmla="*/ 0 w 1537570"/>
                  <a:gd name="connsiteY0" fmla="*/ 0 h 2221492"/>
                  <a:gd name="connsiteX1" fmla="*/ 1537570 w 1537570"/>
                  <a:gd name="connsiteY1" fmla="*/ 0 h 2221492"/>
                  <a:gd name="connsiteX2" fmla="*/ 1537570 w 1537570"/>
                  <a:gd name="connsiteY2" fmla="*/ 2221492 h 2221492"/>
                  <a:gd name="connsiteX3" fmla="*/ 0 w 1537570"/>
                  <a:gd name="connsiteY3" fmla="*/ 2221492 h 2221492"/>
                  <a:gd name="connsiteX4" fmla="*/ 0 w 1537570"/>
                  <a:gd name="connsiteY4" fmla="*/ 0 h 222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70" h="2221492">
                    <a:moveTo>
                      <a:pt x="0" y="0"/>
                    </a:moveTo>
                    <a:lnTo>
                      <a:pt x="1537570" y="0"/>
                    </a:lnTo>
                    <a:lnTo>
                      <a:pt x="1537570" y="2221492"/>
                    </a:lnTo>
                    <a:lnTo>
                      <a:pt x="0" y="2221492"/>
                    </a:lnTo>
                    <a:lnTo>
                      <a:pt x="0" y="0"/>
                    </a:lnTo>
                    <a:close/>
                  </a:path>
                </a:pathLst>
              </a:cu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lIns="60960" tIns="60960" rIns="60960" bIns="60960"/>
              <a:lstStyle/>
              <a:p>
                <a:pPr defTabSz="711200">
                  <a:lnSpc>
                    <a:spcPct val="90000"/>
                  </a:lnSpc>
                  <a:spcAft>
                    <a:spcPct val="35000"/>
                  </a:spcAft>
                  <a:defRPr/>
                </a:pPr>
                <a:r>
                  <a:rPr lang="zh-CN" altLang="en-US" b="0" dirty="0">
                    <a:solidFill>
                      <a:srgbClr val="000000"/>
                    </a:solidFill>
                    <a:ea typeface="微软雅黑" panose="020B0503020204020204" pitchFamily="34" charset="-122"/>
                    <a:cs typeface="Arial" panose="020B0604020202020204" pitchFamily="34" charset="0"/>
                  </a:rPr>
                  <a:t>控制图点；应用控制图准则进行分析</a:t>
                </a:r>
              </a:p>
            </p:txBody>
          </p:sp>
          <p:sp>
            <p:nvSpPr>
              <p:cNvPr id="23" name="任意多边形 22"/>
              <p:cNvSpPr/>
              <p:nvPr/>
            </p:nvSpPr>
            <p:spPr>
              <a:xfrm>
                <a:off x="1287749" y="1691852"/>
                <a:ext cx="1537570" cy="1421091"/>
              </a:xfrm>
              <a:custGeom>
                <a:avLst/>
                <a:gdLst>
                  <a:gd name="connsiteX0" fmla="*/ 0 w 1537570"/>
                  <a:gd name="connsiteY0" fmla="*/ 0 h 2221492"/>
                  <a:gd name="connsiteX1" fmla="*/ 1537570 w 1537570"/>
                  <a:gd name="connsiteY1" fmla="*/ 0 h 2221492"/>
                  <a:gd name="connsiteX2" fmla="*/ 1537570 w 1537570"/>
                  <a:gd name="connsiteY2" fmla="*/ 2221492 h 2221492"/>
                  <a:gd name="connsiteX3" fmla="*/ 0 w 1537570"/>
                  <a:gd name="connsiteY3" fmla="*/ 2221492 h 2221492"/>
                  <a:gd name="connsiteX4" fmla="*/ 0 w 1537570"/>
                  <a:gd name="connsiteY4" fmla="*/ 0 h 222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70" h="2221492">
                    <a:moveTo>
                      <a:pt x="0" y="0"/>
                    </a:moveTo>
                    <a:lnTo>
                      <a:pt x="1537570" y="0"/>
                    </a:lnTo>
                    <a:lnTo>
                      <a:pt x="1537570" y="2221492"/>
                    </a:lnTo>
                    <a:lnTo>
                      <a:pt x="0" y="2221492"/>
                    </a:lnTo>
                    <a:lnTo>
                      <a:pt x="0" y="0"/>
                    </a:lnTo>
                    <a:close/>
                  </a:path>
                </a:pathLst>
              </a:custGeom>
            </p:spPr>
            <p:style>
              <a:lnRef idx="1">
                <a:schemeClr val="accent2">
                  <a:hueOff val="0"/>
                  <a:satOff val="0"/>
                  <a:lumOff val="0"/>
                  <a:alphaOff val="0"/>
                </a:schemeClr>
              </a:lnRef>
              <a:fillRef idx="1">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lIns="60960" tIns="60960" rIns="60960" bIns="60960"/>
              <a:lstStyle/>
              <a:p>
                <a:pPr defTabSz="711200">
                  <a:lnSpc>
                    <a:spcPct val="90000"/>
                  </a:lnSpc>
                  <a:spcAft>
                    <a:spcPct val="35000"/>
                  </a:spcAft>
                  <a:defRPr/>
                </a:pPr>
                <a:r>
                  <a:rPr lang="zh-CN" altLang="en-US" b="0" dirty="0">
                    <a:solidFill>
                      <a:srgbClr val="000000"/>
                    </a:solidFill>
                    <a:ea typeface="微软雅黑" panose="020B0503020204020204" pitchFamily="34" charset="-122"/>
                    <a:cs typeface="Arial" panose="020B0604020202020204" pitchFamily="34" charset="0"/>
                  </a:rPr>
                  <a:t>消除异常点，并重构控制图分析</a:t>
                </a:r>
              </a:p>
            </p:txBody>
          </p:sp>
        </p:grpSp>
        <p:sp>
          <p:nvSpPr>
            <p:cNvPr id="131075" name="右箭头 131074"/>
            <p:cNvSpPr/>
            <p:nvPr/>
          </p:nvSpPr>
          <p:spPr bwMode="auto">
            <a:xfrm>
              <a:off x="179512" y="1557855"/>
              <a:ext cx="8642376" cy="1152128"/>
            </a:xfrm>
            <a:prstGeom prst="rightArrow">
              <a:avLst/>
            </a:prstGeom>
          </p:spPr>
          <p:style>
            <a:lnRef idx="0">
              <a:schemeClr val="accent6"/>
            </a:lnRef>
            <a:fillRef idx="3">
              <a:schemeClr val="accent6"/>
            </a:fillRef>
            <a:effectRef idx="3">
              <a:schemeClr val="accent6"/>
            </a:effectRef>
            <a:fontRef idx="minor">
              <a:schemeClr val="lt1"/>
            </a:fontRef>
          </p:style>
          <p:txBody>
            <a:bodyPr anchor="ctr"/>
            <a:lstStyle/>
            <a:p>
              <a:pPr>
                <a:defRPr/>
              </a:pPr>
              <a:r>
                <a:rPr lang="zh-CN" altLang="en-US" baseline="0" dirty="0">
                  <a:solidFill>
                    <a:srgbClr val="FFFFFF"/>
                  </a:solidFill>
                </a:rPr>
                <a:t>历史数据收集</a:t>
              </a:r>
            </a:p>
          </p:txBody>
        </p:sp>
        <p:sp>
          <p:nvSpPr>
            <p:cNvPr id="38" name="右箭头 37"/>
            <p:cNvSpPr/>
            <p:nvPr/>
          </p:nvSpPr>
          <p:spPr bwMode="auto">
            <a:xfrm>
              <a:off x="1499082" y="1984910"/>
              <a:ext cx="7322806" cy="1152128"/>
            </a:xfrm>
            <a:prstGeom prst="rightArrow">
              <a:avLst/>
            </a:prstGeom>
            <a:solidFill>
              <a:srgbClr val="3A3AB4"/>
            </a:solidFill>
          </p:spPr>
          <p:style>
            <a:lnRef idx="0">
              <a:schemeClr val="accent6"/>
            </a:lnRef>
            <a:fillRef idx="3">
              <a:schemeClr val="accent6"/>
            </a:fillRef>
            <a:effectRef idx="3">
              <a:schemeClr val="accent6"/>
            </a:effectRef>
            <a:fontRef idx="minor">
              <a:schemeClr val="lt1"/>
            </a:fontRef>
          </p:style>
          <p:txBody>
            <a:bodyPr anchor="ctr"/>
            <a:lstStyle/>
            <a:p>
              <a:pPr>
                <a:defRPr/>
              </a:pPr>
              <a:r>
                <a:rPr lang="zh-CN" altLang="en-US" baseline="0" dirty="0">
                  <a:solidFill>
                    <a:srgbClr val="FFFFFF"/>
                  </a:solidFill>
                  <a:ea typeface="微软雅黑" panose="020B0503020204020204" pitchFamily="34" charset="-122"/>
                </a:rPr>
                <a:t>正态性测试</a:t>
              </a:r>
              <a:r>
                <a:rPr lang="en-US" altLang="zh-CN" baseline="0" dirty="0">
                  <a:solidFill>
                    <a:srgbClr val="FFFFFF"/>
                  </a:solidFill>
                  <a:latin typeface="微软雅黑" panose="020B0503020204020204" pitchFamily="34" charset="-122"/>
                  <a:ea typeface="微软雅黑" panose="020B0503020204020204" pitchFamily="34" charset="-122"/>
                </a:rPr>
                <a:t> </a:t>
              </a:r>
            </a:p>
          </p:txBody>
        </p:sp>
        <p:sp>
          <p:nvSpPr>
            <p:cNvPr id="39" name="右箭头 38"/>
            <p:cNvSpPr/>
            <p:nvPr/>
          </p:nvSpPr>
          <p:spPr bwMode="auto">
            <a:xfrm>
              <a:off x="2834184" y="2416958"/>
              <a:ext cx="5987704" cy="1152128"/>
            </a:xfrm>
            <a:prstGeom prst="rightArrow">
              <a:avLst/>
            </a:prstGeom>
            <a:solidFill>
              <a:srgbClr val="5454C8"/>
            </a:solidFill>
          </p:spPr>
          <p:style>
            <a:lnRef idx="0">
              <a:schemeClr val="accent6"/>
            </a:lnRef>
            <a:fillRef idx="3">
              <a:schemeClr val="accent6"/>
            </a:fillRef>
            <a:effectRef idx="3">
              <a:schemeClr val="accent6"/>
            </a:effectRef>
            <a:fontRef idx="minor">
              <a:schemeClr val="lt1"/>
            </a:fontRef>
          </p:style>
          <p:txBody>
            <a:bodyPr anchor="ctr"/>
            <a:lstStyle/>
            <a:p>
              <a:pPr>
                <a:defRPr/>
              </a:pPr>
              <a:r>
                <a:rPr lang="zh-CN" baseline="0" dirty="0" err="1">
                  <a:solidFill>
                    <a:srgbClr val="FFFFFF"/>
                  </a:solidFill>
                  <a:ea typeface="微软雅黑" panose="020B0503020204020204" pitchFamily="34" charset="-122"/>
                </a:rPr>
                <a:t>方差分析</a:t>
              </a:r>
              <a:endParaRPr lang="zh-CN" dirty="0">
                <a:solidFill>
                  <a:schemeClr val="tx1"/>
                </a:solidFill>
              </a:endParaRPr>
            </a:p>
          </p:txBody>
        </p:sp>
        <p:sp>
          <p:nvSpPr>
            <p:cNvPr id="40" name="右箭头 39"/>
            <p:cNvSpPr/>
            <p:nvPr/>
          </p:nvSpPr>
          <p:spPr bwMode="auto">
            <a:xfrm>
              <a:off x="4170794" y="2849006"/>
              <a:ext cx="4651094" cy="1152128"/>
            </a:xfrm>
            <a:prstGeom prst="rightArrow">
              <a:avLst/>
            </a:prstGeom>
            <a:solidFill>
              <a:srgbClr val="8383D7"/>
            </a:solidFill>
          </p:spPr>
          <p:style>
            <a:lnRef idx="0">
              <a:schemeClr val="accent6"/>
            </a:lnRef>
            <a:fillRef idx="3">
              <a:schemeClr val="accent6"/>
            </a:fillRef>
            <a:effectRef idx="3">
              <a:schemeClr val="accent6"/>
            </a:effectRef>
            <a:fontRef idx="minor">
              <a:schemeClr val="lt1"/>
            </a:fontRef>
          </p:style>
          <p:txBody>
            <a:bodyPr anchor="ctr"/>
            <a:lstStyle/>
            <a:p>
              <a:pPr>
                <a:defRPr/>
              </a:pPr>
              <a:r>
                <a:rPr lang="en-US" altLang="zh-CN" baseline="0" dirty="0">
                  <a:solidFill>
                    <a:srgbClr val="FFFFFF"/>
                  </a:solidFill>
                  <a:ea typeface="微软雅黑" panose="020B0503020204020204" pitchFamily="34" charset="-122"/>
                </a:rPr>
                <a:t>X-MR图</a:t>
              </a:r>
            </a:p>
          </p:txBody>
        </p:sp>
        <p:sp>
          <p:nvSpPr>
            <p:cNvPr id="41" name="右箭头 40"/>
            <p:cNvSpPr/>
            <p:nvPr/>
          </p:nvSpPr>
          <p:spPr bwMode="auto">
            <a:xfrm>
              <a:off x="5500834" y="3072338"/>
              <a:ext cx="3314484" cy="1152128"/>
            </a:xfrm>
            <a:prstGeom prst="rightArrow">
              <a:avLst/>
            </a:prstGeom>
            <a:solidFill>
              <a:schemeClr val="accent6">
                <a:lumMod val="40000"/>
                <a:lumOff val="60000"/>
              </a:schemeClr>
            </a:solidFill>
          </p:spPr>
          <p:style>
            <a:lnRef idx="0">
              <a:schemeClr val="accent6"/>
            </a:lnRef>
            <a:fillRef idx="3">
              <a:schemeClr val="accent6"/>
            </a:fillRef>
            <a:effectRef idx="3">
              <a:schemeClr val="accent6"/>
            </a:effectRef>
            <a:fontRef idx="minor">
              <a:schemeClr val="lt1"/>
            </a:fontRef>
          </p:style>
          <p:txBody>
            <a:bodyPr anchor="ctr"/>
            <a:lstStyle/>
            <a:p>
              <a:pPr>
                <a:defRPr/>
              </a:pPr>
              <a:r>
                <a:rPr lang="en-US" altLang="zh-CN" sz="1600" baseline="0">
                  <a:solidFill>
                    <a:schemeClr val="bg1"/>
                  </a:solidFill>
                  <a:ea typeface="微软雅黑" panose="020B0503020204020204" pitchFamily="34" charset="-122"/>
                </a:rPr>
                <a:t>消除</a:t>
              </a:r>
              <a:r>
                <a:rPr lang="zh-CN" altLang="en-US" sz="1600" baseline="0">
                  <a:solidFill>
                    <a:schemeClr val="bg1"/>
                  </a:solidFill>
                  <a:ea typeface="微软雅黑" panose="020B0503020204020204" pitchFamily="34" charset="-122"/>
                </a:rPr>
                <a:t>异常 </a:t>
              </a:r>
              <a:r>
                <a:rPr lang="en-US" altLang="zh-CN" sz="1600" baseline="0">
                  <a:solidFill>
                    <a:schemeClr val="bg1"/>
                  </a:solidFill>
                  <a:ea typeface="微软雅黑" panose="020B0503020204020204" pitchFamily="34" charset="-122"/>
                </a:rPr>
                <a:t>点并进行控制图分析</a:t>
              </a:r>
            </a:p>
          </p:txBody>
        </p:sp>
        <p:sp>
          <p:nvSpPr>
            <p:cNvPr id="43" name="右箭头 42"/>
            <p:cNvSpPr/>
            <p:nvPr/>
          </p:nvSpPr>
          <p:spPr bwMode="auto">
            <a:xfrm>
              <a:off x="6786722" y="3786724"/>
              <a:ext cx="2007708" cy="1152128"/>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anchor="ctr"/>
            <a:lstStyle/>
            <a:p>
              <a:pPr>
                <a:defRPr/>
              </a:pPr>
              <a:r>
                <a:rPr lang="zh-CN" altLang="en-US" sz="1400" baseline="0">
                  <a:solidFill>
                    <a:srgbClr val="FFFF00"/>
                  </a:solidFill>
                  <a:ea typeface="微软雅黑" panose="020B0503020204020204" pitchFamily="34" charset="-122"/>
                </a:rPr>
                <a:t>建立性能基线</a:t>
              </a:r>
            </a:p>
          </p:txBody>
        </p:sp>
      </p:grpSp>
      <p:sp>
        <p:nvSpPr>
          <p:cNvPr id="18"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 </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分析过程性能并建立性能过程基线</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5400" y="1258570"/>
            <a:ext cx="9124950" cy="4959350"/>
          </a:xfrm>
          <a:prstGeom prst="rect">
            <a:avLst/>
          </a:prstGeom>
        </p:spPr>
      </p:pic>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579" name="TextBox 10"/>
          <p:cNvSpPr txBox="1">
            <a:spLocks noChangeArrowheads="1"/>
          </p:cNvSpPr>
          <p:nvPr/>
        </p:nvSpPr>
        <p:spPr bwMode="auto">
          <a:xfrm>
            <a:off x="461963" y="590233"/>
            <a:ext cx="6769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t>建立基线</a:t>
            </a:r>
            <a:r>
              <a:rPr lang="en-US" altLang="zh-CN" sz="2400" b="0" baseline="0"/>
              <a:t> (</a:t>
            </a:r>
            <a:r>
              <a:rPr lang="zh-CN" altLang="en-US" sz="2400" b="0" baseline="0"/>
              <a:t>历史数据收集</a:t>
            </a:r>
            <a:r>
              <a:rPr lang="en-US" altLang="zh-CN" sz="2400" b="0" baseline="0"/>
              <a:t>)</a:t>
            </a:r>
          </a:p>
        </p:txBody>
      </p:sp>
      <p:sp>
        <p:nvSpPr>
          <p:cNvPr id="7"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分析过程性能并建立性能过程基线</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579" name="TextBox 10"/>
          <p:cNvSpPr txBox="1">
            <a:spLocks noChangeArrowheads="1"/>
          </p:cNvSpPr>
          <p:nvPr/>
        </p:nvSpPr>
        <p:spPr bwMode="auto">
          <a:xfrm>
            <a:off x="461963" y="475933"/>
            <a:ext cx="6769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400" b="0" baseline="0"/>
              <a:t>建立基线</a:t>
            </a:r>
            <a:r>
              <a:rPr lang="en-US" altLang="zh-CN" sz="2400" b="0" baseline="0"/>
              <a:t> (</a:t>
            </a:r>
            <a:r>
              <a:rPr lang="zh-CN" altLang="en-US" sz="2400" b="0" baseline="0"/>
              <a:t>方差分析</a:t>
            </a:r>
            <a:r>
              <a:rPr lang="en-US" altLang="zh-CN" sz="2400" b="0" baseline="0"/>
              <a:t>)</a:t>
            </a:r>
          </a:p>
        </p:txBody>
      </p:sp>
      <p:sp>
        <p:nvSpPr>
          <p:cNvPr id="7"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分析过程性能并建立性能过程基线</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aphicFrame>
        <p:nvGraphicFramePr>
          <p:cNvPr id="6" name="表格 5"/>
          <p:cNvGraphicFramePr/>
          <p:nvPr/>
        </p:nvGraphicFramePr>
        <p:xfrm>
          <a:off x="1161415" y="1186815"/>
          <a:ext cx="6826250" cy="814070"/>
        </p:xfrm>
        <a:graphic>
          <a:graphicData uri="http://schemas.openxmlformats.org/drawingml/2006/table">
            <a:tbl>
              <a:tblPr firstRow="1" bandRow="1">
                <a:tableStyleId>{5C22544A-7EE6-4342-B048-85BDC9FD1C3A}</a:tableStyleId>
              </a:tblPr>
              <a:tblGrid>
                <a:gridCol w="783590"/>
                <a:gridCol w="908685"/>
                <a:gridCol w="681990"/>
                <a:gridCol w="606425"/>
                <a:gridCol w="732790"/>
                <a:gridCol w="732155"/>
                <a:gridCol w="732790"/>
                <a:gridCol w="959485"/>
                <a:gridCol w="688340"/>
              </a:tblGrid>
              <a:tr h="305435">
                <a:tc gridSpan="2">
                  <a:txBody>
                    <a:bodyPr/>
                    <a:lstStyle/>
                    <a:p>
                      <a:pPr indent="0" algn="ctr">
                        <a:buNone/>
                      </a:pPr>
                      <a:r>
                        <a:rPr lang="zh-CN" sz="1200" b="0">
                          <a:solidFill>
                            <a:srgbClr val="000000"/>
                          </a:solidFill>
                          <a:ea typeface="宋体" panose="02010600030101010101" pitchFamily="2" charset="-122"/>
                        </a:rPr>
                        <a:t>产品类型</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6B8B7"/>
                    </a:solid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lstStyle/>
                    <a:p>
                      <a:pPr indent="0" algn="ctr">
                        <a:buNone/>
                      </a:pPr>
                      <a:r>
                        <a:rPr lang="zh-CN" sz="1200" b="0">
                          <a:solidFill>
                            <a:srgbClr val="000000"/>
                          </a:solidFill>
                          <a:ea typeface="宋体" panose="02010600030101010101" pitchFamily="2" charset="-122"/>
                        </a:rPr>
                        <a:t>项目规模</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CC0DA"/>
                    </a:solid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4">
                  <a:txBody>
                    <a:bodyPr/>
                    <a:lstStyle/>
                    <a:p>
                      <a:pPr indent="0" algn="ctr">
                        <a:buNone/>
                      </a:pPr>
                      <a:r>
                        <a:rPr lang="zh-CN" sz="1200" b="0">
                          <a:solidFill>
                            <a:srgbClr val="000000"/>
                          </a:solidFill>
                          <a:ea typeface="宋体" panose="02010600030101010101" pitchFamily="2" charset="-122"/>
                        </a:rPr>
                        <a:t>产品线</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CE6F1"/>
                    </a:solid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508635">
                <a:tc>
                  <a:txBody>
                    <a:bodyPr/>
                    <a:lstStyle/>
                    <a:p>
                      <a:pPr indent="0" algn="ctr">
                        <a:buNone/>
                      </a:pPr>
                      <a:r>
                        <a:rPr lang="zh-CN" sz="1200" b="0">
                          <a:solidFill>
                            <a:srgbClr val="000000"/>
                          </a:solidFill>
                          <a:ea typeface="宋体" panose="02010600030101010101" pitchFamily="2" charset="-122"/>
                        </a:rPr>
                        <a:t>新产品</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升级产品</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大型</a:t>
                      </a:r>
                    </a:p>
                    <a:p>
                      <a:pPr indent="0" algn="ctr">
                        <a:buNone/>
                      </a:pPr>
                      <a:r>
                        <a:rPr lang="zh-CN" sz="1200" b="0">
                          <a:solidFill>
                            <a:srgbClr val="000000"/>
                          </a:solidFill>
                          <a:ea typeface="宋体" panose="02010600030101010101" pitchFamily="2" charset="-122"/>
                        </a:rPr>
                        <a:t>项目</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普通项目</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微型</a:t>
                      </a:r>
                    </a:p>
                    <a:p>
                      <a:pPr indent="0" algn="ctr">
                        <a:buNone/>
                      </a:pPr>
                      <a:r>
                        <a:rPr lang="zh-CN" sz="1200" b="0">
                          <a:solidFill>
                            <a:srgbClr val="000000"/>
                          </a:solidFill>
                          <a:ea typeface="宋体" panose="02010600030101010101" pitchFamily="2" charset="-122"/>
                        </a:rPr>
                        <a:t>项目</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教学线</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特色线</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智慧教育线</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ea typeface="宋体" panose="02010600030101010101" pitchFamily="2" charset="-122"/>
                        </a:rPr>
                        <a:t>资源线</a:t>
                      </a:r>
                      <a:endParaRPr lang="en-US" altLang="en-US" sz="1200" b="0">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8" name="图片 7" descr="%CYH39$PHO_I31W%ZOX78KH"/>
          <p:cNvPicPr>
            <a:picLocks noChangeAspect="1"/>
          </p:cNvPicPr>
          <p:nvPr/>
        </p:nvPicPr>
        <p:blipFill>
          <a:blip r:embed="rId8"/>
          <a:stretch>
            <a:fillRect/>
          </a:stretch>
        </p:blipFill>
        <p:spPr>
          <a:xfrm>
            <a:off x="31750" y="1964055"/>
            <a:ext cx="4055110" cy="4482465"/>
          </a:xfrm>
          <a:prstGeom prst="rect">
            <a:avLst/>
          </a:prstGeom>
        </p:spPr>
      </p:pic>
      <p:pic>
        <p:nvPicPr>
          <p:cNvPr id="9" name="图片 8" descr="V$EPK`RMRJU[GJ{0S3O9ENU"/>
          <p:cNvPicPr>
            <a:picLocks noChangeAspect="1"/>
          </p:cNvPicPr>
          <p:nvPr/>
        </p:nvPicPr>
        <p:blipFill>
          <a:blip r:embed="rId9"/>
          <a:stretch>
            <a:fillRect/>
          </a:stretch>
        </p:blipFill>
        <p:spPr>
          <a:xfrm>
            <a:off x="4425315" y="2073275"/>
            <a:ext cx="4180840" cy="45173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1120" y="2554003"/>
            <a:ext cx="7607486" cy="3974884"/>
          </a:xfrm>
          <a:prstGeom prst="rect">
            <a:avLst/>
          </a:prstGeom>
        </p:spPr>
      </p:pic>
      <p:sp>
        <p:nvSpPr>
          <p:cNvPr id="5" name="矩形 4"/>
          <p:cNvSpPr/>
          <p:nvPr/>
        </p:nvSpPr>
        <p:spPr>
          <a:xfrm>
            <a:off x="1273110" y="2348211"/>
            <a:ext cx="7877935" cy="695512"/>
          </a:xfrm>
          <a:prstGeom prst="rect">
            <a:avLst/>
          </a:prstGeom>
          <a:gradFill flip="none" rotWithShape="1">
            <a:gsLst>
              <a:gs pos="74000">
                <a:schemeClr val="bg1"/>
              </a:gs>
              <a:gs pos="100000">
                <a:schemeClr val="bg1">
                  <a:alpha val="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grpSp>
        <p:nvGrpSpPr>
          <p:cNvPr id="6" name="组合 5"/>
          <p:cNvGrpSpPr/>
          <p:nvPr/>
        </p:nvGrpSpPr>
        <p:grpSpPr>
          <a:xfrm>
            <a:off x="6466494" y="3043554"/>
            <a:ext cx="2474558" cy="2180781"/>
            <a:chOff x="8083117" y="2947193"/>
            <a:chExt cx="3093198" cy="2725976"/>
          </a:xfrm>
        </p:grpSpPr>
        <p:sp>
          <p:nvSpPr>
            <p:cNvPr id="10" name="椭圆 9"/>
            <p:cNvSpPr/>
            <p:nvPr/>
          </p:nvSpPr>
          <p:spPr>
            <a:xfrm>
              <a:off x="8083117" y="2947193"/>
              <a:ext cx="3093198" cy="2725976"/>
            </a:xfrm>
            <a:prstGeom prst="ellipse">
              <a:avLst/>
            </a:prstGeom>
            <a:gradFill flip="none" rotWithShape="1">
              <a:gsLst>
                <a:gs pos="29000">
                  <a:schemeClr val="bg1"/>
                </a:gs>
                <a:gs pos="53000">
                  <a:schemeClr val="bg1">
                    <a:alpha val="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2240" y="3433158"/>
              <a:ext cx="1290889" cy="1654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矩形 1"/>
          <p:cNvSpPr/>
          <p:nvPr/>
        </p:nvSpPr>
        <p:spPr>
          <a:xfrm>
            <a:off x="2421172" y="567856"/>
            <a:ext cx="5958840" cy="1688465"/>
          </a:xfrm>
          <a:prstGeom prst="rect">
            <a:avLst/>
          </a:prstGeom>
        </p:spPr>
        <p:txBody>
          <a:bodyPr wrap="square">
            <a:spAutoFit/>
          </a:bodyPr>
          <a:lstStyle/>
          <a:p>
            <a:pPr defTabSz="584835">
              <a:lnSpc>
                <a:spcPct val="200000"/>
              </a:lnSpc>
            </a:pPr>
            <a:endParaRPr lang="en-US" altLang="zh-CN" sz="1440" b="1" dirty="0" smtClean="0">
              <a:solidFill>
                <a:prstClr val="black"/>
              </a:solidFill>
              <a:cs typeface="微软雅黑" panose="020B0503020204020204" pitchFamily="34" charset="-122"/>
            </a:endParaRPr>
          </a:p>
          <a:p>
            <a:pPr defTabSz="584835">
              <a:lnSpc>
                <a:spcPts val="3000"/>
              </a:lnSpc>
            </a:pPr>
            <a:r>
              <a:rPr lang="en-US" altLang="zh-CN" sz="1440" dirty="0" smtClean="0">
                <a:solidFill>
                  <a:prstClr val="black"/>
                </a:solidFill>
              </a:rPr>
              <a:t>       </a:t>
            </a:r>
            <a:r>
              <a:rPr lang="zh-CN" altLang="zh-CN" sz="1440" dirty="0" smtClean="0">
                <a:solidFill>
                  <a:prstClr val="black"/>
                </a:solidFill>
              </a:rPr>
              <a:t>教育基业，千秋万代。源于强烈的使命感与教育梦，让我们大家一</a:t>
            </a:r>
            <a:endParaRPr lang="en-US" altLang="zh-CN" sz="1440" dirty="0" smtClean="0">
              <a:solidFill>
                <a:prstClr val="black"/>
              </a:solidFill>
            </a:endParaRPr>
          </a:p>
          <a:p>
            <a:pPr defTabSz="584835">
              <a:lnSpc>
                <a:spcPts val="3000"/>
              </a:lnSpc>
            </a:pPr>
            <a:r>
              <a:rPr lang="zh-CN" altLang="zh-CN" sz="1440" dirty="0" smtClean="0">
                <a:solidFill>
                  <a:prstClr val="black"/>
                </a:solidFill>
              </a:rPr>
              <a:t>道，携手促进我国教育这项伟大事业的发展，为振兴中华产业根基，提</a:t>
            </a:r>
            <a:endParaRPr lang="en-US" altLang="zh-CN" sz="1440" dirty="0" smtClean="0">
              <a:solidFill>
                <a:prstClr val="black"/>
              </a:solidFill>
            </a:endParaRPr>
          </a:p>
          <a:p>
            <a:pPr defTabSz="584835">
              <a:lnSpc>
                <a:spcPts val="3000"/>
              </a:lnSpc>
            </a:pPr>
            <a:r>
              <a:rPr lang="zh-CN" altLang="zh-CN" sz="1440" dirty="0" smtClean="0">
                <a:solidFill>
                  <a:prstClr val="black"/>
                </a:solidFill>
              </a:rPr>
              <a:t>升国家核心竞争力做出我们这一代人应有的贡献！</a:t>
            </a:r>
            <a:endParaRPr lang="zh-CN" altLang="en-US" sz="1600" dirty="0">
              <a:solidFill>
                <a:prstClr val="black"/>
              </a:solidFill>
              <a:cs typeface="微软雅黑" panose="020B0503020204020204" pitchFamily="34" charset="-122"/>
            </a:endParaRPr>
          </a:p>
        </p:txBody>
      </p:sp>
      <p:pic>
        <p:nvPicPr>
          <p:cNvPr id="18" name="图片 17"/>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2455" y="4792362"/>
            <a:ext cx="1118083" cy="468608"/>
          </a:xfrm>
          <a:prstGeom prst="rect">
            <a:avLst/>
          </a:prstGeom>
        </p:spPr>
      </p:pic>
      <p:sp>
        <p:nvSpPr>
          <p:cNvPr id="3" name="矩形 2"/>
          <p:cNvSpPr/>
          <p:nvPr/>
        </p:nvSpPr>
        <p:spPr>
          <a:xfrm>
            <a:off x="5888923" y="5553244"/>
            <a:ext cx="2659638" cy="606425"/>
          </a:xfrm>
          <a:prstGeom prst="rect">
            <a:avLst/>
          </a:prstGeom>
        </p:spPr>
        <p:txBody>
          <a:bodyPr wrap="square">
            <a:spAutoFit/>
          </a:bodyPr>
          <a:lstStyle/>
          <a:p>
            <a:pPr algn="r" defTabSz="584835"/>
            <a:r>
              <a:rPr lang="zh-CN" altLang="en-US" sz="1120" dirty="0">
                <a:solidFill>
                  <a:srgbClr val="000000"/>
                </a:solidFill>
                <a:cs typeface="仿宋" panose="02010609060101010101" charset="-122"/>
              </a:rPr>
              <a:t>国泰安集团董事长兼总裁</a:t>
            </a:r>
          </a:p>
          <a:p>
            <a:pPr algn="r" defTabSz="584835"/>
            <a:r>
              <a:rPr lang="zh-CN" altLang="zh-CN" sz="1120" dirty="0">
                <a:solidFill>
                  <a:srgbClr val="000000"/>
                </a:solidFill>
                <a:cs typeface="仿宋" panose="02010609060101010101" charset="-122"/>
              </a:rPr>
              <a:t>国泰安职业教育与产业发展研究院院长</a:t>
            </a:r>
          </a:p>
          <a:p>
            <a:pPr algn="r" defTabSz="584835"/>
            <a:r>
              <a:rPr lang="zh-CN" altLang="zh-CN" sz="1120" dirty="0">
                <a:solidFill>
                  <a:srgbClr val="000000"/>
                </a:solidFill>
                <a:cs typeface="仿宋" panose="02010609060101010101" charset="-122"/>
              </a:rPr>
              <a:t>上海交通大学金融学教授、博士生导师</a:t>
            </a:r>
            <a:endParaRPr lang="zh-CN" altLang="en-US" sz="1120" dirty="0">
              <a:solidFill>
                <a:prstClr val="black"/>
              </a:solidFill>
              <a:cs typeface="微软雅黑" panose="020B0503020204020204" pitchFamily="34" charset="-122"/>
            </a:endParaRPr>
          </a:p>
        </p:txBody>
      </p:sp>
      <p:sp>
        <p:nvSpPr>
          <p:cNvPr id="21" name="矩形 20"/>
          <p:cNvSpPr/>
          <p:nvPr/>
        </p:nvSpPr>
        <p:spPr>
          <a:xfrm>
            <a:off x="265330" y="130761"/>
            <a:ext cx="1713230" cy="460375"/>
          </a:xfrm>
          <a:prstGeom prst="rect">
            <a:avLst/>
          </a:prstGeom>
        </p:spPr>
        <p:txBody>
          <a:bodyPr wrap="none">
            <a:spAutoFit/>
          </a:bodyPr>
          <a:lstStyle/>
          <a:p>
            <a:pPr algn="ctr" defTabSz="584835"/>
            <a:r>
              <a:rPr lang="zh-CN" altLang="en-US" sz="2400" b="1" kern="0" dirty="0" smtClean="0">
                <a:solidFill>
                  <a:prstClr val="black">
                    <a:lumMod val="85000"/>
                    <a:lumOff val="15000"/>
                  </a:prstClr>
                </a:solidFill>
                <a:cs typeface="华文行楷" panose="02010800040101010101" charset="-122"/>
              </a:rPr>
              <a:t>董事长寄语</a:t>
            </a:r>
            <a:endParaRPr lang="zh-CN" altLang="en-US" sz="2400" b="1" kern="0" dirty="0">
              <a:solidFill>
                <a:prstClr val="black">
                  <a:lumMod val="85000"/>
                  <a:lumOff val="15000"/>
                </a:prstClr>
              </a:solidFill>
              <a:cs typeface="华文行楷" panose="02010800040101010101" charset="-122"/>
            </a:endParaRPr>
          </a:p>
        </p:txBody>
      </p:sp>
      <p:sp>
        <p:nvSpPr>
          <p:cNvPr id="51" name="矩形 50">
            <a:hlinkClick r:id="" action="ppaction://noaction"/>
          </p:cNvPr>
          <p:cNvSpPr/>
          <p:nvPr/>
        </p:nvSpPr>
        <p:spPr>
          <a:xfrm>
            <a:off x="253462" y="4983548"/>
            <a:ext cx="1285778" cy="27758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52" name="矩形 51">
            <a:hlinkClick r:id="" action="ppaction://noaction"/>
          </p:cNvPr>
          <p:cNvSpPr/>
          <p:nvPr/>
        </p:nvSpPr>
        <p:spPr>
          <a:xfrm>
            <a:off x="259081" y="2261976"/>
            <a:ext cx="1280260" cy="2243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55" name="矩形 54">
            <a:hlinkClick r:id="" action="ppaction://noaction"/>
          </p:cNvPr>
          <p:cNvSpPr/>
          <p:nvPr/>
        </p:nvSpPr>
        <p:spPr>
          <a:xfrm>
            <a:off x="259080" y="2037403"/>
            <a:ext cx="1280160" cy="22457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left)">
                                      <p:cBhvr>
                                        <p:cTn id="14" dur="1750"/>
                                        <p:tgtEl>
                                          <p:spTgt spid="2">
                                            <p:txEl>
                                              <p:pRg st="1" end="1"/>
                                            </p:txEl>
                                          </p:spTgt>
                                        </p:tgtEl>
                                      </p:cBhvr>
                                    </p:animEffect>
                                  </p:childTnLst>
                                </p:cTn>
                              </p:par>
                              <p:par>
                                <p:cTn id="15" presetID="22" presetClass="entr" presetSubtype="8" fill="hold" grpId="0" nodeType="withEffect">
                                  <p:stCondLst>
                                    <p:cond delay="200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1750"/>
                                        <p:tgtEl>
                                          <p:spTgt spid="2">
                                            <p:txEl>
                                              <p:pRg st="2" end="2"/>
                                            </p:txEl>
                                          </p:spTgt>
                                        </p:tgtEl>
                                      </p:cBhvr>
                                    </p:animEffect>
                                  </p:childTnLst>
                                </p:cTn>
                              </p:par>
                              <p:par>
                                <p:cTn id="18" presetID="22" presetClass="entr" presetSubtype="8" fill="hold" grpId="0" nodeType="withEffect">
                                  <p:stCondLst>
                                    <p:cond delay="350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1750"/>
                                        <p:tgtEl>
                                          <p:spTgt spid="2">
                                            <p:txEl>
                                              <p:pRg st="3" end="3"/>
                                            </p:txEl>
                                          </p:spTgt>
                                        </p:tgtEl>
                                      </p:cBhvr>
                                    </p:animEffect>
                                  </p:childTnLst>
                                </p:cTn>
                              </p:par>
                            </p:childTnLst>
                          </p:cTn>
                        </p:par>
                        <p:par>
                          <p:cTn id="21" fill="hold">
                            <p:stCondLst>
                              <p:cond delay="2500"/>
                            </p:stCondLst>
                            <p:childTnLst>
                              <p:par>
                                <p:cTn id="22" presetID="42" presetClass="entr" presetSubtype="0" fill="hold" nodeType="after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4000"/>
                            </p:stCondLst>
                            <p:childTnLst>
                              <p:par>
                                <p:cTn id="28" presetID="22" presetClass="entr" presetSubtype="8" fill="hold" nodeType="after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5000"/>
                            </p:stCondLst>
                            <p:childTnLst>
                              <p:par>
                                <p:cTn id="32" presetID="22" presetClass="entr" presetSubtype="8" fill="hold" grpId="0" nodeType="afterEffect">
                                  <p:stCondLst>
                                    <p:cond delay="10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left)">
                                      <p:cBhvr>
                                        <p:cTn id="34" dur="750"/>
                                        <p:tgtEl>
                                          <p:spTgt spid="3">
                                            <p:txEl>
                                              <p:pRg st="0" end="0"/>
                                            </p:txEl>
                                          </p:spTgt>
                                        </p:tgtEl>
                                      </p:cBhvr>
                                    </p:animEffect>
                                  </p:childTnLst>
                                </p:cTn>
                              </p:par>
                              <p:par>
                                <p:cTn id="35" presetID="22" presetClass="entr" presetSubtype="8" fill="hold" grpId="0" nodeType="withEffect">
                                  <p:stCondLst>
                                    <p:cond delay="125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left)">
                                      <p:cBhvr>
                                        <p:cTn id="37" dur="750"/>
                                        <p:tgtEl>
                                          <p:spTgt spid="3">
                                            <p:txEl>
                                              <p:pRg st="1" end="1"/>
                                            </p:txEl>
                                          </p:spTgt>
                                        </p:tgtEl>
                                      </p:cBhvr>
                                    </p:animEffect>
                                  </p:childTnLst>
                                </p:cTn>
                              </p:par>
                              <p:par>
                                <p:cTn id="38" presetID="22" presetClass="entr" presetSubtype="8" fill="hold" grpId="0" nodeType="withEffect">
                                  <p:stCondLst>
                                    <p:cond delay="175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wipe(left)">
                                      <p:cBhvr>
                                        <p:cTn id="40"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3" name="TextBox 7"/>
          <p:cNvSpPr txBox="1">
            <a:spLocks noChangeArrowheads="1"/>
          </p:cNvSpPr>
          <p:nvPr/>
        </p:nvSpPr>
        <p:spPr bwMode="auto">
          <a:xfrm>
            <a:off x="1905" y="1654175"/>
            <a:ext cx="379539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1</a:t>
            </a:r>
            <a:r>
              <a:rPr lang="zh-CN" altLang="en-US" b="0" baseline="0"/>
              <a:t>） </a:t>
            </a:r>
            <a:r>
              <a:rPr lang="zh-CN" b="0" baseline="0"/>
              <a:t>对初始数据进行正态性测试</a:t>
            </a:r>
          </a:p>
        </p:txBody>
      </p:sp>
      <p:cxnSp>
        <p:nvCxnSpPr>
          <p:cNvPr id="9" name="直接连接符 8"/>
          <p:cNvCxnSpPr/>
          <p:nvPr/>
        </p:nvCxnSpPr>
        <p:spPr>
          <a:xfrm>
            <a:off x="461963" y="202088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25606" name="TextBox 11"/>
          <p:cNvSpPr txBox="1">
            <a:spLocks noChangeArrowheads="1"/>
          </p:cNvSpPr>
          <p:nvPr/>
        </p:nvSpPr>
        <p:spPr bwMode="auto">
          <a:xfrm>
            <a:off x="4716463" y="1681798"/>
            <a:ext cx="4284662"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endParaRPr lang="en-US" altLang="zh-CN" b="0" baseline="0"/>
          </a:p>
          <a:p>
            <a:pPr eaLnBrk="1" hangingPunct="1">
              <a:lnSpc>
                <a:spcPct val="150000"/>
              </a:lnSpc>
            </a:pPr>
            <a:r>
              <a:rPr lang="en-US" altLang="zh-CN" b="0" baseline="0"/>
              <a:t>2) </a:t>
            </a:r>
            <a:r>
              <a:rPr lang="zh-CN" altLang="en-US" b="0" baseline="0"/>
              <a:t>应用</a:t>
            </a:r>
            <a:r>
              <a:rPr lang="en-US" altLang="zh-CN" b="0" baseline="0"/>
              <a:t>X-MR</a:t>
            </a:r>
            <a:r>
              <a:rPr lang="zh-CN" altLang="en-US" b="0" baseline="0"/>
              <a:t>单值移动分析数据</a:t>
            </a:r>
          </a:p>
        </p:txBody>
      </p:sp>
      <p:cxnSp>
        <p:nvCxnSpPr>
          <p:cNvPr id="13" name="直接连接符 12"/>
          <p:cNvCxnSpPr/>
          <p:nvPr/>
        </p:nvCxnSpPr>
        <p:spPr>
          <a:xfrm>
            <a:off x="5091113" y="2809875"/>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1"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分析过程性能并建立性能过程基线</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8" name="TextBox 10"/>
          <p:cNvSpPr txBox="1">
            <a:spLocks noChangeArrowheads="1"/>
          </p:cNvSpPr>
          <p:nvPr/>
        </p:nvSpPr>
        <p:spPr bwMode="auto">
          <a:xfrm>
            <a:off x="213995" y="792956"/>
            <a:ext cx="84312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0"/>
              </a:spcBef>
              <a:spcAft>
                <a:spcPts val="0"/>
              </a:spcAft>
              <a:buSzPct val="87000"/>
              <a:buFont typeface="Wingdings" panose="05000000000000000000" pitchFamily="2" charset="2"/>
              <a:buChar char="n"/>
              <a:defRPr/>
            </a:pPr>
            <a:r>
              <a:rPr lang="zh-CN" altLang="en-US" sz="1600" b="0" baseline="0" dirty="0">
                <a:ea typeface="微软雅黑" panose="020B0503020204020204" pitchFamily="34" charset="-122"/>
              </a:rPr>
              <a:t>确立过程性能基线</a:t>
            </a:r>
          </a:p>
          <a:p>
            <a:pPr eaLnBrk="1" hangingPunct="1">
              <a:spcBef>
                <a:spcPts val="0"/>
              </a:spcBef>
              <a:spcAft>
                <a:spcPts val="0"/>
              </a:spcAft>
              <a:buSzPct val="87000"/>
              <a:buFont typeface="Wingdings" panose="05000000000000000000" pitchFamily="2" charset="2"/>
              <a:buChar char="n"/>
              <a:defRPr/>
            </a:pPr>
            <a:endParaRPr lang="en-US" altLang="zh-CN" sz="1600" b="0" baseline="0" dirty="0">
              <a:ea typeface="微软雅黑" panose="020B0503020204020204" pitchFamily="34" charset="-122"/>
            </a:endParaRPr>
          </a:p>
          <a:p>
            <a:pPr marL="0" indent="0" eaLnBrk="1" hangingPunct="1">
              <a:spcBef>
                <a:spcPts val="0"/>
              </a:spcBef>
              <a:spcAft>
                <a:spcPts val="0"/>
              </a:spcAft>
              <a:buSzPct val="87000"/>
              <a:defRPr/>
            </a:pPr>
            <a:r>
              <a:rPr lang="en-US" altLang="zh-CN" sz="1600" b="0" baseline="0" dirty="0">
                <a:ea typeface="微软雅黑" panose="020B0503020204020204" pitchFamily="34" charset="-122"/>
              </a:rPr>
              <a:t>              </a:t>
            </a:r>
            <a:r>
              <a:rPr lang="en-US" altLang="zh-CN" sz="1600" b="0" baseline="0" dirty="0">
                <a:solidFill>
                  <a:schemeClr val="tx1"/>
                </a:solidFill>
                <a:ea typeface="微软雅黑" panose="020B0503020204020204" pitchFamily="34" charset="-122"/>
              </a:rPr>
              <a:t>– </a:t>
            </a:r>
            <a:r>
              <a:rPr lang="zh-CN" altLang="en-US" sz="1600" b="0" baseline="0" dirty="0">
                <a:solidFill>
                  <a:schemeClr val="tx1"/>
                </a:solidFill>
                <a:ea typeface="微软雅黑" panose="020B0503020204020204" pitchFamily="34" charset="-122"/>
              </a:rPr>
              <a:t>特色线生产率</a:t>
            </a:r>
            <a:endParaRPr lang="zh-CN" altLang="en-US" sz="1600" b="0" baseline="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8"/>
          <a:stretch>
            <a:fillRect/>
          </a:stretch>
        </p:blipFill>
        <p:spPr>
          <a:xfrm>
            <a:off x="43180" y="2373630"/>
            <a:ext cx="4431030" cy="3667125"/>
          </a:xfrm>
          <a:prstGeom prst="rect">
            <a:avLst/>
          </a:prstGeom>
          <a:noFill/>
          <a:ln w="9525">
            <a:noFill/>
          </a:ln>
        </p:spPr>
      </p:pic>
      <p:graphicFrame>
        <p:nvGraphicFramePr>
          <p:cNvPr id="14" name="对象 13"/>
          <p:cNvGraphicFramePr/>
          <p:nvPr/>
        </p:nvGraphicFramePr>
        <p:xfrm>
          <a:off x="4573270" y="2980690"/>
          <a:ext cx="4428490" cy="3660775"/>
        </p:xfrm>
        <a:graphic>
          <a:graphicData uri="http://schemas.openxmlformats.org/presentationml/2006/ole">
            <mc:AlternateContent xmlns:mc="http://schemas.openxmlformats.org/markup-compatibility/2006">
              <mc:Choice xmlns:v="urn:schemas-microsoft-com:vml" Requires="v">
                <p:oleObj spid="_x0000_s1029" r:id="rId9" imgW="5486400" imgH="3657600" progId="MtbGraph.Document.16">
                  <p:embed/>
                </p:oleObj>
              </mc:Choice>
              <mc:Fallback>
                <p:oleObj r:id="rId9" imgW="5486400" imgH="3657600" progId="MtbGraph.Document.16">
                  <p:embed/>
                  <p:pic>
                    <p:nvPicPr>
                      <p:cNvPr id="0" name="图片 14"/>
                      <p:cNvPicPr/>
                      <p:nvPr/>
                    </p:nvPicPr>
                    <p:blipFill>
                      <a:blip r:embed="rId10"/>
                      <a:stretch>
                        <a:fillRect/>
                      </a:stretch>
                    </p:blipFill>
                    <p:spPr>
                      <a:xfrm>
                        <a:off x="4573270" y="2980690"/>
                        <a:ext cx="4428490" cy="3660775"/>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7" name="TextBox 10"/>
          <p:cNvSpPr txBox="1">
            <a:spLocks noChangeArrowheads="1"/>
          </p:cNvSpPr>
          <p:nvPr/>
        </p:nvSpPr>
        <p:spPr bwMode="auto">
          <a:xfrm>
            <a:off x="285750" y="649446"/>
            <a:ext cx="84312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0"/>
              </a:spcBef>
              <a:spcAft>
                <a:spcPts val="0"/>
              </a:spcAft>
              <a:buSzPct val="87000"/>
              <a:buFont typeface="Wingdings" panose="05000000000000000000" pitchFamily="2" charset="2"/>
              <a:buChar char="n"/>
              <a:defRPr/>
            </a:pPr>
            <a:r>
              <a:rPr lang="zh-CN" altLang="en-US" sz="1600" b="0" baseline="0" dirty="0">
                <a:ea typeface="微软雅黑" panose="020B0503020204020204" pitchFamily="34" charset="-122"/>
                <a:sym typeface="+mn-ea"/>
              </a:rPr>
              <a:t>确立过程性能基线</a:t>
            </a:r>
          </a:p>
          <a:p>
            <a:pPr eaLnBrk="1" hangingPunct="1">
              <a:spcBef>
                <a:spcPts val="0"/>
              </a:spcBef>
              <a:spcAft>
                <a:spcPts val="0"/>
              </a:spcAft>
              <a:buSzPct val="87000"/>
              <a:buFont typeface="Wingdings" panose="05000000000000000000" pitchFamily="2" charset="2"/>
              <a:buChar char="n"/>
              <a:defRPr/>
            </a:pPr>
            <a:endParaRPr lang="en-US" altLang="zh-CN" sz="1600" b="0" baseline="0" dirty="0">
              <a:ea typeface="微软雅黑" panose="020B0503020204020204" pitchFamily="34" charset="-122"/>
            </a:endParaRPr>
          </a:p>
          <a:p>
            <a:pPr marL="0" indent="0" eaLnBrk="1" hangingPunct="1">
              <a:spcBef>
                <a:spcPts val="0"/>
              </a:spcBef>
              <a:spcAft>
                <a:spcPts val="0"/>
              </a:spcAft>
              <a:buSzPct val="87000"/>
              <a:defRPr/>
            </a:pPr>
            <a:r>
              <a:rPr lang="en-US" altLang="zh-CN" sz="1600" b="0" baseline="0" dirty="0">
                <a:ea typeface="微软雅黑" panose="020B0503020204020204" pitchFamily="34" charset="-122"/>
                <a:sym typeface="+mn-ea"/>
              </a:rPr>
              <a:t>        </a:t>
            </a:r>
            <a:r>
              <a:rPr lang="en-US" altLang="zh-CN" sz="1600" b="0" baseline="0" dirty="0">
                <a:solidFill>
                  <a:schemeClr val="tx1"/>
                </a:solidFill>
                <a:ea typeface="微软雅黑" panose="020B0503020204020204" pitchFamily="34" charset="-122"/>
                <a:sym typeface="+mn-ea"/>
              </a:rPr>
              <a:t>      – </a:t>
            </a:r>
            <a:r>
              <a:rPr lang="zh-CN" altLang="en-US" sz="1600" b="0" baseline="0" dirty="0">
                <a:solidFill>
                  <a:schemeClr val="tx1"/>
                </a:solidFill>
                <a:ea typeface="微软雅黑" panose="020B0503020204020204" pitchFamily="34" charset="-122"/>
                <a:sym typeface="+mn-ea"/>
              </a:rPr>
              <a:t>特色线生产率</a:t>
            </a:r>
            <a:endParaRPr lang="zh-CN" altLang="en-US" sz="1600" b="0" baseline="0" dirty="0">
              <a:solidFill>
                <a:schemeClr val="tx1"/>
              </a:solidFill>
              <a:latin typeface="微软雅黑" panose="020B0503020204020204" pitchFamily="34" charset="-122"/>
              <a:ea typeface="微软雅黑" panose="020B0503020204020204" pitchFamily="34" charset="-122"/>
              <a:sym typeface="+mn-ea"/>
            </a:endParaRPr>
          </a:p>
        </p:txBody>
      </p:sp>
      <p:sp>
        <p:nvSpPr>
          <p:cNvPr id="26628" name="TextBox 7"/>
          <p:cNvSpPr txBox="1">
            <a:spLocks noChangeArrowheads="1"/>
          </p:cNvSpPr>
          <p:nvPr/>
        </p:nvSpPr>
        <p:spPr bwMode="auto">
          <a:xfrm>
            <a:off x="323850" y="1546225"/>
            <a:ext cx="389191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3) </a:t>
            </a:r>
            <a:r>
              <a:rPr lang="zh-CN" altLang="en-US" b="0" baseline="0"/>
              <a:t>应用控制图判断差异准则进行分析</a:t>
            </a:r>
            <a:endParaRPr lang="en-US" altLang="zh-CN" b="0" baseline="0"/>
          </a:p>
          <a:p>
            <a:pPr eaLnBrk="1" hangingPunct="1">
              <a:lnSpc>
                <a:spcPct val="150000"/>
              </a:lnSpc>
            </a:pPr>
            <a:endParaRPr lang="en-US" altLang="zh-CN" b="0" baseline="0"/>
          </a:p>
        </p:txBody>
      </p:sp>
      <p:cxnSp>
        <p:nvCxnSpPr>
          <p:cNvPr id="9" name="直接连接符 8"/>
          <p:cNvCxnSpPr/>
          <p:nvPr/>
        </p:nvCxnSpPr>
        <p:spPr>
          <a:xfrm>
            <a:off x="461963" y="202088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26630" name="TextBox 11"/>
          <p:cNvSpPr txBox="1">
            <a:spLocks noChangeArrowheads="1"/>
          </p:cNvSpPr>
          <p:nvPr/>
        </p:nvSpPr>
        <p:spPr bwMode="auto">
          <a:xfrm>
            <a:off x="4270375" y="1872615"/>
            <a:ext cx="453771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4) </a:t>
            </a:r>
            <a:r>
              <a:rPr lang="zh-CN" altLang="en-US" b="0" baseline="0"/>
              <a:t>消除异常点</a:t>
            </a:r>
            <a:r>
              <a:rPr lang="en-US" altLang="zh-CN" b="0" baseline="0"/>
              <a:t> (</a:t>
            </a:r>
            <a:r>
              <a:rPr lang="zh-CN" altLang="en-US" b="0" baseline="0"/>
              <a:t>第</a:t>
            </a:r>
            <a:r>
              <a:rPr lang="en-US" altLang="zh-CN" b="0" baseline="0"/>
              <a:t>7</a:t>
            </a:r>
            <a:r>
              <a:rPr lang="zh-CN" altLang="en-US" b="0" baseline="0"/>
              <a:t>点</a:t>
            </a:r>
            <a:r>
              <a:rPr lang="en-US" altLang="zh-CN" b="0" baseline="0"/>
              <a:t>) </a:t>
            </a:r>
            <a:r>
              <a:rPr lang="zh-CN" altLang="en-US" b="0" baseline="0"/>
              <a:t>，并重新绘制图表</a:t>
            </a:r>
          </a:p>
        </p:txBody>
      </p:sp>
      <p:cxnSp>
        <p:nvCxnSpPr>
          <p:cNvPr id="13" name="直接连接符 12"/>
          <p:cNvCxnSpPr/>
          <p:nvPr/>
        </p:nvCxnSpPr>
        <p:spPr>
          <a:xfrm>
            <a:off x="4722813" y="2459990"/>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1"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分析过程性能并建立性能过程基线</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6634" name="Rectangle 6"/>
          <p:cNvSpPr>
            <a:spLocks noChangeArrowheads="1"/>
          </p:cNvSpPr>
          <p:nvPr/>
        </p:nvSpPr>
        <p:spPr bwMode="auto">
          <a:xfrm>
            <a:off x="174943" y="2565400"/>
            <a:ext cx="388937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baseline="0"/>
              <a:t>分析</a:t>
            </a:r>
            <a:r>
              <a:rPr lang="en-US" altLang="zh-CN" baseline="0"/>
              <a:t> 1</a:t>
            </a:r>
          </a:p>
          <a:p>
            <a:pPr algn="just" eaLnBrk="1" hangingPunct="1"/>
            <a:r>
              <a:rPr lang="en-US" altLang="zh-CN" sz="1200" b="0" baseline="0"/>
              <a:t>准则1: </a:t>
            </a:r>
            <a:r>
              <a:rPr lang="zh-CN" altLang="en-US" sz="1200" b="0" baseline="0"/>
              <a:t>检查是否有超出控制界限的点</a:t>
            </a:r>
          </a:p>
          <a:p>
            <a:pPr algn="just" eaLnBrk="1" hangingPunct="1"/>
            <a:r>
              <a:rPr lang="zh-CN" altLang="en-US" sz="1200" b="0" baseline="0"/>
              <a:t>结论：从一个点到中心线的距离是标准偏差的</a:t>
            </a:r>
            <a:r>
              <a:rPr lang="en-US" altLang="zh-CN" sz="1200" b="0" baseline="0"/>
              <a:t>3</a:t>
            </a:r>
            <a:r>
              <a:rPr lang="zh-CN" altLang="en-US" sz="1200" b="0" baseline="0"/>
              <a:t>倍，</a:t>
            </a:r>
            <a:r>
              <a:rPr lang="en-US" altLang="zh-CN" sz="1200" b="0" baseline="0"/>
              <a:t>7</a:t>
            </a:r>
            <a:r>
              <a:rPr lang="zh-CN" altLang="en-US" sz="1200" b="0" baseline="0"/>
              <a:t>点检查不合格。</a:t>
            </a:r>
          </a:p>
          <a:p>
            <a:pPr algn="just" eaLnBrk="1" hangingPunct="1"/>
            <a:r>
              <a:rPr lang="en-US" altLang="zh-CN" baseline="0"/>
              <a:t>分析 2 </a:t>
            </a:r>
            <a:endParaRPr lang="zh-CN" altLang="en-US" baseline="0"/>
          </a:p>
          <a:p>
            <a:pPr algn="just" eaLnBrk="1" hangingPunct="1"/>
            <a:r>
              <a:rPr lang="en-US" altLang="zh-CN" sz="1200" b="0" baseline="0"/>
              <a:t>准则2:</a:t>
            </a:r>
            <a:r>
              <a:rPr lang="zh-CN" altLang="en-US" sz="1200" b="0" baseline="0"/>
              <a:t>大约</a:t>
            </a:r>
            <a:r>
              <a:rPr lang="en-US" altLang="zh-CN" sz="1200" b="0" baseline="0"/>
              <a:t> 2/3 </a:t>
            </a:r>
            <a:r>
              <a:rPr lang="zh-CN" altLang="en-US" sz="1200" b="0" baseline="0"/>
              <a:t>的点落在控制界限的</a:t>
            </a:r>
            <a:r>
              <a:rPr lang="en-US" altLang="zh-CN" sz="1200" b="0" baseline="0"/>
              <a:t>1/3</a:t>
            </a:r>
            <a:r>
              <a:rPr lang="zh-CN" altLang="en-US" sz="1200" b="0" baseline="0"/>
              <a:t>区域内，约</a:t>
            </a:r>
            <a:r>
              <a:rPr lang="en-US" altLang="zh-CN" sz="1200" b="0" baseline="0"/>
              <a:t> 1/3 </a:t>
            </a:r>
            <a:r>
              <a:rPr lang="zh-CN" altLang="en-US" sz="1200" b="0" baseline="0"/>
              <a:t>落在</a:t>
            </a:r>
            <a:r>
              <a:rPr lang="en-US" altLang="zh-CN" sz="1200" b="0" baseline="0"/>
              <a:t> 2/3 </a:t>
            </a:r>
            <a:r>
              <a:rPr lang="zh-CN" altLang="en-US" sz="1200" b="0" baseline="0"/>
              <a:t>控制界线外</a:t>
            </a:r>
            <a:r>
              <a:rPr lang="en-US" altLang="zh-CN" sz="1200" b="0" baseline="0"/>
              <a:t>. </a:t>
            </a:r>
            <a:endParaRPr lang="zh-CN" altLang="en-US" sz="1200" b="0" baseline="0"/>
          </a:p>
          <a:p>
            <a:pPr algn="just" eaLnBrk="1" hangingPunct="1"/>
            <a:r>
              <a:rPr lang="zh-CN" altLang="en-US" sz="1200" b="0" baseline="0"/>
              <a:t>结论：正常</a:t>
            </a:r>
          </a:p>
          <a:p>
            <a:pPr algn="just" eaLnBrk="1" hangingPunct="1"/>
            <a:r>
              <a:rPr lang="en-US" altLang="zh-CN" baseline="0"/>
              <a:t>分析 3</a:t>
            </a:r>
            <a:endParaRPr lang="zh-CN" altLang="en-US" baseline="0"/>
          </a:p>
          <a:p>
            <a:pPr algn="just" eaLnBrk="1" hangingPunct="1"/>
            <a:r>
              <a:rPr lang="zh-CN" altLang="en-US" sz="1200" b="0" baseline="0"/>
              <a:t>准则</a:t>
            </a:r>
            <a:r>
              <a:rPr lang="en-US" altLang="zh-CN" sz="1200" b="0" baseline="0"/>
              <a:t>: </a:t>
            </a:r>
            <a:r>
              <a:rPr sz="1200" b="0" baseline="0"/>
              <a:t>连续11点在平均值一侧或7点连续上升或下降</a:t>
            </a:r>
            <a:r>
              <a:rPr lang="zh-CN" altLang="en-US" sz="1200" b="0" baseline="0"/>
              <a:t>。</a:t>
            </a:r>
          </a:p>
          <a:p>
            <a:pPr algn="just" eaLnBrk="1" hangingPunct="1"/>
            <a:r>
              <a:rPr lang="zh-CN" altLang="en-US" sz="1200" b="0" baseline="0">
                <a:sym typeface="+mn-ea"/>
              </a:rPr>
              <a:t>结论：正常</a:t>
            </a:r>
            <a:r>
              <a:rPr lang="en-US" altLang="zh-CN" sz="1200" b="0" baseline="0"/>
              <a:t>.</a:t>
            </a:r>
            <a:endParaRPr lang="zh-CN" altLang="en-US" sz="1200" b="0" baseline="0"/>
          </a:p>
        </p:txBody>
      </p:sp>
      <p:pic>
        <p:nvPicPr>
          <p:cNvPr id="3" name="图片 2"/>
          <p:cNvPicPr>
            <a:picLocks noChangeAspect="1"/>
          </p:cNvPicPr>
          <p:nvPr/>
        </p:nvPicPr>
        <p:blipFill>
          <a:blip r:embed="rId7"/>
          <a:stretch>
            <a:fillRect/>
          </a:stretch>
        </p:blipFill>
        <p:spPr>
          <a:xfrm>
            <a:off x="4064635" y="2574290"/>
            <a:ext cx="5064125" cy="337883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651" name="TextBox 7"/>
          <p:cNvSpPr txBox="1">
            <a:spLocks noChangeArrowheads="1"/>
          </p:cNvSpPr>
          <p:nvPr/>
        </p:nvSpPr>
        <p:spPr bwMode="auto">
          <a:xfrm>
            <a:off x="357188" y="1643063"/>
            <a:ext cx="473233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5) </a:t>
            </a:r>
            <a:r>
              <a:rPr lang="zh-CN" altLang="en-US" b="0" baseline="0"/>
              <a:t>依据差异判断准则来分析控制图</a:t>
            </a:r>
            <a:endParaRPr lang="en-US" altLang="zh-CN" b="0" baseline="0"/>
          </a:p>
        </p:txBody>
      </p:sp>
      <p:cxnSp>
        <p:nvCxnSpPr>
          <p:cNvPr id="9" name="直接连接符 8"/>
          <p:cNvCxnSpPr/>
          <p:nvPr/>
        </p:nvCxnSpPr>
        <p:spPr>
          <a:xfrm>
            <a:off x="461963" y="2133600"/>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27653" name="TextBox 11"/>
          <p:cNvSpPr txBox="1">
            <a:spLocks noChangeArrowheads="1"/>
          </p:cNvSpPr>
          <p:nvPr/>
        </p:nvSpPr>
        <p:spPr bwMode="auto">
          <a:xfrm>
            <a:off x="4859338" y="2370138"/>
            <a:ext cx="428466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6) 完成基线建立</a:t>
            </a:r>
          </a:p>
        </p:txBody>
      </p:sp>
      <p:cxnSp>
        <p:nvCxnSpPr>
          <p:cNvPr id="13" name="直接连接符 12"/>
          <p:cNvCxnSpPr/>
          <p:nvPr/>
        </p:nvCxnSpPr>
        <p:spPr>
          <a:xfrm>
            <a:off x="5091113" y="2809875"/>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6" name="Group 41"/>
          <p:cNvGraphicFramePr>
            <a:graphicFrameLocks noGrp="1"/>
          </p:cNvGraphicFramePr>
          <p:nvPr/>
        </p:nvGraphicFramePr>
        <p:xfrm>
          <a:off x="5202238" y="3573463"/>
          <a:ext cx="3600450" cy="1441452"/>
        </p:xfrm>
        <a:graphic>
          <a:graphicData uri="http://schemas.openxmlformats.org/drawingml/2006/table">
            <a:tbl>
              <a:tblPr/>
              <a:tblGrid>
                <a:gridCol w="1512887"/>
                <a:gridCol w="2087563"/>
              </a:tblGrid>
              <a:tr h="36036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UCL</a:t>
                      </a:r>
                      <a:r>
                        <a:rPr kumimoji="0" lang="en-US" altLang="zh-CN" sz="18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rPr>
                        <a:t> </a:t>
                      </a:r>
                      <a:endPar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0" marR="0" marT="0"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0.7654</a:t>
                      </a:r>
                    </a:p>
                  </a:txBody>
                  <a:tcPr marL="0" marR="0" marT="0"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r>
              <a:tr h="36036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CL-X</a:t>
                      </a:r>
                      <a:r>
                        <a:rPr kumimoji="0" lang="en-US" altLang="zh-CN" sz="18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 </a:t>
                      </a:r>
                      <a:endPar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0" marR="0" marT="0"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0.5817</a:t>
                      </a:r>
                    </a:p>
                  </a:txBody>
                  <a:tcPr marL="0" marR="0" marT="0"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r>
              <a:tr h="36036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LCL</a:t>
                      </a:r>
                      <a:r>
                        <a:rPr kumimoji="0" lang="en-US" altLang="zh-CN" sz="1800" b="0"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 </a:t>
                      </a:r>
                      <a:endPar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0" marR="0" marT="0"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0.3979</a:t>
                      </a:r>
                    </a:p>
                  </a:txBody>
                  <a:tcPr marL="0" marR="0" marT="0"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r>
              <a:tr h="360363">
                <a:tc grid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r>
                        <a:rPr kumimoji="0" lang="zh-CN" altLang="en-US" sz="18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0" marR="0" marT="0" marB="0" anchor="ctr" horzOverflow="overflow">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a:noFill/>
                    </a:lnB>
                    <a:lnTlToBr>
                      <a:noFill/>
                    </a:lnTlToBr>
                    <a:lnBlToTr>
                      <a:noFill/>
                    </a:lnBlToTr>
                    <a:noFill/>
                  </a:tcPr>
                </a:tc>
                <a:tc hMerge="1">
                  <a:txBody>
                    <a:bodyPr/>
                    <a:lstStyle/>
                    <a:p>
                      <a:endParaRPr lang="zh-CN"/>
                    </a:p>
                  </a:txBody>
                  <a:tcPr/>
                </a:tc>
              </a:tr>
            </a:tbl>
          </a:graphicData>
        </a:graphic>
      </p:graphicFrame>
      <p:sp>
        <p:nvSpPr>
          <p:cNvPr id="11" name="Text Box 5"/>
          <p:cNvSpPr txBox="1">
            <a:spLocks noChangeArrowheads="1"/>
          </p:cNvSpPr>
          <p:nvPr/>
        </p:nvSpPr>
        <p:spPr bwMode="auto">
          <a:xfrm>
            <a:off x="25400" y="162719"/>
            <a:ext cx="965993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分析过程性能并建立性能过程基线</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7673" name="Rectangle 6"/>
          <p:cNvSpPr>
            <a:spLocks noChangeArrowheads="1"/>
          </p:cNvSpPr>
          <p:nvPr/>
        </p:nvSpPr>
        <p:spPr bwMode="auto">
          <a:xfrm>
            <a:off x="539750" y="2827338"/>
            <a:ext cx="3889375" cy="235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baseline="0"/>
              <a:t>分析 1</a:t>
            </a:r>
          </a:p>
          <a:p>
            <a:pPr eaLnBrk="1" hangingPunct="1"/>
            <a:r>
              <a:rPr lang="en-US" altLang="zh-CN" b="0"/>
              <a:t>准则1: </a:t>
            </a:r>
            <a:r>
              <a:rPr lang="en-US" altLang="zh-CN" b="0">
                <a:sym typeface="+mn-ea"/>
              </a:rPr>
              <a:t>检查是否有超出控制界限的点</a:t>
            </a:r>
            <a:endParaRPr lang="zh-CN" altLang="en-US" b="0" baseline="0"/>
          </a:p>
          <a:p>
            <a:pPr eaLnBrk="1" hangingPunct="1"/>
            <a:r>
              <a:rPr lang="zh-CN" altLang="en-US" b="0"/>
              <a:t>结论：正常。</a:t>
            </a:r>
            <a:endParaRPr lang="en-US" altLang="zh-CN" b="0"/>
          </a:p>
          <a:p>
            <a:pPr eaLnBrk="1" hangingPunct="1"/>
            <a:r>
              <a:rPr lang="en-US" altLang="zh-CN" baseline="0"/>
              <a:t>分析 2</a:t>
            </a:r>
          </a:p>
          <a:p>
            <a:pPr eaLnBrk="1" hangingPunct="1"/>
            <a:r>
              <a:rPr lang="en-US" altLang="zh-CN" b="0"/>
              <a:t>准则2: </a:t>
            </a:r>
            <a:r>
              <a:rPr lang="en-US" altLang="zh-CN" b="0">
                <a:sym typeface="+mn-ea"/>
              </a:rPr>
              <a:t>大约 2/3 的点落在控制界限的1/3区域内，约 1/3 落在 2/3 控制界线外</a:t>
            </a:r>
            <a:r>
              <a:rPr lang="en-US" altLang="zh-CN" b="0"/>
              <a:t>. </a:t>
            </a:r>
          </a:p>
          <a:p>
            <a:pPr eaLnBrk="1" hangingPunct="1"/>
            <a:r>
              <a:rPr lang="zh-CN" altLang="en-US" b="0">
                <a:sym typeface="+mn-ea"/>
              </a:rPr>
              <a:t>结论：正常。</a:t>
            </a:r>
            <a:endParaRPr lang="en-US" altLang="zh-CN" b="0"/>
          </a:p>
          <a:p>
            <a:pPr eaLnBrk="1" hangingPunct="1"/>
            <a:r>
              <a:rPr lang="en-US" altLang="zh-CN" baseline="0"/>
              <a:t>分析 3</a:t>
            </a:r>
          </a:p>
          <a:p>
            <a:pPr eaLnBrk="1" hangingPunct="1"/>
            <a:r>
              <a:rPr lang="en-US" altLang="zh-CN" b="0"/>
              <a:t>准则3: </a:t>
            </a:r>
            <a:r>
              <a:rPr lang="en-US" altLang="zh-CN" b="0">
                <a:sym typeface="+mn-ea"/>
              </a:rPr>
              <a:t>7个连续点应在平均值的一侧，或7个点连续上升或下降。</a:t>
            </a:r>
            <a:endParaRPr lang="en-US" altLang="zh-CN" b="0"/>
          </a:p>
          <a:p>
            <a:pPr eaLnBrk="1" hangingPunct="1"/>
            <a:r>
              <a:rPr lang="zh-CN" altLang="en-US" b="0">
                <a:sym typeface="+mn-ea"/>
              </a:rPr>
              <a:t>结论：正常。</a:t>
            </a:r>
            <a:endParaRPr lang="zh-CN" altLang="en-US" b="0"/>
          </a:p>
        </p:txBody>
      </p:sp>
      <p:sp>
        <p:nvSpPr>
          <p:cNvPr id="12" name="TextBox 10"/>
          <p:cNvSpPr txBox="1">
            <a:spLocks noChangeArrowheads="1"/>
          </p:cNvSpPr>
          <p:nvPr/>
        </p:nvSpPr>
        <p:spPr bwMode="auto">
          <a:xfrm>
            <a:off x="223520" y="721201"/>
            <a:ext cx="84312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0"/>
              </a:spcBef>
              <a:spcAft>
                <a:spcPts val="0"/>
              </a:spcAft>
              <a:buSzPct val="87000"/>
              <a:buFont typeface="Wingdings" panose="05000000000000000000" pitchFamily="2" charset="2"/>
              <a:buChar char="n"/>
              <a:defRPr/>
            </a:pPr>
            <a:r>
              <a:rPr lang="zh-CN" altLang="en-US" sz="1600" b="0" baseline="0" dirty="0">
                <a:ea typeface="微软雅黑" panose="020B0503020204020204" pitchFamily="34" charset="-122"/>
                <a:sym typeface="+mn-ea"/>
              </a:rPr>
              <a:t>确立过程性能基线</a:t>
            </a:r>
          </a:p>
          <a:p>
            <a:pPr eaLnBrk="1" hangingPunct="1">
              <a:spcBef>
                <a:spcPts val="0"/>
              </a:spcBef>
              <a:spcAft>
                <a:spcPts val="0"/>
              </a:spcAft>
              <a:buSzPct val="87000"/>
              <a:buFont typeface="Wingdings" panose="05000000000000000000" pitchFamily="2" charset="2"/>
              <a:buChar char="n"/>
              <a:defRPr/>
            </a:pPr>
            <a:endParaRPr lang="en-US" altLang="zh-CN" sz="1600" b="0" baseline="0" dirty="0">
              <a:ea typeface="微软雅黑" panose="020B0503020204020204" pitchFamily="34" charset="-122"/>
            </a:endParaRPr>
          </a:p>
          <a:p>
            <a:pPr marL="0" indent="0" eaLnBrk="1" hangingPunct="1">
              <a:spcBef>
                <a:spcPts val="0"/>
              </a:spcBef>
              <a:spcAft>
                <a:spcPts val="0"/>
              </a:spcAft>
              <a:buSzPct val="87000"/>
              <a:defRPr/>
            </a:pPr>
            <a:r>
              <a:rPr lang="en-US" altLang="zh-CN" sz="1600" b="0" baseline="0" dirty="0">
                <a:ea typeface="微软雅黑" panose="020B0503020204020204" pitchFamily="34" charset="-122"/>
                <a:sym typeface="+mn-ea"/>
              </a:rPr>
              <a:t>            </a:t>
            </a:r>
            <a:r>
              <a:rPr lang="en-US" altLang="zh-CN" sz="1600" b="0" baseline="0" dirty="0">
                <a:solidFill>
                  <a:schemeClr val="tx1"/>
                </a:solidFill>
                <a:ea typeface="微软雅黑" panose="020B0503020204020204" pitchFamily="34" charset="-122"/>
                <a:sym typeface="+mn-ea"/>
              </a:rPr>
              <a:t>  </a:t>
            </a:r>
            <a:r>
              <a:rPr lang="en-US" altLang="zh-CN" sz="1600" b="0" baseline="0" dirty="0">
                <a:ea typeface="微软雅黑" panose="020B0503020204020204" pitchFamily="34" charset="-122"/>
                <a:sym typeface="+mn-ea"/>
              </a:rPr>
              <a:t> –</a:t>
            </a:r>
            <a:r>
              <a:rPr lang="zh-CN" altLang="en-US" sz="1600" b="0" baseline="0" dirty="0">
                <a:solidFill>
                  <a:schemeClr val="tx1"/>
                </a:solidFill>
                <a:ea typeface="微软雅黑" panose="020B0503020204020204" pitchFamily="34" charset="-122"/>
                <a:sym typeface="+mn-ea"/>
              </a:rPr>
              <a:t>特色线生产率</a:t>
            </a:r>
            <a:endParaRPr lang="zh-CN" altLang="en-US" sz="1600" b="0" baseline="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699" name="TextBox 10"/>
          <p:cNvSpPr txBox="1">
            <a:spLocks noChangeArrowheads="1"/>
          </p:cNvSpPr>
          <p:nvPr/>
        </p:nvSpPr>
        <p:spPr bwMode="auto">
          <a:xfrm>
            <a:off x="461963" y="844233"/>
            <a:ext cx="8431212"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2000" b="0" baseline="0"/>
              <a:t>质量模型</a:t>
            </a:r>
          </a:p>
        </p:txBody>
      </p:sp>
      <p:sp>
        <p:nvSpPr>
          <p:cNvPr id="6"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建立过程性能模型</a:t>
            </a:r>
          </a:p>
        </p:txBody>
      </p:sp>
      <p:pic>
        <p:nvPicPr>
          <p:cNvPr id="3" name="图片 2"/>
          <p:cNvPicPr>
            <a:picLocks noChangeAspect="1"/>
          </p:cNvPicPr>
          <p:nvPr/>
        </p:nvPicPr>
        <p:blipFill>
          <a:blip r:embed="rId7"/>
          <a:stretch>
            <a:fillRect/>
          </a:stretch>
        </p:blipFill>
        <p:spPr>
          <a:xfrm>
            <a:off x="462915" y="1479550"/>
            <a:ext cx="8129905" cy="36379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723" name="TextBox 7"/>
          <p:cNvSpPr txBox="1">
            <a:spLocks noChangeArrowheads="1"/>
          </p:cNvSpPr>
          <p:nvPr/>
        </p:nvSpPr>
        <p:spPr bwMode="auto">
          <a:xfrm>
            <a:off x="344488" y="1557338"/>
            <a:ext cx="379571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1) </a:t>
            </a:r>
            <a:r>
              <a:rPr lang="zh-CN" altLang="en-US" sz="2000" b="0" baseline="0"/>
              <a:t>收集和检查资料</a:t>
            </a:r>
            <a:r>
              <a:rPr lang="en-US" altLang="zh-CN" sz="2000" b="0" baseline="0"/>
              <a:t> </a:t>
            </a:r>
          </a:p>
        </p:txBody>
      </p:sp>
      <p:cxnSp>
        <p:nvCxnSpPr>
          <p:cNvPr id="9" name="直接连接符 8"/>
          <p:cNvCxnSpPr/>
          <p:nvPr/>
        </p:nvCxnSpPr>
        <p:spPr>
          <a:xfrm>
            <a:off x="461963" y="202088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0725" name="Rectangle 6"/>
          <p:cNvSpPr>
            <a:spLocks noChangeArrowheads="1"/>
          </p:cNvSpPr>
          <p:nvPr/>
        </p:nvSpPr>
        <p:spPr bwMode="auto">
          <a:xfrm>
            <a:off x="468630" y="2133600"/>
            <a:ext cx="367220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aseline="0"/>
              <a:t>分析 I</a:t>
            </a:r>
          </a:p>
          <a:p>
            <a:pPr eaLnBrk="1" hangingPunct="1">
              <a:lnSpc>
                <a:spcPct val="150000"/>
              </a:lnSpc>
            </a:pPr>
            <a:r>
              <a:rPr lang="zh-CN" altLang="en-US" sz="1400" b="0" baseline="0">
                <a:ea typeface="楷体" panose="02010609060101010101" pitchFamily="49" charset="-122"/>
              </a:rPr>
              <a:t>收集原始资料</a:t>
            </a:r>
            <a:r>
              <a:rPr lang="en-US" altLang="zh-CN" sz="1400" b="0" baseline="0">
                <a:ea typeface="楷体" panose="02010609060101010101" pitchFamily="49" charset="-122"/>
              </a:rPr>
              <a:t> </a:t>
            </a:r>
          </a:p>
          <a:p>
            <a:pPr eaLnBrk="1" hangingPunct="1">
              <a:lnSpc>
                <a:spcPct val="150000"/>
              </a:lnSpc>
            </a:pPr>
            <a:r>
              <a:rPr lang="en-US" altLang="zh-CN" sz="1600" baseline="0"/>
              <a:t>分析 II</a:t>
            </a:r>
          </a:p>
          <a:p>
            <a:pPr eaLnBrk="1" hangingPunct="1">
              <a:lnSpc>
                <a:spcPct val="150000"/>
              </a:lnSpc>
            </a:pPr>
            <a:r>
              <a:rPr lang="zh-CN" sz="1400" b="0" baseline="0">
                <a:ea typeface="楷体" panose="02010609060101010101" pitchFamily="49" charset="-122"/>
              </a:rPr>
              <a:t>检查不同类型的项目数据间是否存在差异。参照假设测试</a:t>
            </a:r>
            <a:r>
              <a:rPr lang="en-US" altLang="zh-CN" sz="1400" b="0" baseline="0">
                <a:ea typeface="楷体" panose="02010609060101010101" pitchFamily="49" charset="-122"/>
              </a:rPr>
              <a:t>--</a:t>
            </a:r>
            <a:r>
              <a:rPr lang="zh-CN" altLang="en-US" sz="1400" b="0" baseline="0">
                <a:ea typeface="楷体" panose="02010609060101010101" pitchFamily="49" charset="-122"/>
              </a:rPr>
              <a:t>不同类型项目数据间的差异检查</a:t>
            </a:r>
          </a:p>
        </p:txBody>
      </p:sp>
      <p:sp>
        <p:nvSpPr>
          <p:cNvPr id="30726" name="TextBox 10"/>
          <p:cNvSpPr txBox="1">
            <a:spLocks noChangeArrowheads="1"/>
          </p:cNvSpPr>
          <p:nvPr/>
        </p:nvSpPr>
        <p:spPr bwMode="auto">
          <a:xfrm>
            <a:off x="4883150" y="2109788"/>
            <a:ext cx="428466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2) </a:t>
            </a:r>
            <a:r>
              <a:rPr lang="zh-CN" altLang="en-US" sz="2000" b="0" baseline="0"/>
              <a:t>选择变更与模型</a:t>
            </a:r>
          </a:p>
        </p:txBody>
      </p:sp>
      <p:cxnSp>
        <p:nvCxnSpPr>
          <p:cNvPr id="12" name="直接连接符 11"/>
          <p:cNvCxnSpPr/>
          <p:nvPr/>
        </p:nvCxnSpPr>
        <p:spPr>
          <a:xfrm>
            <a:off x="5091113" y="2528888"/>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0728" name="Rectangle 6"/>
          <p:cNvSpPr>
            <a:spLocks noChangeArrowheads="1"/>
          </p:cNvSpPr>
          <p:nvPr/>
        </p:nvSpPr>
        <p:spPr bwMode="auto">
          <a:xfrm>
            <a:off x="5076825" y="2571750"/>
            <a:ext cx="3529013" cy="336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aseline="0"/>
              <a:t>分析 I </a:t>
            </a:r>
          </a:p>
          <a:p>
            <a:pPr eaLnBrk="1" hangingPunct="1">
              <a:lnSpc>
                <a:spcPct val="150000"/>
              </a:lnSpc>
            </a:pPr>
            <a:r>
              <a:rPr lang="zh-CN" altLang="en-US" sz="1400" b="0" baseline="0"/>
              <a:t>生产率 与 迭代开发工作量偏差, 迭代需求单位规模工作量，迭代开发单位规模工作量，迭代开发单位规模工期，迭代测试单位规模工作量，迭代验收单位规模工作量，测试用例覆盖密度，测试加权缺陷密度，需求规格评审缺陷密度，迭代测试单位规模工期的相关性分析</a:t>
            </a:r>
            <a:r>
              <a:rPr lang="zh-CN" altLang="en-US" sz="1400" b="0" baseline="0">
                <a:sym typeface="+mn-ea"/>
              </a:rPr>
              <a:t>。</a:t>
            </a:r>
            <a:endParaRPr lang="zh-CN" altLang="en-US" sz="1400" b="0" baseline="0"/>
          </a:p>
          <a:p>
            <a:pPr eaLnBrk="1" hangingPunct="1">
              <a:lnSpc>
                <a:spcPct val="150000"/>
              </a:lnSpc>
            </a:pPr>
            <a:endParaRPr lang="en-US" altLang="zh-CN" sz="1400" b="0" baseline="0"/>
          </a:p>
          <a:p>
            <a:pPr eaLnBrk="1" hangingPunct="1">
              <a:lnSpc>
                <a:spcPct val="150000"/>
              </a:lnSpc>
            </a:pPr>
            <a:endParaRPr lang="zh-CN" altLang="en-US" sz="1400" b="0" baseline="0">
              <a:ea typeface="楷体" panose="02010609060101010101" pitchFamily="49" charset="-122"/>
            </a:endParaRPr>
          </a:p>
        </p:txBody>
      </p:sp>
      <p:sp>
        <p:nvSpPr>
          <p:cNvPr id="30729" name="TextBox 10"/>
          <p:cNvSpPr txBox="1">
            <a:spLocks noChangeArrowheads="1"/>
          </p:cNvSpPr>
          <p:nvPr/>
        </p:nvSpPr>
        <p:spPr bwMode="auto">
          <a:xfrm>
            <a:off x="461963" y="61976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确立过程性能模型 例子</a:t>
            </a:r>
            <a:r>
              <a:rPr lang="en-US" altLang="zh-CN" b="0" baseline="0"/>
              <a:t>1 – </a:t>
            </a:r>
            <a:r>
              <a:rPr lang="zh-CN" altLang="en-US" b="0" baseline="0"/>
              <a:t>质量模型</a:t>
            </a:r>
          </a:p>
        </p:txBody>
      </p:sp>
      <p:sp>
        <p:nvSpPr>
          <p:cNvPr id="14"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747" name="TextBox 7"/>
          <p:cNvSpPr txBox="1">
            <a:spLocks noChangeArrowheads="1"/>
          </p:cNvSpPr>
          <p:nvPr/>
        </p:nvSpPr>
        <p:spPr bwMode="auto">
          <a:xfrm>
            <a:off x="24765" y="1412875"/>
            <a:ext cx="41916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3</a:t>
            </a:r>
            <a:r>
              <a:rPr lang="zh-CN" altLang="en-US" sz="2000" b="0" baseline="0"/>
              <a:t>）所有的因素</a:t>
            </a:r>
            <a:r>
              <a:rPr lang="en-US" altLang="zh-CN" sz="2000" b="0" baseline="0"/>
              <a:t> X</a:t>
            </a:r>
            <a:r>
              <a:rPr lang="zh-CN" altLang="en-US" sz="2000" b="0" baseline="0"/>
              <a:t>是否符合正态分布</a:t>
            </a:r>
          </a:p>
        </p:txBody>
      </p:sp>
      <p:cxnSp>
        <p:nvCxnSpPr>
          <p:cNvPr id="9" name="直接连接符 8"/>
          <p:cNvCxnSpPr/>
          <p:nvPr/>
        </p:nvCxnSpPr>
        <p:spPr>
          <a:xfrm>
            <a:off x="461963" y="177323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1749" name="Rectangle 6"/>
          <p:cNvSpPr>
            <a:spLocks noChangeArrowheads="1"/>
          </p:cNvSpPr>
          <p:nvPr/>
        </p:nvSpPr>
        <p:spPr bwMode="auto">
          <a:xfrm>
            <a:off x="344488" y="2517775"/>
            <a:ext cx="3529012" cy="143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0" baseline="0">
                <a:ea typeface="楷体" panose="02010609060101010101" pitchFamily="49" charset="-122"/>
              </a:rPr>
              <a:t>所有因素应满足正态分布。应在基线建立前检查所有因素的正态性，详见基线</a:t>
            </a:r>
            <a:r>
              <a:rPr lang="en-US" altLang="zh-CN" sz="1600" b="0" baseline="0">
                <a:ea typeface="楷体" panose="02010609060101010101" pitchFamily="49" charset="-122"/>
              </a:rPr>
              <a:t>--</a:t>
            </a:r>
            <a:r>
              <a:rPr lang="zh-CN" altLang="en-US" sz="1600" b="0" baseline="0">
                <a:ea typeface="楷体" panose="02010609060101010101" pitchFamily="49" charset="-122"/>
              </a:rPr>
              <a:t>表。</a:t>
            </a:r>
            <a:r>
              <a:rPr lang="en-US" altLang="zh-CN" sz="1600" b="0" baseline="0"/>
              <a:t> </a:t>
            </a:r>
          </a:p>
          <a:p>
            <a:pPr eaLnBrk="1" hangingPunct="1">
              <a:lnSpc>
                <a:spcPct val="150000"/>
              </a:lnSpc>
            </a:pPr>
            <a:endParaRPr lang="zh-CN" altLang="en-US" sz="1600" b="0"/>
          </a:p>
        </p:txBody>
      </p:sp>
      <p:sp>
        <p:nvSpPr>
          <p:cNvPr id="31750" name="TextBox 10"/>
          <p:cNvSpPr txBox="1">
            <a:spLocks noChangeArrowheads="1"/>
          </p:cNvSpPr>
          <p:nvPr/>
        </p:nvSpPr>
        <p:spPr bwMode="auto">
          <a:xfrm>
            <a:off x="4489450" y="1751330"/>
            <a:ext cx="46545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4) </a:t>
            </a:r>
            <a:r>
              <a:rPr lang="zh-CN" altLang="en-US" sz="2000" b="0" baseline="0"/>
              <a:t>检查所有因素之间是否存在强相关性</a:t>
            </a:r>
            <a:r>
              <a:rPr lang="en-US" altLang="zh-CN" sz="2000" b="0" baseline="0"/>
              <a:t> </a:t>
            </a:r>
          </a:p>
        </p:txBody>
      </p:sp>
      <p:cxnSp>
        <p:nvCxnSpPr>
          <p:cNvPr id="12" name="直接连接符 11"/>
          <p:cNvCxnSpPr/>
          <p:nvPr/>
        </p:nvCxnSpPr>
        <p:spPr>
          <a:xfrm>
            <a:off x="5091113" y="2101850"/>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1753"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15"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descr="企业微信截图_15381439885042(1)"/>
          <p:cNvPicPr>
            <a:picLocks noChangeAspect="1"/>
          </p:cNvPicPr>
          <p:nvPr/>
        </p:nvPicPr>
        <p:blipFill>
          <a:blip r:embed="rId7"/>
          <a:stretch>
            <a:fillRect/>
          </a:stretch>
        </p:blipFill>
        <p:spPr>
          <a:xfrm>
            <a:off x="4201795" y="2293620"/>
            <a:ext cx="4525645" cy="41097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771" name="TextBox 7"/>
          <p:cNvSpPr txBox="1">
            <a:spLocks noChangeArrowheads="1"/>
          </p:cNvSpPr>
          <p:nvPr/>
        </p:nvSpPr>
        <p:spPr bwMode="auto">
          <a:xfrm>
            <a:off x="344488" y="1633538"/>
            <a:ext cx="379571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5) </a:t>
            </a:r>
            <a:r>
              <a:rPr lang="zh-CN" altLang="en-US" sz="2000" b="0" baseline="0"/>
              <a:t>结果</a:t>
            </a:r>
            <a:r>
              <a:rPr lang="en-US" altLang="zh-CN" sz="2000" b="0" baseline="0"/>
              <a:t>分析</a:t>
            </a:r>
          </a:p>
        </p:txBody>
      </p:sp>
      <p:cxnSp>
        <p:nvCxnSpPr>
          <p:cNvPr id="9" name="直接连接符 8"/>
          <p:cNvCxnSpPr/>
          <p:nvPr/>
        </p:nvCxnSpPr>
        <p:spPr>
          <a:xfrm>
            <a:off x="461963" y="202088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2773" name="TextBox 10"/>
          <p:cNvSpPr txBox="1">
            <a:spLocks noChangeArrowheads="1"/>
          </p:cNvSpPr>
          <p:nvPr/>
        </p:nvSpPr>
        <p:spPr bwMode="auto">
          <a:xfrm>
            <a:off x="4859338" y="1484630"/>
            <a:ext cx="428466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6</a:t>
            </a:r>
            <a:r>
              <a:rPr lang="zh-CN" altLang="en-US" sz="2000" b="0" baseline="0"/>
              <a:t>）初步验证 变量与因素之间的关系，选择散点图进行初步</a:t>
            </a:r>
            <a:r>
              <a:rPr lang="en-US" altLang="zh-CN" sz="2000" b="0" baseline="0"/>
              <a:t>分析. </a:t>
            </a:r>
          </a:p>
        </p:txBody>
      </p:sp>
      <p:cxnSp>
        <p:nvCxnSpPr>
          <p:cNvPr id="12" name="直接连接符 11"/>
          <p:cNvCxnSpPr/>
          <p:nvPr/>
        </p:nvCxnSpPr>
        <p:spPr>
          <a:xfrm>
            <a:off x="5091113" y="2737168"/>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2775" name="Rectangle 6"/>
          <p:cNvSpPr>
            <a:spLocks noChangeArrowheads="1"/>
          </p:cNvSpPr>
          <p:nvPr/>
        </p:nvSpPr>
        <p:spPr bwMode="auto">
          <a:xfrm>
            <a:off x="461963" y="2382838"/>
            <a:ext cx="2844800" cy="148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aseline="0"/>
              <a:t>结果</a:t>
            </a:r>
            <a:r>
              <a:rPr lang="en-US" altLang="zh-CN" baseline="0"/>
              <a:t>分析 I:</a:t>
            </a:r>
          </a:p>
          <a:p>
            <a:pPr eaLnBrk="1" hangingPunct="1">
              <a:lnSpc>
                <a:spcPct val="150000"/>
              </a:lnSpc>
            </a:pPr>
            <a:r>
              <a:rPr lang="zh-CN" altLang="en-US" sz="1600" b="0" baseline="0">
                <a:ea typeface="楷体" panose="02010609060101010101" pitchFamily="49" charset="-122"/>
              </a:rPr>
              <a:t>所有因素的</a:t>
            </a:r>
            <a:r>
              <a:rPr lang="en-US" altLang="zh-CN" sz="1600" b="0" baseline="0">
                <a:ea typeface="楷体" panose="02010609060101010101" pitchFamily="49" charset="-122"/>
              </a:rPr>
              <a:t>P</a:t>
            </a:r>
            <a:r>
              <a:rPr lang="zh-CN" altLang="en-US" sz="1600" b="0" baseline="0">
                <a:ea typeface="楷体" panose="02010609060101010101" pitchFamily="49" charset="-122"/>
              </a:rPr>
              <a:t>值</a:t>
            </a:r>
            <a:r>
              <a:rPr lang="en-US" altLang="zh-CN" sz="1600" b="0" baseline="0">
                <a:ea typeface="楷体" panose="02010609060101010101" pitchFamily="49" charset="-122"/>
              </a:rPr>
              <a:t>  </a:t>
            </a:r>
            <a:r>
              <a:rPr lang="zh-CN" altLang="en-US" sz="1600" b="0" baseline="0">
                <a:ea typeface="楷体" panose="02010609060101010101" pitchFamily="49" charset="-122"/>
              </a:rPr>
              <a:t>＞</a:t>
            </a:r>
            <a:r>
              <a:rPr lang="en-US" altLang="zh-CN" sz="1600" b="0" baseline="0">
                <a:ea typeface="楷体" panose="02010609060101010101" pitchFamily="49" charset="-122"/>
              </a:rPr>
              <a:t>0.05 </a:t>
            </a:r>
            <a:r>
              <a:rPr lang="zh-CN" altLang="en-US" sz="1600" b="0" baseline="0">
                <a:ea typeface="楷体" panose="02010609060101010101" pitchFamily="49" charset="-122"/>
              </a:rPr>
              <a:t>，意味着所有因素间都不相关。</a:t>
            </a:r>
            <a:r>
              <a:rPr lang="en-US" altLang="zh-CN" sz="1600" b="0" baseline="0">
                <a:ea typeface="楷体" panose="02010609060101010101" pitchFamily="49" charset="-122"/>
              </a:rPr>
              <a:t> </a:t>
            </a:r>
          </a:p>
          <a:p>
            <a:pPr eaLnBrk="1" hangingPunct="1">
              <a:lnSpc>
                <a:spcPct val="150000"/>
              </a:lnSpc>
            </a:pPr>
            <a:endParaRPr lang="zh-CN" altLang="en-US" sz="1600" b="0"/>
          </a:p>
        </p:txBody>
      </p:sp>
      <p:sp>
        <p:nvSpPr>
          <p:cNvPr id="32776" name="Rectangle 14"/>
          <p:cNvSpPr>
            <a:spLocks noChangeArrowheads="1"/>
          </p:cNvSpPr>
          <p:nvPr/>
        </p:nvSpPr>
        <p:spPr bwMode="auto">
          <a:xfrm>
            <a:off x="4945063" y="2593975"/>
            <a:ext cx="3856037" cy="445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FontTx/>
              <a:buNone/>
            </a:pPr>
            <a:endParaRPr lang="en-US" altLang="zh-CN" sz="1500" b="0" baseline="0">
              <a:ea typeface="楷体" panose="02010609060101010101" pitchFamily="49" charset="-122"/>
            </a:endParaRPr>
          </a:p>
          <a:p>
            <a:pPr eaLnBrk="1" hangingPunct="1">
              <a:lnSpc>
                <a:spcPct val="150000"/>
              </a:lnSpc>
              <a:buFontTx/>
              <a:buAutoNum type="arabicPeriod"/>
            </a:pPr>
            <a:r>
              <a:rPr lang="en-US" altLang="zh-CN" sz="1500" b="0" baseline="0">
                <a:ea typeface="楷体" panose="02010609060101010101" pitchFamily="49" charset="-122"/>
              </a:rPr>
              <a:t>生产率 与 迭代开发工作量偏差， 迭代需求单位规模工作量， 迭代测试单位规模工作量，测试用例覆盖密度，测试加权缺陷密度，迭代测试单位规模工期呈现负相关；</a:t>
            </a:r>
          </a:p>
          <a:p>
            <a:pPr eaLnBrk="1" hangingPunct="1">
              <a:lnSpc>
                <a:spcPct val="150000"/>
              </a:lnSpc>
              <a:buFontTx/>
              <a:buAutoNum type="arabicPeriod"/>
            </a:pPr>
            <a:r>
              <a:rPr lang="en-US" altLang="zh-CN" sz="1500" b="0" baseline="0">
                <a:ea typeface="楷体" panose="02010609060101010101" pitchFamily="49" charset="-122"/>
              </a:rPr>
              <a:t>生产率 与迭代开发单位规模工作量, 迭代验收单位规模工作量，需求规格评审缺陷密度，无相关性呈现；</a:t>
            </a:r>
          </a:p>
          <a:p>
            <a:pPr eaLnBrk="1" hangingPunct="1">
              <a:lnSpc>
                <a:spcPct val="150000"/>
              </a:lnSpc>
            </a:pPr>
            <a:endParaRPr lang="zh-CN" altLang="en-US" sz="1500" b="0" baseline="0">
              <a:ea typeface="楷体" panose="02010609060101010101" pitchFamily="49" charset="-122"/>
            </a:endParaRPr>
          </a:p>
          <a:p>
            <a:pPr eaLnBrk="1" hangingPunct="1">
              <a:lnSpc>
                <a:spcPct val="150000"/>
              </a:lnSpc>
            </a:pPr>
            <a:endParaRPr lang="zh-CN" altLang="en-US" sz="1500" b="0"/>
          </a:p>
          <a:p>
            <a:pPr eaLnBrk="1" hangingPunct="1">
              <a:lnSpc>
                <a:spcPct val="150000"/>
              </a:lnSpc>
            </a:pPr>
            <a:endParaRPr lang="zh-CN" altLang="en-US" sz="1500" b="0"/>
          </a:p>
          <a:p>
            <a:pPr eaLnBrk="1" hangingPunct="1">
              <a:lnSpc>
                <a:spcPct val="150000"/>
              </a:lnSpc>
            </a:pPr>
            <a:endParaRPr lang="zh-CN" altLang="en-US" sz="1500" b="0"/>
          </a:p>
          <a:p>
            <a:pPr eaLnBrk="1" hangingPunct="1">
              <a:lnSpc>
                <a:spcPct val="150000"/>
              </a:lnSpc>
            </a:pPr>
            <a:endParaRPr lang="zh-CN" altLang="en-US" sz="1500" b="0"/>
          </a:p>
        </p:txBody>
      </p:sp>
      <p:sp>
        <p:nvSpPr>
          <p:cNvPr id="32777"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15"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796"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9"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245"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280" y="1325245"/>
            <a:ext cx="7733665" cy="482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819" name="TextBox 7"/>
          <p:cNvSpPr txBox="1">
            <a:spLocks noChangeArrowheads="1"/>
          </p:cNvSpPr>
          <p:nvPr/>
        </p:nvSpPr>
        <p:spPr bwMode="auto">
          <a:xfrm>
            <a:off x="468313" y="1269683"/>
            <a:ext cx="379571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7) </a:t>
            </a:r>
            <a:r>
              <a:rPr lang="zh-CN" altLang="en-US" sz="2000" b="0" baseline="0"/>
              <a:t>回归</a:t>
            </a:r>
            <a:r>
              <a:rPr lang="en-US" altLang="zh-CN" sz="2000" b="0" baseline="0"/>
              <a:t>分析 </a:t>
            </a:r>
          </a:p>
        </p:txBody>
      </p:sp>
      <p:cxnSp>
        <p:nvCxnSpPr>
          <p:cNvPr id="9" name="直接连接符 8"/>
          <p:cNvCxnSpPr/>
          <p:nvPr/>
        </p:nvCxnSpPr>
        <p:spPr>
          <a:xfrm>
            <a:off x="468313" y="177323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4822"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12"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descr="123"/>
          <p:cNvPicPr>
            <a:picLocks noChangeAspect="1"/>
          </p:cNvPicPr>
          <p:nvPr/>
        </p:nvPicPr>
        <p:blipFill>
          <a:blip r:embed="rId7"/>
          <a:stretch>
            <a:fillRect/>
          </a:stretch>
        </p:blipFill>
        <p:spPr>
          <a:xfrm>
            <a:off x="221615" y="1659890"/>
            <a:ext cx="8785225" cy="47663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843"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35844" name="TextBox 7"/>
          <p:cNvSpPr txBox="1">
            <a:spLocks noChangeArrowheads="1"/>
          </p:cNvSpPr>
          <p:nvPr/>
        </p:nvSpPr>
        <p:spPr bwMode="auto">
          <a:xfrm>
            <a:off x="323850" y="1844675"/>
            <a:ext cx="3795713"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8</a:t>
            </a:r>
            <a:r>
              <a:rPr lang="zh-CN" altLang="en-US" sz="2000" b="0" baseline="0"/>
              <a:t>）结果解释</a:t>
            </a:r>
            <a:r>
              <a:rPr lang="en-US" altLang="zh-CN" sz="2000" b="0" baseline="0"/>
              <a:t> </a:t>
            </a:r>
          </a:p>
          <a:p>
            <a:pPr eaLnBrk="1" hangingPunct="1"/>
            <a:endParaRPr lang="zh-CN" altLang="en-US" sz="2000" b="0" baseline="0"/>
          </a:p>
        </p:txBody>
      </p:sp>
      <p:cxnSp>
        <p:nvCxnSpPr>
          <p:cNvPr id="9" name="直接连接符 8"/>
          <p:cNvCxnSpPr/>
          <p:nvPr/>
        </p:nvCxnSpPr>
        <p:spPr>
          <a:xfrm>
            <a:off x="468313" y="2276475"/>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5846" name="Rectangle 6"/>
          <p:cNvSpPr>
            <a:spLocks noChangeArrowheads="1"/>
          </p:cNvSpPr>
          <p:nvPr/>
        </p:nvSpPr>
        <p:spPr bwMode="auto">
          <a:xfrm>
            <a:off x="644525" y="2565718"/>
            <a:ext cx="8066088"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b="0" baseline="0"/>
              <a:t>    </a:t>
            </a:r>
            <a:r>
              <a:rPr b="0" baseline="0"/>
              <a:t>根据相关性分析结果，迭代测试单位规模工期与迭代测试单位规模工作量呈现强相关，相关系数为0.757，P值为0.000，依据现有的估算方式，迭代测试单位规模工作量的增加会使得迭代测试单位规模工期增加，在过程中只需要控制前者即可有效控制后者，所以回归只选择测试阶段单位规模工作量。</a:t>
            </a:r>
            <a:endParaRPr lang="en-US" altLang="zh-CN" b="0" baseline="0"/>
          </a:p>
        </p:txBody>
      </p:sp>
      <p:sp>
        <p:nvSpPr>
          <p:cNvPr id="11"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占位符 4"/>
          <p:cNvPicPr>
            <a:picLocks noChangeAspect="1"/>
          </p:cNvPicPr>
          <p:nvPr/>
        </p:nvPicPr>
        <p:blipFill rotWithShape="1">
          <a:blip r:embed="rId2">
            <a:extLst>
              <a:ext uri="{28A0092B-C50C-407E-A947-70E740481C1C}">
                <a14:useLocalDpi xmlns:a14="http://schemas.microsoft.com/office/drawing/2010/main" val="0"/>
              </a:ext>
            </a:extLst>
          </a:blip>
          <a:srcRect l="1969" t="7865" r="4147" b="7865"/>
          <a:stretch>
            <a:fillRect/>
          </a:stretch>
        </p:blipFill>
        <p:spPr>
          <a:xfrm>
            <a:off x="-7621" y="757555"/>
            <a:ext cx="9159241" cy="5487670"/>
          </a:xfrm>
          <a:prstGeom prst="rect">
            <a:avLst/>
          </a:prstGeom>
        </p:spPr>
      </p:pic>
      <p:sp>
        <p:nvSpPr>
          <p:cNvPr id="33" name="等腰三角形 17"/>
          <p:cNvSpPr/>
          <p:nvPr/>
        </p:nvSpPr>
        <p:spPr>
          <a:xfrm rot="16200000">
            <a:off x="7508594" y="-76432"/>
            <a:ext cx="1117823" cy="2346314"/>
          </a:xfrm>
          <a:custGeom>
            <a:avLst/>
            <a:gdLst>
              <a:gd name="connsiteX0" fmla="*/ 0 w 1252904"/>
              <a:gd name="connsiteY0" fmla="*/ 3089297 h 3089297"/>
              <a:gd name="connsiteX1" fmla="*/ 626452 w 1252904"/>
              <a:gd name="connsiteY1" fmla="*/ 0 h 3089297"/>
              <a:gd name="connsiteX2" fmla="*/ 1252904 w 1252904"/>
              <a:gd name="connsiteY2" fmla="*/ 3089297 h 3089297"/>
              <a:gd name="connsiteX3" fmla="*/ 0 w 1252904"/>
              <a:gd name="connsiteY3" fmla="*/ 3089297 h 3089297"/>
              <a:gd name="connsiteX0-1" fmla="*/ 0 w 1481502"/>
              <a:gd name="connsiteY0-2" fmla="*/ 3137426 h 3137426"/>
              <a:gd name="connsiteX1-3" fmla="*/ 855050 w 1481502"/>
              <a:gd name="connsiteY1-4" fmla="*/ 0 h 3137426"/>
              <a:gd name="connsiteX2-5" fmla="*/ 1481502 w 1481502"/>
              <a:gd name="connsiteY2-6" fmla="*/ 3089297 h 3137426"/>
              <a:gd name="connsiteX3-7" fmla="*/ 0 w 1481502"/>
              <a:gd name="connsiteY3-8" fmla="*/ 3137426 h 3137426"/>
              <a:gd name="connsiteX0-9" fmla="*/ 0 w 1481502"/>
              <a:gd name="connsiteY0-10" fmla="*/ 2932889 h 2932889"/>
              <a:gd name="connsiteX1-11" fmla="*/ 794892 w 1481502"/>
              <a:gd name="connsiteY1-12" fmla="*/ 0 h 2932889"/>
              <a:gd name="connsiteX2-13" fmla="*/ 1481502 w 1481502"/>
              <a:gd name="connsiteY2-14" fmla="*/ 2884760 h 2932889"/>
              <a:gd name="connsiteX3-15" fmla="*/ 0 w 1481502"/>
              <a:gd name="connsiteY3-16" fmla="*/ 2932889 h 2932889"/>
              <a:gd name="connsiteX0-17" fmla="*/ 0 w 1349157"/>
              <a:gd name="connsiteY0-18" fmla="*/ 2932889 h 2932889"/>
              <a:gd name="connsiteX1-19" fmla="*/ 794892 w 1349157"/>
              <a:gd name="connsiteY1-20" fmla="*/ 0 h 2932889"/>
              <a:gd name="connsiteX2-21" fmla="*/ 1349157 w 1349157"/>
              <a:gd name="connsiteY2-22" fmla="*/ 2932889 h 2932889"/>
              <a:gd name="connsiteX3-23" fmla="*/ 0 w 1349157"/>
              <a:gd name="connsiteY3-24" fmla="*/ 2932889 h 2932889"/>
              <a:gd name="connsiteX0-25" fmla="*/ 0 w 1349157"/>
              <a:gd name="connsiteY0-26" fmla="*/ 3005078 h 3005078"/>
              <a:gd name="connsiteX1-27" fmla="*/ 843018 w 1349157"/>
              <a:gd name="connsiteY1-28" fmla="*/ 0 h 3005078"/>
              <a:gd name="connsiteX2-29" fmla="*/ 1349157 w 1349157"/>
              <a:gd name="connsiteY2-30" fmla="*/ 3005078 h 3005078"/>
              <a:gd name="connsiteX3-31" fmla="*/ 0 w 1349157"/>
              <a:gd name="connsiteY3-32" fmla="*/ 3005078 h 3005078"/>
              <a:gd name="connsiteX0-33" fmla="*/ 0 w 1349157"/>
              <a:gd name="connsiteY0-34" fmla="*/ 2956951 h 2956951"/>
              <a:gd name="connsiteX1-35" fmla="*/ 855049 w 1349157"/>
              <a:gd name="connsiteY1-36" fmla="*/ 0 h 2956951"/>
              <a:gd name="connsiteX2-37" fmla="*/ 1349157 w 1349157"/>
              <a:gd name="connsiteY2-38" fmla="*/ 2956951 h 2956951"/>
              <a:gd name="connsiteX3-39" fmla="*/ 0 w 1349157"/>
              <a:gd name="connsiteY3-40" fmla="*/ 2956951 h 2956951"/>
              <a:gd name="connsiteX0-41" fmla="*/ 0 w 1397283"/>
              <a:gd name="connsiteY0-42" fmla="*/ 2956951 h 2956951"/>
              <a:gd name="connsiteX1-43" fmla="*/ 855049 w 1397283"/>
              <a:gd name="connsiteY1-44" fmla="*/ 0 h 2956951"/>
              <a:gd name="connsiteX2-45" fmla="*/ 1397283 w 1397283"/>
              <a:gd name="connsiteY2-46" fmla="*/ 2944920 h 2956951"/>
              <a:gd name="connsiteX3-47" fmla="*/ 0 w 1397283"/>
              <a:gd name="connsiteY3-48" fmla="*/ 2956951 h 2956951"/>
              <a:gd name="connsiteX0-49" fmla="*/ 0 w 1457441"/>
              <a:gd name="connsiteY0-50" fmla="*/ 2944919 h 2944920"/>
              <a:gd name="connsiteX1-51" fmla="*/ 915207 w 1457441"/>
              <a:gd name="connsiteY1-52" fmla="*/ 0 h 2944920"/>
              <a:gd name="connsiteX2-53" fmla="*/ 1457441 w 1457441"/>
              <a:gd name="connsiteY2-54" fmla="*/ 2944920 h 2944920"/>
              <a:gd name="connsiteX3-55" fmla="*/ 0 w 1457441"/>
              <a:gd name="connsiteY3-56" fmla="*/ 2944919 h 2944920"/>
              <a:gd name="connsiteX0-57" fmla="*/ 0 w 1397281"/>
              <a:gd name="connsiteY0-58" fmla="*/ 2944922 h 2944922"/>
              <a:gd name="connsiteX1-59" fmla="*/ 855047 w 1397281"/>
              <a:gd name="connsiteY1-60" fmla="*/ 0 h 2944922"/>
              <a:gd name="connsiteX2-61" fmla="*/ 1397281 w 1397281"/>
              <a:gd name="connsiteY2-62" fmla="*/ 2944920 h 2944922"/>
              <a:gd name="connsiteX3-63" fmla="*/ 0 w 1397281"/>
              <a:gd name="connsiteY3-64" fmla="*/ 2944922 h 2944922"/>
              <a:gd name="connsiteX0-65" fmla="*/ 0 w 1445405"/>
              <a:gd name="connsiteY0-66" fmla="*/ 2944925 h 2944925"/>
              <a:gd name="connsiteX1-67" fmla="*/ 903171 w 1445405"/>
              <a:gd name="connsiteY1-68" fmla="*/ 0 h 2944925"/>
              <a:gd name="connsiteX2-69" fmla="*/ 1445405 w 1445405"/>
              <a:gd name="connsiteY2-70" fmla="*/ 2944920 h 2944925"/>
              <a:gd name="connsiteX3-71" fmla="*/ 0 w 1445405"/>
              <a:gd name="connsiteY3-72" fmla="*/ 2944925 h 2944925"/>
              <a:gd name="connsiteX0-73" fmla="*/ 0 w 1397279"/>
              <a:gd name="connsiteY0-74" fmla="*/ 2944925 h 2944925"/>
              <a:gd name="connsiteX1-75" fmla="*/ 903171 w 1397279"/>
              <a:gd name="connsiteY1-76" fmla="*/ 0 h 2944925"/>
              <a:gd name="connsiteX2-77" fmla="*/ 1397279 w 1397279"/>
              <a:gd name="connsiteY2-78" fmla="*/ 2944920 h 2944925"/>
              <a:gd name="connsiteX3-79" fmla="*/ 0 w 1397279"/>
              <a:gd name="connsiteY3-80" fmla="*/ 2944925 h 2944925"/>
              <a:gd name="connsiteX0-81" fmla="*/ 0 w 1397279"/>
              <a:gd name="connsiteY0-82" fmla="*/ 2932893 h 2932893"/>
              <a:gd name="connsiteX1-83" fmla="*/ 879108 w 1397279"/>
              <a:gd name="connsiteY1-84" fmla="*/ 0 h 2932893"/>
              <a:gd name="connsiteX2-85" fmla="*/ 1397279 w 1397279"/>
              <a:gd name="connsiteY2-86" fmla="*/ 2932888 h 2932893"/>
              <a:gd name="connsiteX3-87" fmla="*/ 0 w 1397279"/>
              <a:gd name="connsiteY3-88" fmla="*/ 2932893 h 2932893"/>
            </a:gdLst>
            <a:ahLst/>
            <a:cxnLst>
              <a:cxn ang="0">
                <a:pos x="connsiteX0-81" y="connsiteY0-82"/>
              </a:cxn>
              <a:cxn ang="0">
                <a:pos x="connsiteX1-83" y="connsiteY1-84"/>
              </a:cxn>
              <a:cxn ang="0">
                <a:pos x="connsiteX2-85" y="connsiteY2-86"/>
              </a:cxn>
              <a:cxn ang="0">
                <a:pos x="connsiteX3-87" y="connsiteY3-88"/>
              </a:cxn>
            </a:cxnLst>
            <a:rect l="l" t="t" r="r" b="b"/>
            <a:pathLst>
              <a:path w="1397279" h="2932893">
                <a:moveTo>
                  <a:pt x="0" y="2932893"/>
                </a:moveTo>
                <a:lnTo>
                  <a:pt x="879108" y="0"/>
                </a:lnTo>
                <a:lnTo>
                  <a:pt x="1397279" y="2932888"/>
                </a:lnTo>
                <a:lnTo>
                  <a:pt x="0" y="2932893"/>
                </a:lnTo>
                <a:close/>
              </a:path>
            </a:pathLst>
          </a:cu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34" name="等腰三角形 33"/>
          <p:cNvSpPr/>
          <p:nvPr/>
        </p:nvSpPr>
        <p:spPr>
          <a:xfrm rot="16365363">
            <a:off x="7543522" y="-151506"/>
            <a:ext cx="880246" cy="2385046"/>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56" name="等腰三角形 55"/>
          <p:cNvSpPr/>
          <p:nvPr/>
        </p:nvSpPr>
        <p:spPr>
          <a:xfrm rot="4978492">
            <a:off x="1422394" y="1554302"/>
            <a:ext cx="392517" cy="375835"/>
          </a:xfrm>
          <a:prstGeom prst="triangle">
            <a:avLst/>
          </a:prstGeom>
          <a:solidFill>
            <a:srgbClr val="0038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srgbClr val="01CFFF">
                  <a:lumMod val="75000"/>
                </a:srgbClr>
              </a:solidFill>
            </a:endParaRPr>
          </a:p>
        </p:txBody>
      </p:sp>
      <p:sp>
        <p:nvSpPr>
          <p:cNvPr id="57" name="等腰三角形 56"/>
          <p:cNvSpPr/>
          <p:nvPr/>
        </p:nvSpPr>
        <p:spPr>
          <a:xfrm rot="4978492">
            <a:off x="1269394" y="2511152"/>
            <a:ext cx="392517" cy="375835"/>
          </a:xfrm>
          <a:prstGeom prst="triangle">
            <a:avLst/>
          </a:prstGeom>
          <a:solidFill>
            <a:srgbClr val="9AD1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srgbClr val="01CFFF">
                  <a:lumMod val="75000"/>
                </a:srgbClr>
              </a:solidFill>
            </a:endParaRPr>
          </a:p>
        </p:txBody>
      </p:sp>
      <p:grpSp>
        <p:nvGrpSpPr>
          <p:cNvPr id="60" name="组合 59"/>
          <p:cNvGrpSpPr/>
          <p:nvPr/>
        </p:nvGrpSpPr>
        <p:grpSpPr>
          <a:xfrm>
            <a:off x="-320662" y="2452508"/>
            <a:ext cx="1969446" cy="482087"/>
            <a:chOff x="-400827" y="1977978"/>
            <a:chExt cx="2461807" cy="602609"/>
          </a:xfrm>
        </p:grpSpPr>
        <p:sp>
          <p:nvSpPr>
            <p:cNvPr id="73" name="矩形 72"/>
            <p:cNvSpPr/>
            <p:nvPr/>
          </p:nvSpPr>
          <p:spPr>
            <a:xfrm>
              <a:off x="323850" y="1977978"/>
              <a:ext cx="1737130" cy="277091"/>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74" name="矩形 13"/>
            <p:cNvSpPr/>
            <p:nvPr/>
          </p:nvSpPr>
          <p:spPr>
            <a:xfrm>
              <a:off x="-400827" y="1978522"/>
              <a:ext cx="724552" cy="602065"/>
            </a:xfrm>
            <a:custGeom>
              <a:avLst/>
              <a:gdLst>
                <a:gd name="connsiteX0" fmla="*/ 0 w 1000125"/>
                <a:gd name="connsiteY0" fmla="*/ 0 h 990600"/>
                <a:gd name="connsiteX1" fmla="*/ 1000125 w 1000125"/>
                <a:gd name="connsiteY1" fmla="*/ 0 h 990600"/>
                <a:gd name="connsiteX2" fmla="*/ 1000125 w 1000125"/>
                <a:gd name="connsiteY2" fmla="*/ 990600 h 990600"/>
                <a:gd name="connsiteX3" fmla="*/ 0 w 1000125"/>
                <a:gd name="connsiteY3" fmla="*/ 990600 h 990600"/>
                <a:gd name="connsiteX4" fmla="*/ 0 w 1000125"/>
                <a:gd name="connsiteY4" fmla="*/ 0 h 990600"/>
                <a:gd name="connsiteX0-1" fmla="*/ 0 w 1009650"/>
                <a:gd name="connsiteY0-2" fmla="*/ 285750 h 990600"/>
                <a:gd name="connsiteX1-3" fmla="*/ 1009650 w 1009650"/>
                <a:gd name="connsiteY1-4" fmla="*/ 0 h 990600"/>
                <a:gd name="connsiteX2-5" fmla="*/ 1009650 w 1009650"/>
                <a:gd name="connsiteY2-6" fmla="*/ 990600 h 990600"/>
                <a:gd name="connsiteX3-7" fmla="*/ 9525 w 1009650"/>
                <a:gd name="connsiteY3-8" fmla="*/ 990600 h 990600"/>
                <a:gd name="connsiteX4-9" fmla="*/ 0 w 1009650"/>
                <a:gd name="connsiteY4-10" fmla="*/ 285750 h 990600"/>
                <a:gd name="connsiteX0-11" fmla="*/ 0 w 1009650"/>
                <a:gd name="connsiteY0-12" fmla="*/ 285750 h 1390650"/>
                <a:gd name="connsiteX1-13" fmla="*/ 1009650 w 1009650"/>
                <a:gd name="connsiteY1-14" fmla="*/ 0 h 1390650"/>
                <a:gd name="connsiteX2-15" fmla="*/ 1009650 w 1009650"/>
                <a:gd name="connsiteY2-16" fmla="*/ 990600 h 1390650"/>
                <a:gd name="connsiteX3-17" fmla="*/ 9525 w 1009650"/>
                <a:gd name="connsiteY3-18" fmla="*/ 1390650 h 1390650"/>
                <a:gd name="connsiteX4-19" fmla="*/ 0 w 1009650"/>
                <a:gd name="connsiteY4-20" fmla="*/ 285750 h 1390650"/>
                <a:gd name="connsiteX0-21" fmla="*/ 0 w 1009650"/>
                <a:gd name="connsiteY0-22" fmla="*/ 285750 h 1304925"/>
                <a:gd name="connsiteX1-23" fmla="*/ 1009650 w 1009650"/>
                <a:gd name="connsiteY1-24" fmla="*/ 0 h 1304925"/>
                <a:gd name="connsiteX2-25" fmla="*/ 1009650 w 1009650"/>
                <a:gd name="connsiteY2-26" fmla="*/ 990600 h 1304925"/>
                <a:gd name="connsiteX3-27" fmla="*/ 9525 w 1009650"/>
                <a:gd name="connsiteY3-28" fmla="*/ 1304925 h 1304925"/>
                <a:gd name="connsiteX4-29" fmla="*/ 0 w 1009650"/>
                <a:gd name="connsiteY4-30" fmla="*/ 285750 h 1304925"/>
                <a:gd name="connsiteX0-31" fmla="*/ 0 w 1009650"/>
                <a:gd name="connsiteY0-32" fmla="*/ 285750 h 1304925"/>
                <a:gd name="connsiteX1-33" fmla="*/ 1009650 w 1009650"/>
                <a:gd name="connsiteY1-34" fmla="*/ 0 h 1304925"/>
                <a:gd name="connsiteX2-35" fmla="*/ 1004891 w 1009650"/>
                <a:gd name="connsiteY2-36" fmla="*/ 291153 h 1304925"/>
                <a:gd name="connsiteX3-37" fmla="*/ 9525 w 1009650"/>
                <a:gd name="connsiteY3-38" fmla="*/ 1304925 h 1304925"/>
                <a:gd name="connsiteX4-39" fmla="*/ 0 w 1009650"/>
                <a:gd name="connsiteY4-40" fmla="*/ 285750 h 1304925"/>
                <a:gd name="connsiteX0-41" fmla="*/ 0 w 1009650"/>
                <a:gd name="connsiteY0-42" fmla="*/ 285750 h 605477"/>
                <a:gd name="connsiteX1-43" fmla="*/ 1009650 w 1009650"/>
                <a:gd name="connsiteY1-44" fmla="*/ 0 h 605477"/>
                <a:gd name="connsiteX2-45" fmla="*/ 1004891 w 1009650"/>
                <a:gd name="connsiteY2-46" fmla="*/ 291153 h 605477"/>
                <a:gd name="connsiteX3-47" fmla="*/ 4766 w 1009650"/>
                <a:gd name="connsiteY3-48" fmla="*/ 605477 h 605477"/>
                <a:gd name="connsiteX4-49" fmla="*/ 0 w 1009650"/>
                <a:gd name="connsiteY4-50" fmla="*/ 285750 h 605477"/>
                <a:gd name="connsiteX0-51" fmla="*/ 0 w 1010107"/>
                <a:gd name="connsiteY0-52" fmla="*/ 285750 h 605477"/>
                <a:gd name="connsiteX1-53" fmla="*/ 1009650 w 1010107"/>
                <a:gd name="connsiteY1-54" fmla="*/ 0 h 605477"/>
                <a:gd name="connsiteX2-55" fmla="*/ 1009650 w 1010107"/>
                <a:gd name="connsiteY2-56" fmla="*/ 287741 h 605477"/>
                <a:gd name="connsiteX3-57" fmla="*/ 4766 w 1010107"/>
                <a:gd name="connsiteY3-58" fmla="*/ 605477 h 605477"/>
                <a:gd name="connsiteX4-59" fmla="*/ 0 w 1010107"/>
                <a:gd name="connsiteY4-60" fmla="*/ 285750 h 605477"/>
                <a:gd name="connsiteX0-61" fmla="*/ 0 w 1010107"/>
                <a:gd name="connsiteY0-62" fmla="*/ 285750 h 605477"/>
                <a:gd name="connsiteX1-63" fmla="*/ 1009650 w 1010107"/>
                <a:gd name="connsiteY1-64" fmla="*/ 0 h 605477"/>
                <a:gd name="connsiteX2-65" fmla="*/ 1009650 w 1010107"/>
                <a:gd name="connsiteY2-66" fmla="*/ 280917 h 605477"/>
                <a:gd name="connsiteX3-67" fmla="*/ 4766 w 1010107"/>
                <a:gd name="connsiteY3-68" fmla="*/ 605477 h 605477"/>
                <a:gd name="connsiteX4-69" fmla="*/ 0 w 1010107"/>
                <a:gd name="connsiteY4-70" fmla="*/ 285750 h 605477"/>
                <a:gd name="connsiteX0-71" fmla="*/ 0 w 1010107"/>
                <a:gd name="connsiteY0-72" fmla="*/ 285750 h 602065"/>
                <a:gd name="connsiteX1-73" fmla="*/ 1009650 w 1010107"/>
                <a:gd name="connsiteY1-74" fmla="*/ 0 h 602065"/>
                <a:gd name="connsiteX2-75" fmla="*/ 1009650 w 1010107"/>
                <a:gd name="connsiteY2-76" fmla="*/ 280917 h 602065"/>
                <a:gd name="connsiteX3-77" fmla="*/ 4766 w 1010107"/>
                <a:gd name="connsiteY3-78" fmla="*/ 602065 h 602065"/>
                <a:gd name="connsiteX4-79" fmla="*/ 0 w 1010107"/>
                <a:gd name="connsiteY4-80" fmla="*/ 285750 h 602065"/>
                <a:gd name="connsiteX0-81" fmla="*/ 452 w 1010559"/>
                <a:gd name="connsiteY0-82" fmla="*/ 285750 h 602065"/>
                <a:gd name="connsiteX1-83" fmla="*/ 1010102 w 1010559"/>
                <a:gd name="connsiteY1-84" fmla="*/ 0 h 602065"/>
                <a:gd name="connsiteX2-85" fmla="*/ 1010102 w 1010559"/>
                <a:gd name="connsiteY2-86" fmla="*/ 280917 h 602065"/>
                <a:gd name="connsiteX3-87" fmla="*/ 459 w 1010559"/>
                <a:gd name="connsiteY3-88" fmla="*/ 602065 h 602065"/>
                <a:gd name="connsiteX4-89" fmla="*/ 452 w 1010559"/>
                <a:gd name="connsiteY4-90" fmla="*/ 285750 h 602065"/>
                <a:gd name="connsiteX0-91" fmla="*/ 452 w 1010559"/>
                <a:gd name="connsiteY0-92" fmla="*/ 285750 h 602065"/>
                <a:gd name="connsiteX1-93" fmla="*/ 1010102 w 1010559"/>
                <a:gd name="connsiteY1-94" fmla="*/ 0 h 602065"/>
                <a:gd name="connsiteX2-95" fmla="*/ 1010102 w 1010559"/>
                <a:gd name="connsiteY2-96" fmla="*/ 277274 h 602065"/>
                <a:gd name="connsiteX3-97" fmla="*/ 459 w 1010559"/>
                <a:gd name="connsiteY3-98" fmla="*/ 602065 h 602065"/>
                <a:gd name="connsiteX4-99" fmla="*/ 452 w 1010559"/>
                <a:gd name="connsiteY4-100" fmla="*/ 285750 h 602065"/>
              </a:gdLst>
              <a:ahLst/>
              <a:cxnLst>
                <a:cxn ang="0">
                  <a:pos x="connsiteX0-91" y="connsiteY0-92"/>
                </a:cxn>
                <a:cxn ang="0">
                  <a:pos x="connsiteX1-93" y="connsiteY1-94"/>
                </a:cxn>
                <a:cxn ang="0">
                  <a:pos x="connsiteX2-95" y="connsiteY2-96"/>
                </a:cxn>
                <a:cxn ang="0">
                  <a:pos x="connsiteX3-97" y="connsiteY3-98"/>
                </a:cxn>
                <a:cxn ang="0">
                  <a:pos x="connsiteX4-99" y="connsiteY4-100"/>
                </a:cxn>
              </a:cxnLst>
              <a:rect l="l" t="t" r="r" b="b"/>
              <a:pathLst>
                <a:path w="1010559" h="602065">
                  <a:moveTo>
                    <a:pt x="452" y="285750"/>
                  </a:moveTo>
                  <a:lnTo>
                    <a:pt x="1010102" y="0"/>
                  </a:lnTo>
                  <a:cubicBezTo>
                    <a:pt x="1008516" y="97051"/>
                    <a:pt x="1011688" y="180223"/>
                    <a:pt x="1010102" y="277274"/>
                  </a:cubicBezTo>
                  <a:lnTo>
                    <a:pt x="459" y="602065"/>
                  </a:lnTo>
                  <a:cubicBezTo>
                    <a:pt x="-1130" y="495489"/>
                    <a:pt x="2041" y="392326"/>
                    <a:pt x="452" y="285750"/>
                  </a:cubicBezTo>
                  <a:close/>
                </a:path>
              </a:pathLst>
            </a:cu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srgbClr val="01CFFF"/>
                </a:solidFill>
              </a:endParaRPr>
            </a:p>
          </p:txBody>
        </p:sp>
      </p:grpSp>
      <p:sp>
        <p:nvSpPr>
          <p:cNvPr id="82" name="矩形 81"/>
          <p:cNvSpPr/>
          <p:nvPr/>
        </p:nvSpPr>
        <p:spPr>
          <a:xfrm>
            <a:off x="374641" y="5079994"/>
            <a:ext cx="1026178" cy="948690"/>
          </a:xfrm>
          <a:prstGeom prst="rect">
            <a:avLst/>
          </a:prstGeom>
        </p:spPr>
        <p:txBody>
          <a:bodyPr wrap="square">
            <a:spAutoFit/>
          </a:bodyPr>
          <a:lstStyle/>
          <a:p>
            <a:pPr algn="ctr" defTabSz="3333750">
              <a:lnSpc>
                <a:spcPts val="1200"/>
              </a:lnSpc>
              <a:spcBef>
                <a:spcPct val="0"/>
              </a:spcBef>
              <a:spcAft>
                <a:spcPct val="35000"/>
              </a:spcAft>
            </a:pPr>
            <a:r>
              <a:rPr lang="zh-CN" altLang="en-US" sz="1600" dirty="0">
                <a:solidFill>
                  <a:prstClr val="white">
                    <a:lumMod val="85000"/>
                  </a:prstClr>
                </a:solidFill>
                <a:latin typeface="华文行楷" panose="02010800040101010101" charset="-122"/>
                <a:ea typeface="华文行楷" panose="02010800040101010101" charset="-122"/>
                <a:cs typeface="华文行楷" panose="02010800040101010101" charset="-122"/>
              </a:rPr>
              <a:t>圆梦之翼</a:t>
            </a:r>
          </a:p>
          <a:p>
            <a:pPr algn="ctr" defTabSz="3333750">
              <a:lnSpc>
                <a:spcPts val="1200"/>
              </a:lnSpc>
              <a:spcBef>
                <a:spcPct val="0"/>
              </a:spcBef>
              <a:spcAft>
                <a:spcPct val="35000"/>
              </a:spcAft>
            </a:pPr>
            <a:r>
              <a:rPr lang="zh-CN" altLang="en-US" sz="1120" dirty="0" smtClean="0">
                <a:solidFill>
                  <a:prstClr val="white">
                    <a:lumMod val="85000"/>
                  </a:prstClr>
                </a:solidFill>
                <a:cs typeface="仿宋" panose="02010609060101010101" charset="-122"/>
              </a:rPr>
              <a:t>产品理念</a:t>
            </a:r>
            <a:endParaRPr lang="zh-CN" altLang="en-US" sz="1120" dirty="0">
              <a:solidFill>
                <a:prstClr val="white">
                  <a:lumMod val="85000"/>
                </a:prstClr>
              </a:solidFill>
              <a:cs typeface="仿宋" panose="02010609060101010101" charset="-122"/>
            </a:endParaRPr>
          </a:p>
          <a:p>
            <a:pPr algn="ctr" defTabSz="3333750">
              <a:lnSpc>
                <a:spcPts val="1200"/>
              </a:lnSpc>
              <a:spcBef>
                <a:spcPct val="0"/>
              </a:spcBef>
              <a:spcAft>
                <a:spcPct val="35000"/>
              </a:spcAft>
            </a:pPr>
            <a:r>
              <a:rPr lang="zh-CN" altLang="en-US" sz="1120" dirty="0" smtClean="0">
                <a:solidFill>
                  <a:prstClr val="white">
                    <a:lumMod val="85000"/>
                  </a:prstClr>
                </a:solidFill>
                <a:cs typeface="仿宋" panose="02010609060101010101" charset="-122"/>
              </a:rPr>
              <a:t>服务网络</a:t>
            </a:r>
            <a:endParaRPr lang="en-US" altLang="zh-CN" sz="1120" dirty="0">
              <a:solidFill>
                <a:prstClr val="white">
                  <a:lumMod val="85000"/>
                </a:prstClr>
              </a:solidFill>
              <a:cs typeface="仿宋" panose="02010609060101010101" charset="-122"/>
            </a:endParaRPr>
          </a:p>
          <a:p>
            <a:pPr algn="ctr" defTabSz="3333750">
              <a:lnSpc>
                <a:spcPts val="1200"/>
              </a:lnSpc>
              <a:spcBef>
                <a:spcPct val="0"/>
              </a:spcBef>
              <a:spcAft>
                <a:spcPct val="35000"/>
              </a:spcAft>
            </a:pPr>
            <a:r>
              <a:rPr lang="zh-CN" altLang="en-US" sz="1120" dirty="0">
                <a:solidFill>
                  <a:prstClr val="white">
                    <a:lumMod val="85000"/>
                  </a:prstClr>
                </a:solidFill>
                <a:cs typeface="仿宋" panose="02010609060101010101" charset="-122"/>
              </a:rPr>
              <a:t>全球客户</a:t>
            </a:r>
          </a:p>
        </p:txBody>
      </p:sp>
      <p:sp>
        <p:nvSpPr>
          <p:cNvPr id="85" name="矩形 84">
            <a:hlinkClick r:id="" action="ppaction://noaction"/>
          </p:cNvPr>
          <p:cNvSpPr/>
          <p:nvPr/>
        </p:nvSpPr>
        <p:spPr>
          <a:xfrm>
            <a:off x="258978" y="3457557"/>
            <a:ext cx="1280261" cy="17020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92" name="矩形 91">
            <a:hlinkClick r:id="" action="ppaction://noaction"/>
          </p:cNvPr>
          <p:cNvSpPr/>
          <p:nvPr/>
        </p:nvSpPr>
        <p:spPr>
          <a:xfrm>
            <a:off x="260234" y="5263200"/>
            <a:ext cx="1279006" cy="18625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93" name="矩形 92">
            <a:hlinkClick r:id="" action="ppaction://noaction"/>
          </p:cNvPr>
          <p:cNvSpPr/>
          <p:nvPr/>
        </p:nvSpPr>
        <p:spPr>
          <a:xfrm>
            <a:off x="260234" y="5447092"/>
            <a:ext cx="1279006" cy="18625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94" name="矩形 93">
            <a:hlinkClick r:id="" action="ppaction://noaction"/>
          </p:cNvPr>
          <p:cNvSpPr/>
          <p:nvPr/>
        </p:nvSpPr>
        <p:spPr>
          <a:xfrm>
            <a:off x="260234" y="5633348"/>
            <a:ext cx="1279006" cy="18625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95" name="矩形 94">
            <a:hlinkClick r:id="" action="ppaction://noaction"/>
          </p:cNvPr>
          <p:cNvSpPr/>
          <p:nvPr/>
        </p:nvSpPr>
        <p:spPr>
          <a:xfrm>
            <a:off x="253462" y="4983548"/>
            <a:ext cx="1285778" cy="27758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sp>
        <p:nvSpPr>
          <p:cNvPr id="96" name="矩形 95">
            <a:hlinkClick r:id="" action="ppaction://noaction"/>
          </p:cNvPr>
          <p:cNvSpPr/>
          <p:nvPr/>
        </p:nvSpPr>
        <p:spPr>
          <a:xfrm>
            <a:off x="258978" y="2261976"/>
            <a:ext cx="1280260" cy="2243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84835"/>
            <a:endParaRPr lang="zh-CN" altLang="en-US" sz="1845">
              <a:solidFill>
                <a:prstClr val="white"/>
              </a:solidFill>
            </a:endParaRPr>
          </a:p>
        </p:txBody>
      </p:sp>
      <p:grpSp>
        <p:nvGrpSpPr>
          <p:cNvPr id="49" name="组合 48"/>
          <p:cNvGrpSpPr/>
          <p:nvPr/>
        </p:nvGrpSpPr>
        <p:grpSpPr>
          <a:xfrm>
            <a:off x="6221871" y="2875631"/>
            <a:ext cx="2708698" cy="3390910"/>
            <a:chOff x="7864219" y="2512067"/>
            <a:chExt cx="3565781" cy="4463859"/>
          </a:xfrm>
        </p:grpSpPr>
        <p:pic>
          <p:nvPicPr>
            <p:cNvPr id="50" name="图片 49"/>
            <p:cNvPicPr>
              <a:picLocks noChangeAspect="1"/>
            </p:cNvPicPr>
            <p:nvPr/>
          </p:nvPicPr>
          <p:blipFill rotWithShape="1">
            <a:blip r:embed="rId3" cstate="print">
              <a:grayscl/>
              <a:extLst>
                <a:ext uri="{28A0092B-C50C-407E-A947-70E740481C1C}">
                  <a14:useLocalDpi xmlns:a14="http://schemas.microsoft.com/office/drawing/2010/main" val="0"/>
                </a:ext>
              </a:extLst>
            </a:blip>
            <a:srcRect t="34977" r="44082" b="14125"/>
            <a:stretch>
              <a:fillRect/>
            </a:stretch>
          </p:blipFill>
          <p:spPr>
            <a:xfrm rot="258263">
              <a:off x="7864219" y="4983871"/>
              <a:ext cx="2670939" cy="1992055"/>
            </a:xfrm>
            <a:prstGeom prst="rect">
              <a:avLst/>
            </a:prstGeom>
            <a:effectLst>
              <a:outerShdw blurRad="127000" dist="25400" dir="8100000" algn="tr" rotWithShape="0">
                <a:prstClr val="black">
                  <a:alpha val="30000"/>
                </a:prstClr>
              </a:outerShdw>
            </a:effectLst>
          </p:spPr>
        </p:pic>
        <p:pic>
          <p:nvPicPr>
            <p:cNvPr id="51" name="图片 50"/>
            <p:cNvPicPr>
              <a:picLocks noChangeAspect="1"/>
            </p:cNvPicPr>
            <p:nvPr/>
          </p:nvPicPr>
          <p:blipFill rotWithShape="1">
            <a:blip r:embed="rId4">
              <a:grayscl/>
              <a:extLst>
                <a:ext uri="{28A0092B-C50C-407E-A947-70E740481C1C}">
                  <a14:useLocalDpi xmlns:a14="http://schemas.microsoft.com/office/drawing/2010/main" val="0"/>
                </a:ext>
              </a:extLst>
            </a:blip>
            <a:srcRect r="44082"/>
            <a:stretch>
              <a:fillRect/>
            </a:stretch>
          </p:blipFill>
          <p:spPr>
            <a:xfrm>
              <a:off x="8464174" y="2512067"/>
              <a:ext cx="2965826" cy="4345932"/>
            </a:xfrm>
            <a:prstGeom prst="rect">
              <a:avLst/>
            </a:prstGeom>
            <a:effectLst>
              <a:outerShdw blurRad="127000" dist="25400" dir="8100000" algn="tr" rotWithShape="0">
                <a:prstClr val="black">
                  <a:alpha val="30000"/>
                </a:prstClr>
              </a:outerShdw>
            </a:effectLst>
          </p:spPr>
        </p:pic>
      </p:grpSp>
      <p:sp>
        <p:nvSpPr>
          <p:cNvPr id="52" name="任意多边形 10"/>
          <p:cNvSpPr/>
          <p:nvPr/>
        </p:nvSpPr>
        <p:spPr bwMode="auto">
          <a:xfrm>
            <a:off x="2399703" y="2489856"/>
            <a:ext cx="5515122" cy="2568656"/>
          </a:xfrm>
          <a:custGeom>
            <a:avLst/>
            <a:gdLst>
              <a:gd name="T0" fmla="*/ 0 w 5397138"/>
              <a:gd name="T1" fmla="*/ 0 h 2908300"/>
              <a:gd name="T2" fmla="*/ 5397862 w 5397138"/>
              <a:gd name="T3" fmla="*/ 540657 h 2908300"/>
              <a:gd name="T4" fmla="*/ 4852050 w 5397138"/>
              <a:gd name="T5" fmla="*/ 2654300 h 2908300"/>
              <a:gd name="T6" fmla="*/ 838312 w 5397138"/>
              <a:gd name="T7" fmla="*/ 2908300 h 2908300"/>
              <a:gd name="T8" fmla="*/ 0 w 5397138"/>
              <a:gd name="T9" fmla="*/ 0 h 2908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7138" h="2908300">
                <a:moveTo>
                  <a:pt x="0" y="0"/>
                </a:moveTo>
                <a:lnTo>
                  <a:pt x="5397138" y="540657"/>
                </a:lnTo>
                <a:lnTo>
                  <a:pt x="4851400" y="2654300"/>
                </a:lnTo>
                <a:lnTo>
                  <a:pt x="838200" y="2908300"/>
                </a:lnTo>
                <a:lnTo>
                  <a:pt x="0" y="0"/>
                </a:lnTo>
                <a:close/>
              </a:path>
            </a:pathLst>
          </a:custGeom>
          <a:solidFill>
            <a:srgbClr val="0070C0">
              <a:alpha val="50000"/>
            </a:srgbClr>
          </a:solidFill>
          <a:ln>
            <a:noFill/>
          </a:ln>
        </p:spPr>
        <p:txBody>
          <a:bodyPr anchor="ctr"/>
          <a:lstStyle/>
          <a:p>
            <a:pPr defTabSz="584835">
              <a:defRPr/>
            </a:pPr>
            <a:endParaRPr lang="zh-CN" altLang="en-US" sz="1845">
              <a:solidFill>
                <a:prstClr val="black"/>
              </a:solidFill>
            </a:endParaRPr>
          </a:p>
        </p:txBody>
      </p:sp>
      <p:pic>
        <p:nvPicPr>
          <p:cNvPr id="53" name="图片 52"/>
          <p:cNvPicPr>
            <a:picLocks noChangeAspect="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l="33050" t="52998" r="49991" b="27104"/>
          <a:stretch>
            <a:fillRect/>
          </a:stretch>
        </p:blipFill>
        <p:spPr>
          <a:xfrm>
            <a:off x="4242814" y="3944426"/>
            <a:ext cx="1333499" cy="1173479"/>
          </a:xfrm>
          <a:prstGeom prst="rect">
            <a:avLst/>
          </a:prstGeom>
        </p:spPr>
      </p:pic>
      <p:pic>
        <p:nvPicPr>
          <p:cNvPr id="54" name="图片 5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l="51268" t="29869" r="12198" b="27104"/>
          <a:stretch>
            <a:fillRect/>
          </a:stretch>
        </p:blipFill>
        <p:spPr>
          <a:xfrm>
            <a:off x="5714963" y="2836690"/>
            <a:ext cx="2872740" cy="2537460"/>
          </a:xfrm>
          <a:prstGeom prst="rect">
            <a:avLst/>
          </a:prstGeom>
        </p:spPr>
      </p:pic>
      <p:sp>
        <p:nvSpPr>
          <p:cNvPr id="55" name="任意多边形 11"/>
          <p:cNvSpPr/>
          <p:nvPr/>
        </p:nvSpPr>
        <p:spPr bwMode="auto">
          <a:xfrm>
            <a:off x="2771522" y="2344637"/>
            <a:ext cx="5278010" cy="2419726"/>
          </a:xfrm>
          <a:custGeom>
            <a:avLst/>
            <a:gdLst>
              <a:gd name="T0" fmla="*/ 0 w 5202646"/>
              <a:gd name="T1" fmla="*/ 622178 h 2806338"/>
              <a:gd name="T2" fmla="*/ 5201422 w 5202646"/>
              <a:gd name="T3" fmla="*/ 0 h 2806338"/>
              <a:gd name="T4" fmla="*/ 4101134 w 5202646"/>
              <a:gd name="T5" fmla="*/ 2693079 h 2806338"/>
              <a:gd name="T6" fmla="*/ 368213 w 5202646"/>
              <a:gd name="T7" fmla="*/ 2807424 h 2806338"/>
              <a:gd name="T8" fmla="*/ 0 w 5202646"/>
              <a:gd name="T9" fmla="*/ 622178 h 2806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2646" h="2806338">
                <a:moveTo>
                  <a:pt x="0" y="621938"/>
                </a:moveTo>
                <a:lnTo>
                  <a:pt x="5202646" y="0"/>
                </a:lnTo>
                <a:lnTo>
                  <a:pt x="4102100" y="2692038"/>
                </a:lnTo>
                <a:lnTo>
                  <a:pt x="368300" y="2806338"/>
                </a:lnTo>
                <a:lnTo>
                  <a:pt x="0" y="621938"/>
                </a:lnTo>
                <a:close/>
              </a:path>
            </a:pathLst>
          </a:custGeom>
          <a:solidFill>
            <a:srgbClr val="004D86">
              <a:alpha val="85000"/>
            </a:srgbClr>
          </a:solidFill>
          <a:ln>
            <a:noFill/>
          </a:ln>
        </p:spPr>
        <p:txBody>
          <a:bodyPr anchor="ctr"/>
          <a:lstStyle/>
          <a:p>
            <a:pPr defTabSz="584835"/>
            <a:endParaRPr lang="zh-CN" altLang="en-US" sz="1845">
              <a:solidFill>
                <a:prstClr val="black"/>
              </a:solidFill>
            </a:endParaRPr>
          </a:p>
        </p:txBody>
      </p:sp>
      <p:pic>
        <p:nvPicPr>
          <p:cNvPr id="100" name="图片 99"/>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l="5818" t="11650" r="49120" b="47777"/>
          <a:stretch>
            <a:fillRect/>
          </a:stretch>
        </p:blipFill>
        <p:spPr>
          <a:xfrm>
            <a:off x="2454017" y="1524913"/>
            <a:ext cx="2165587" cy="1462352"/>
          </a:xfrm>
          <a:prstGeom prst="rect">
            <a:avLst/>
          </a:prstGeom>
        </p:spPr>
      </p:pic>
      <p:sp>
        <p:nvSpPr>
          <p:cNvPr id="101" name="矩形 100"/>
          <p:cNvSpPr/>
          <p:nvPr/>
        </p:nvSpPr>
        <p:spPr>
          <a:xfrm>
            <a:off x="2843530" y="2753360"/>
            <a:ext cx="4623435" cy="2030095"/>
          </a:xfrm>
          <a:prstGeom prst="rect">
            <a:avLst/>
          </a:prstGeom>
          <a:effectLst/>
        </p:spPr>
        <p:txBody>
          <a:bodyPr wrap="square">
            <a:spAutoFit/>
          </a:bodyPr>
          <a:lstStyle/>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以推动人类教育进步和发展为使命</a:t>
            </a:r>
          </a:p>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以教育创新</a:t>
            </a:r>
            <a:r>
              <a:rPr lang="zh-CN" altLang="en-US" sz="1200" b="1" dirty="0" smtClean="0">
                <a:solidFill>
                  <a:srgbClr val="FFC000"/>
                </a:solidFill>
                <a:effectLst>
                  <a:outerShdw blurRad="38100" dist="38100" dir="2700000" algn="tl">
                    <a:srgbClr val="000000">
                      <a:alpha val="43137"/>
                    </a:srgbClr>
                  </a:outerShdw>
                </a:effectLst>
                <a:sym typeface="+mn-ea"/>
              </a:rPr>
              <a:t>回归教育本源</a:t>
            </a:r>
            <a:r>
              <a:rPr lang="zh-CN" altLang="en-US" sz="1200" b="1" dirty="0" smtClean="0">
                <a:solidFill>
                  <a:prstClr val="white"/>
                </a:solidFill>
                <a:effectLst>
                  <a:outerShdw blurRad="38100" dist="38100" dir="2700000" algn="tl">
                    <a:srgbClr val="000000">
                      <a:alpha val="43137"/>
                    </a:srgbClr>
                  </a:outerShdw>
                </a:effectLst>
                <a:sym typeface="+mn-ea"/>
              </a:rPr>
              <a:t>为立足点</a:t>
            </a:r>
          </a:p>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打造并发展“智慧教育”综合服务产业</a:t>
            </a:r>
          </a:p>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为改善和提升社会人口素质，推动社会健康幸福发展而不断努力</a:t>
            </a:r>
          </a:p>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立足中国本土，面向“一带一路”国际市场</a:t>
            </a:r>
          </a:p>
          <a:p>
            <a:pPr algn="ctr" defTabSz="584835">
              <a:lnSpc>
                <a:spcPct val="150000"/>
              </a:lnSpc>
            </a:pPr>
            <a:r>
              <a:rPr lang="zh-CN" altLang="en-US" sz="1200" b="1" dirty="0" smtClean="0">
                <a:solidFill>
                  <a:prstClr val="white"/>
                </a:solidFill>
                <a:effectLst>
                  <a:outerShdw blurRad="38100" dist="38100" dir="2700000" algn="tl">
                    <a:srgbClr val="000000">
                      <a:alpha val="43137"/>
                    </a:srgbClr>
                  </a:outerShdw>
                </a:effectLst>
                <a:sym typeface="+mn-ea"/>
              </a:rPr>
              <a:t>开启中华民族创新源泉</a:t>
            </a:r>
            <a:r>
              <a:rPr lang="en-US" altLang="zh-CN" sz="1200" b="1" dirty="0" smtClean="0">
                <a:solidFill>
                  <a:prstClr val="white"/>
                </a:solidFill>
                <a:effectLst>
                  <a:outerShdw blurRad="38100" dist="38100" dir="2700000" algn="tl">
                    <a:srgbClr val="000000">
                      <a:alpha val="43137"/>
                    </a:srgbClr>
                  </a:outerShdw>
                </a:effectLst>
                <a:sym typeface="+mn-ea"/>
              </a:rPr>
              <a:t>,</a:t>
            </a:r>
            <a:r>
              <a:rPr lang="zh-CN" altLang="en-US" sz="1200" b="1" dirty="0" smtClean="0">
                <a:solidFill>
                  <a:prstClr val="white"/>
                </a:solidFill>
                <a:effectLst>
                  <a:outerShdw blurRad="38100" dist="38100" dir="2700000" algn="tl">
                    <a:srgbClr val="000000">
                      <a:alpha val="43137"/>
                    </a:srgbClr>
                  </a:outerShdw>
                </a:effectLst>
                <a:sym typeface="+mn-ea"/>
              </a:rPr>
              <a:t>弘扬中华文化，输出中国软实力</a:t>
            </a:r>
            <a:endParaRPr lang="zh-CN" altLang="en-US" sz="1200" b="1" dirty="0">
              <a:solidFill>
                <a:prstClr val="white"/>
              </a:solidFill>
              <a:effectLst>
                <a:outerShdw blurRad="38100" dist="38100" dir="2700000" algn="tl">
                  <a:srgbClr val="000000">
                    <a:alpha val="43137"/>
                  </a:srgbClr>
                </a:outerShdw>
              </a:effectLst>
            </a:endParaRPr>
          </a:p>
          <a:p>
            <a:pPr algn="ctr" defTabSz="584835">
              <a:lnSpc>
                <a:spcPct val="150000"/>
              </a:lnSpc>
            </a:pPr>
            <a:endParaRPr lang="zh-CN" altLang="en-US" sz="1200" b="1" dirty="0">
              <a:solidFill>
                <a:prstClr val="white"/>
              </a:solidFill>
              <a:effectLst>
                <a:outerShdw blurRad="38100" dist="38100" dir="2700000" algn="tl">
                  <a:srgbClr val="000000">
                    <a:alpha val="43137"/>
                  </a:srgbClr>
                </a:outerShdw>
              </a:effectLst>
            </a:endParaRPr>
          </a:p>
        </p:txBody>
      </p:sp>
      <p:sp>
        <p:nvSpPr>
          <p:cNvPr id="102" name="矩形 101"/>
          <p:cNvSpPr/>
          <p:nvPr/>
        </p:nvSpPr>
        <p:spPr>
          <a:xfrm>
            <a:off x="62230" y="149225"/>
            <a:ext cx="2337435" cy="460375"/>
          </a:xfrm>
          <a:prstGeom prst="rect">
            <a:avLst/>
          </a:prstGeom>
        </p:spPr>
        <p:txBody>
          <a:bodyPr wrap="square" anchor="t">
            <a:spAutoFit/>
          </a:bodyPr>
          <a:lstStyle/>
          <a:p>
            <a:pPr algn="ctr" defTabSz="584835"/>
            <a:r>
              <a:rPr lang="zh-CN" altLang="en-US" sz="2400" b="1" kern="0" dirty="0" smtClean="0">
                <a:solidFill>
                  <a:schemeClr val="tx1"/>
                </a:solidFill>
                <a:cs typeface="仿宋" panose="02010609060101010101" charset="-122"/>
              </a:rPr>
              <a:t>使命与愿景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up)">
                                      <p:cBhvr>
                                        <p:cTn id="7" dur="1000"/>
                                        <p:tgtEl>
                                          <p:spTgt spid="1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500"/>
                            </p:stCondLst>
                            <p:childTnLst>
                              <p:par>
                                <p:cTn id="13" presetID="42" presetClass="entr" presetSubtype="0"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anim calcmode="lin" valueType="num">
                                      <p:cBhvr>
                                        <p:cTn id="16" dur="500" fill="hold"/>
                                        <p:tgtEl>
                                          <p:spTgt spid="52"/>
                                        </p:tgtEl>
                                        <p:attrNameLst>
                                          <p:attrName>ppt_x</p:attrName>
                                        </p:attrNameLst>
                                      </p:cBhvr>
                                      <p:tavLst>
                                        <p:tav tm="0">
                                          <p:val>
                                            <p:strVal val="#ppt_x"/>
                                          </p:val>
                                        </p:tav>
                                        <p:tav tm="100000">
                                          <p:val>
                                            <p:strVal val="#ppt_x"/>
                                          </p:val>
                                        </p:tav>
                                      </p:tavLst>
                                    </p:anim>
                                    <p:anim calcmode="lin" valueType="num">
                                      <p:cBhvr>
                                        <p:cTn id="17" dur="500" fill="hold"/>
                                        <p:tgtEl>
                                          <p:spTgt spid="52"/>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anim calcmode="lin" valueType="num">
                                      <p:cBhvr>
                                        <p:cTn id="22" dur="500" fill="hold"/>
                                        <p:tgtEl>
                                          <p:spTgt spid="55"/>
                                        </p:tgtEl>
                                        <p:attrNameLst>
                                          <p:attrName>ppt_x</p:attrName>
                                        </p:attrNameLst>
                                      </p:cBhvr>
                                      <p:tavLst>
                                        <p:tav tm="0">
                                          <p:val>
                                            <p:strVal val="#ppt_x"/>
                                          </p:val>
                                        </p:tav>
                                        <p:tav tm="100000">
                                          <p:val>
                                            <p:strVal val="#ppt_x"/>
                                          </p:val>
                                        </p:tav>
                                      </p:tavLst>
                                    </p:anim>
                                    <p:anim calcmode="lin" valueType="num">
                                      <p:cBhvr>
                                        <p:cTn id="23" dur="500" fill="hold"/>
                                        <p:tgtEl>
                                          <p:spTgt spid="5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750"/>
                                        <p:tgtEl>
                                          <p:spTgt spid="54"/>
                                        </p:tgtEl>
                                      </p:cBhvr>
                                    </p:animEffect>
                                  </p:childTnLst>
                                </p:cTn>
                              </p:par>
                              <p:par>
                                <p:cTn id="28" presetID="22" presetClass="entr" presetSubtype="4" fill="hold" nodeType="withEffect">
                                  <p:stCondLst>
                                    <p:cond delay="1000"/>
                                  </p:stCondLst>
                                  <p:childTnLst>
                                    <p:set>
                                      <p:cBhvr>
                                        <p:cTn id="29" dur="1" fill="hold">
                                          <p:stCondLst>
                                            <p:cond delay="0"/>
                                          </p:stCondLst>
                                        </p:cTn>
                                        <p:tgtEl>
                                          <p:spTgt spid="53"/>
                                        </p:tgtEl>
                                        <p:attrNameLst>
                                          <p:attrName>style.visibility</p:attrName>
                                        </p:attrNameLst>
                                      </p:cBhvr>
                                      <p:to>
                                        <p:strVal val="visible"/>
                                      </p:to>
                                    </p:set>
                                    <p:animEffect transition="in" filter="wipe(down)">
                                      <p:cBhvr>
                                        <p:cTn id="30" dur="500"/>
                                        <p:tgtEl>
                                          <p:spTgt spid="53"/>
                                        </p:tgtEl>
                                      </p:cBhvr>
                                    </p:animEffect>
                                  </p:childTnLst>
                                </p:cTn>
                              </p:par>
                            </p:childTnLst>
                          </p:cTn>
                        </p:par>
                        <p:par>
                          <p:cTn id="31" fill="hold">
                            <p:stCondLst>
                              <p:cond delay="4500"/>
                            </p:stCondLst>
                            <p:childTnLst>
                              <p:par>
                                <p:cTn id="32" presetID="2" presetClass="entr" presetSubtype="6" fill="hold" nodeType="afterEffect">
                                  <p:stCondLst>
                                    <p:cond delay="0"/>
                                  </p:stCondLst>
                                  <p:childTnLst>
                                    <p:set>
                                      <p:cBhvr>
                                        <p:cTn id="33" dur="1" fill="hold">
                                          <p:stCondLst>
                                            <p:cond delay="0"/>
                                          </p:stCondLst>
                                        </p:cTn>
                                        <p:tgtEl>
                                          <p:spTgt spid="100"/>
                                        </p:tgtEl>
                                        <p:attrNameLst>
                                          <p:attrName>style.visibility</p:attrName>
                                        </p:attrNameLst>
                                      </p:cBhvr>
                                      <p:to>
                                        <p:strVal val="visible"/>
                                      </p:to>
                                    </p:set>
                                    <p:anim calcmode="lin" valueType="num">
                                      <p:cBhvr additive="base">
                                        <p:cTn id="34" dur="500" fill="hold"/>
                                        <p:tgtEl>
                                          <p:spTgt spid="100"/>
                                        </p:tgtEl>
                                        <p:attrNameLst>
                                          <p:attrName>ppt_x</p:attrName>
                                        </p:attrNameLst>
                                      </p:cBhvr>
                                      <p:tavLst>
                                        <p:tav tm="0">
                                          <p:val>
                                            <p:strVal val="1+#ppt_w/2"/>
                                          </p:val>
                                        </p:tav>
                                        <p:tav tm="100000">
                                          <p:val>
                                            <p:strVal val="#ppt_x"/>
                                          </p:val>
                                        </p:tav>
                                      </p:tavLst>
                                    </p:anim>
                                    <p:anim calcmode="lin" valueType="num">
                                      <p:cBhvr additive="base">
                                        <p:cTn id="35" dur="500" fill="hold"/>
                                        <p:tgtEl>
                                          <p:spTgt spid="100"/>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101">
                                            <p:txEl>
                                              <p:pRg st="0" end="0"/>
                                            </p:txEl>
                                          </p:spTgt>
                                        </p:tgtEl>
                                        <p:attrNameLst>
                                          <p:attrName>style.visibility</p:attrName>
                                        </p:attrNameLst>
                                      </p:cBhvr>
                                      <p:to>
                                        <p:strVal val="visible"/>
                                      </p:to>
                                    </p:set>
                                    <p:animEffect transition="in" filter="wipe(left)">
                                      <p:cBhvr>
                                        <p:cTn id="39" dur="500"/>
                                        <p:tgtEl>
                                          <p:spTgt spid="101">
                                            <p:txEl>
                                              <p:pRg st="0" end="0"/>
                                            </p:txEl>
                                          </p:spTgt>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101">
                                            <p:txEl>
                                              <p:pRg st="1" end="1"/>
                                            </p:txEl>
                                          </p:spTgt>
                                        </p:tgtEl>
                                        <p:attrNameLst>
                                          <p:attrName>style.visibility</p:attrName>
                                        </p:attrNameLst>
                                      </p:cBhvr>
                                      <p:to>
                                        <p:strVal val="visible"/>
                                      </p:to>
                                    </p:set>
                                    <p:animEffect transition="in" filter="wipe(left)">
                                      <p:cBhvr>
                                        <p:cTn id="43" dur="500"/>
                                        <p:tgtEl>
                                          <p:spTgt spid="101">
                                            <p:txEl>
                                              <p:pRg st="1" end="1"/>
                                            </p:txEl>
                                          </p:spTgt>
                                        </p:tgtEl>
                                      </p:cBhvr>
                                    </p:animEffect>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101">
                                            <p:txEl>
                                              <p:pRg st="2" end="2"/>
                                            </p:txEl>
                                          </p:spTgt>
                                        </p:tgtEl>
                                        <p:attrNameLst>
                                          <p:attrName>style.visibility</p:attrName>
                                        </p:attrNameLst>
                                      </p:cBhvr>
                                      <p:to>
                                        <p:strVal val="visible"/>
                                      </p:to>
                                    </p:set>
                                    <p:animEffect transition="in" filter="wipe(left)">
                                      <p:cBhvr>
                                        <p:cTn id="47" dur="500"/>
                                        <p:tgtEl>
                                          <p:spTgt spid="101">
                                            <p:txEl>
                                              <p:pRg st="2" end="2"/>
                                            </p:txEl>
                                          </p:spTgt>
                                        </p:tgtEl>
                                      </p:cBhvr>
                                    </p:animEffect>
                                  </p:childTnLst>
                                </p:cTn>
                              </p:par>
                            </p:childTnLst>
                          </p:cTn>
                        </p:par>
                        <p:par>
                          <p:cTn id="48" fill="hold">
                            <p:stCondLst>
                              <p:cond delay="6500"/>
                            </p:stCondLst>
                            <p:childTnLst>
                              <p:par>
                                <p:cTn id="49" presetID="22" presetClass="entr" presetSubtype="8" fill="hold" grpId="0" nodeType="afterEffect">
                                  <p:stCondLst>
                                    <p:cond delay="0"/>
                                  </p:stCondLst>
                                  <p:childTnLst>
                                    <p:set>
                                      <p:cBhvr>
                                        <p:cTn id="50" dur="1" fill="hold">
                                          <p:stCondLst>
                                            <p:cond delay="0"/>
                                          </p:stCondLst>
                                        </p:cTn>
                                        <p:tgtEl>
                                          <p:spTgt spid="101">
                                            <p:txEl>
                                              <p:pRg st="3" end="3"/>
                                            </p:txEl>
                                          </p:spTgt>
                                        </p:tgtEl>
                                        <p:attrNameLst>
                                          <p:attrName>style.visibility</p:attrName>
                                        </p:attrNameLst>
                                      </p:cBhvr>
                                      <p:to>
                                        <p:strVal val="visible"/>
                                      </p:to>
                                    </p:set>
                                    <p:animEffect transition="in" filter="wipe(left)">
                                      <p:cBhvr>
                                        <p:cTn id="51" dur="500"/>
                                        <p:tgtEl>
                                          <p:spTgt spid="101">
                                            <p:txEl>
                                              <p:pRg st="3" end="3"/>
                                            </p:txEl>
                                          </p:spTgt>
                                        </p:tgtEl>
                                      </p:cBhvr>
                                    </p:animEffect>
                                  </p:childTnLst>
                                </p:cTn>
                              </p:par>
                            </p:childTnLst>
                          </p:cTn>
                        </p:par>
                        <p:par>
                          <p:cTn id="52" fill="hold">
                            <p:stCondLst>
                              <p:cond delay="7000"/>
                            </p:stCondLst>
                            <p:childTnLst>
                              <p:par>
                                <p:cTn id="53" presetID="22" presetClass="entr" presetSubtype="8" fill="hold" grpId="0" nodeType="afterEffect">
                                  <p:stCondLst>
                                    <p:cond delay="0"/>
                                  </p:stCondLst>
                                  <p:childTnLst>
                                    <p:set>
                                      <p:cBhvr>
                                        <p:cTn id="54" dur="1" fill="hold">
                                          <p:stCondLst>
                                            <p:cond delay="0"/>
                                          </p:stCondLst>
                                        </p:cTn>
                                        <p:tgtEl>
                                          <p:spTgt spid="101">
                                            <p:txEl>
                                              <p:pRg st="4" end="4"/>
                                            </p:txEl>
                                          </p:spTgt>
                                        </p:tgtEl>
                                        <p:attrNameLst>
                                          <p:attrName>style.visibility</p:attrName>
                                        </p:attrNameLst>
                                      </p:cBhvr>
                                      <p:to>
                                        <p:strVal val="visible"/>
                                      </p:to>
                                    </p:set>
                                    <p:animEffect transition="in" filter="wipe(left)">
                                      <p:cBhvr>
                                        <p:cTn id="55" dur="500"/>
                                        <p:tgtEl>
                                          <p:spTgt spid="101">
                                            <p:txEl>
                                              <p:pRg st="4" end="4"/>
                                            </p:txEl>
                                          </p:spTgt>
                                        </p:tgtEl>
                                      </p:cBhvr>
                                    </p:animEffect>
                                  </p:childTnLst>
                                </p:cTn>
                              </p:par>
                            </p:childTnLst>
                          </p:cTn>
                        </p:par>
                        <p:par>
                          <p:cTn id="56" fill="hold">
                            <p:stCondLst>
                              <p:cond delay="7500"/>
                            </p:stCondLst>
                            <p:childTnLst>
                              <p:par>
                                <p:cTn id="57" presetID="22" presetClass="entr" presetSubtype="8" fill="hold" grpId="0" nodeType="afterEffect">
                                  <p:stCondLst>
                                    <p:cond delay="0"/>
                                  </p:stCondLst>
                                  <p:childTnLst>
                                    <p:set>
                                      <p:cBhvr>
                                        <p:cTn id="58" dur="1" fill="hold">
                                          <p:stCondLst>
                                            <p:cond delay="0"/>
                                          </p:stCondLst>
                                        </p:cTn>
                                        <p:tgtEl>
                                          <p:spTgt spid="101">
                                            <p:txEl>
                                              <p:pRg st="5" end="5"/>
                                            </p:txEl>
                                          </p:spTgt>
                                        </p:tgtEl>
                                        <p:attrNameLst>
                                          <p:attrName>style.visibility</p:attrName>
                                        </p:attrNameLst>
                                      </p:cBhvr>
                                      <p:to>
                                        <p:strVal val="visible"/>
                                      </p:to>
                                    </p:set>
                                    <p:animEffect transition="in" filter="wipe(left)">
                                      <p:cBhvr>
                                        <p:cTn id="59" dur="500"/>
                                        <p:tgtEl>
                                          <p:spTgt spid="10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5" grpId="0" bldLvl="0" animBg="1"/>
      <p:bldP spid="101" grpId="0" build="p" advAuto="0"/>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891" name="TextBox 10"/>
          <p:cNvSpPr txBox="1">
            <a:spLocks noChangeArrowheads="1"/>
          </p:cNvSpPr>
          <p:nvPr/>
        </p:nvSpPr>
        <p:spPr bwMode="auto">
          <a:xfrm>
            <a:off x="461963" y="567055"/>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37892" name="TextBox 7"/>
          <p:cNvSpPr txBox="1">
            <a:spLocks noChangeArrowheads="1"/>
          </p:cNvSpPr>
          <p:nvPr/>
        </p:nvSpPr>
        <p:spPr bwMode="auto">
          <a:xfrm>
            <a:off x="344805" y="1143000"/>
            <a:ext cx="8549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9</a:t>
            </a:r>
            <a:r>
              <a:rPr lang="zh-CN" altLang="en-US" sz="2000" b="0" baseline="0"/>
              <a:t>） </a:t>
            </a:r>
            <a:r>
              <a:rPr lang="zh-CN" sz="2000" b="0" baseline="0"/>
              <a:t>消除初步设计评审单元的规模和工作量，对其他因素进行回归分析</a:t>
            </a:r>
            <a:r>
              <a:rPr lang="en-US" altLang="zh-CN" sz="2000" b="0" baseline="0"/>
              <a:t>(</a:t>
            </a:r>
            <a:r>
              <a:rPr lang="zh-CN" altLang="en-US" sz="2000" b="0" baseline="0"/>
              <a:t>续</a:t>
            </a:r>
            <a:r>
              <a:rPr lang="en-US" altLang="zh-CN" sz="2000" b="0" baseline="0"/>
              <a:t>)</a:t>
            </a:r>
          </a:p>
        </p:txBody>
      </p:sp>
      <p:cxnSp>
        <p:nvCxnSpPr>
          <p:cNvPr id="9" name="直接连接符 8"/>
          <p:cNvCxnSpPr/>
          <p:nvPr/>
        </p:nvCxnSpPr>
        <p:spPr>
          <a:xfrm>
            <a:off x="714375" y="1566863"/>
            <a:ext cx="7000875" cy="1587"/>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3"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246" name="图片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295" y="1634490"/>
            <a:ext cx="4088130" cy="296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8" name="图片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4040" y="1635125"/>
            <a:ext cx="3882390" cy="29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7" name="图片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265" y="4682490"/>
            <a:ext cx="4074160" cy="261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 name="图片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4040" y="4654550"/>
            <a:ext cx="3882390" cy="264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915"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sym typeface="+mn-ea"/>
              </a:rPr>
              <a:t>确立过程性能模型用例</a:t>
            </a:r>
            <a:r>
              <a:rPr lang="en-US" altLang="zh-CN" b="0" baseline="0">
                <a:sym typeface="+mn-ea"/>
              </a:rPr>
              <a:t> 1 – </a:t>
            </a:r>
            <a:r>
              <a:rPr lang="zh-CN" altLang="en-US" b="0" baseline="0">
                <a:sym typeface="+mn-ea"/>
              </a:rPr>
              <a:t>质量模型</a:t>
            </a:r>
            <a:endParaRPr lang="zh-CN" altLang="en-US" b="0" baseline="0"/>
          </a:p>
        </p:txBody>
      </p:sp>
      <p:sp>
        <p:nvSpPr>
          <p:cNvPr id="38916" name="TextBox 7"/>
          <p:cNvSpPr txBox="1">
            <a:spLocks noChangeArrowheads="1"/>
          </p:cNvSpPr>
          <p:nvPr/>
        </p:nvSpPr>
        <p:spPr bwMode="auto">
          <a:xfrm>
            <a:off x="323850" y="1412875"/>
            <a:ext cx="70358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10) </a:t>
            </a:r>
            <a:r>
              <a:rPr lang="zh-CN" altLang="en-US" sz="2000" b="0" baseline="0"/>
              <a:t>结果解释</a:t>
            </a:r>
            <a:r>
              <a:rPr lang="en-US" altLang="zh-CN" sz="2000" b="0" baseline="0"/>
              <a:t> </a:t>
            </a:r>
          </a:p>
        </p:txBody>
      </p:sp>
      <p:cxnSp>
        <p:nvCxnSpPr>
          <p:cNvPr id="9" name="直接连接符 8"/>
          <p:cNvCxnSpPr/>
          <p:nvPr/>
        </p:nvCxnSpPr>
        <p:spPr>
          <a:xfrm>
            <a:off x="468313" y="1812925"/>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98309" name="TextBox 5"/>
          <p:cNvSpPr txBox="1">
            <a:spLocks noChangeArrowheads="1"/>
          </p:cNvSpPr>
          <p:nvPr/>
        </p:nvSpPr>
        <p:spPr bwMode="auto">
          <a:xfrm>
            <a:off x="626110" y="2091690"/>
            <a:ext cx="7041515" cy="2676525"/>
          </a:xfrm>
          <a:prstGeom prst="rect">
            <a:avLst/>
          </a:prstGeom>
          <a:noFill/>
          <a:ln w="9525">
            <a:noFill/>
            <a:miter lim="800000"/>
          </a:ln>
        </p:spPr>
        <p:txBody>
          <a:bodyPr wrap="square">
            <a:spAutoFit/>
          </a:bodyPr>
          <a:lstStyle/>
          <a:p>
            <a:pPr>
              <a:defRPr/>
            </a:pPr>
            <a:r>
              <a:rPr lang="zh-CN" sz="1400" baseline="0" dirty="0">
                <a:ea typeface="楷体" panose="02010609060101010101" pitchFamily="49" charset="-122"/>
                <a:cs typeface="楷体" panose="02010609060101010101" pitchFamily="49" charset="-122"/>
              </a:rPr>
              <a:t>方差分析 I </a:t>
            </a:r>
          </a:p>
          <a:p>
            <a:pPr>
              <a:defRPr/>
            </a:pPr>
            <a:r>
              <a:rPr lang="zh-CN" sz="1400" dirty="0">
                <a:ea typeface="楷体" panose="02010609060101010101" pitchFamily="49" charset="-122"/>
                <a:cs typeface="楷体" panose="02010609060101010101" pitchFamily="49" charset="-122"/>
                <a:sym typeface="+mn-ea"/>
              </a:rPr>
              <a:t> 1 、ANOVA分析回归方程总的显著性检验结果，P值&lt;a=0.05，说明回归方程总效果是显著的。</a:t>
            </a:r>
            <a:endParaRPr lang="zh-CN" sz="1400" b="0" dirty="0">
              <a:ea typeface="楷体" panose="02010609060101010101" pitchFamily="49" charset="-122"/>
              <a:cs typeface="楷体" panose="02010609060101010101" pitchFamily="49" charset="-122"/>
            </a:endParaRPr>
          </a:p>
          <a:p>
            <a:pPr>
              <a:defRPr/>
            </a:pPr>
            <a:r>
              <a:rPr lang="zh-CN" sz="1400" dirty="0">
                <a:ea typeface="楷体" panose="02010609060101010101" pitchFamily="49" charset="-122"/>
                <a:cs typeface="楷体" panose="02010609060101010101" pitchFamily="49" charset="-122"/>
                <a:sym typeface="+mn-ea"/>
              </a:rPr>
              <a:t>2 、各个自变量的P均&lt;a=0.05，说明每个自变量都有显著意义。</a:t>
            </a:r>
            <a:endParaRPr lang="zh-CN" sz="1400" b="0" dirty="0">
              <a:ea typeface="楷体" panose="02010609060101010101" pitchFamily="49" charset="-122"/>
              <a:cs typeface="楷体" panose="02010609060101010101" pitchFamily="49" charset="-122"/>
            </a:endParaRPr>
          </a:p>
          <a:p>
            <a:pPr>
              <a:defRPr/>
            </a:pPr>
            <a:r>
              <a:rPr lang="zh-CN" sz="1400" dirty="0">
                <a:ea typeface="楷体" panose="02010609060101010101" pitchFamily="49" charset="-122"/>
                <a:cs typeface="楷体" panose="02010609060101010101" pitchFamily="49" charset="-122"/>
                <a:sym typeface="+mn-ea"/>
              </a:rPr>
              <a:t>3 、R-Sq =88.45%   R-Sq（调整） = 88.6%，说明模型拟合较好。</a:t>
            </a:r>
            <a:endParaRPr lang="zh-CN" sz="1400" b="0" dirty="0">
              <a:ea typeface="楷体" panose="02010609060101010101" pitchFamily="49" charset="-122"/>
              <a:cs typeface="楷体" panose="02010609060101010101" pitchFamily="49" charset="-122"/>
            </a:endParaRPr>
          </a:p>
          <a:p>
            <a:pPr>
              <a:defRPr/>
            </a:pPr>
            <a:r>
              <a:rPr lang="zh-CN" sz="1400" dirty="0">
                <a:ea typeface="楷体" panose="02010609060101010101" pitchFamily="49" charset="-122"/>
                <a:cs typeface="楷体" panose="02010609060101010101" pitchFamily="49" charset="-122"/>
                <a:sym typeface="+mn-ea"/>
              </a:rPr>
              <a:t>4 、采用此模型作为预测模型。</a:t>
            </a:r>
            <a:endParaRPr lang="zh-CN" sz="1400" b="0" dirty="0">
              <a:ea typeface="楷体" panose="02010609060101010101" pitchFamily="49" charset="-122"/>
              <a:cs typeface="楷体" panose="02010609060101010101" pitchFamily="49" charset="-122"/>
            </a:endParaRPr>
          </a:p>
          <a:p>
            <a:pPr>
              <a:defRPr/>
            </a:pPr>
            <a:endParaRPr lang="zh-CN" sz="1400" b="0" baseline="0" dirty="0">
              <a:ea typeface="楷体" panose="02010609060101010101" pitchFamily="49" charset="-122"/>
              <a:cs typeface="楷体" panose="02010609060101010101" pitchFamily="49" charset="-122"/>
            </a:endParaRPr>
          </a:p>
          <a:p>
            <a:pPr>
              <a:defRPr/>
            </a:pPr>
            <a:endParaRPr lang="zh-CN" sz="1400" b="0" baseline="0" dirty="0">
              <a:ea typeface="楷体" panose="02010609060101010101" pitchFamily="49" charset="-122"/>
              <a:cs typeface="楷体" panose="02010609060101010101" pitchFamily="49" charset="-122"/>
            </a:endParaRPr>
          </a:p>
          <a:p>
            <a:pPr>
              <a:defRPr/>
            </a:pPr>
            <a:r>
              <a:rPr lang="zh-CN" sz="1400" baseline="0" dirty="0">
                <a:ea typeface="楷体" panose="02010609060101010101" pitchFamily="49" charset="-122"/>
                <a:cs typeface="楷体" panose="02010609060101010101" pitchFamily="49" charset="-122"/>
              </a:rPr>
              <a:t>方差分析 II</a:t>
            </a:r>
          </a:p>
          <a:p>
            <a:pPr>
              <a:defRPr/>
            </a:pPr>
            <a:r>
              <a:rPr lang="zh-CN" sz="1400" b="0" baseline="0" dirty="0">
                <a:ea typeface="楷体" panose="02010609060101010101" pitchFamily="49" charset="-122"/>
                <a:cs typeface="楷体" panose="02010609060101010101" pitchFamily="49" charset="-122"/>
              </a:rPr>
              <a:t>1. 在残留误差图中，散点分布在水平矩阵中，满足正态分布。</a:t>
            </a:r>
          </a:p>
          <a:p>
            <a:pPr>
              <a:defRPr/>
            </a:pPr>
            <a:endParaRPr lang="zh-CN" altLang="en-US" sz="1400" b="0" dirty="0"/>
          </a:p>
          <a:p>
            <a:pPr>
              <a:defRPr/>
            </a:pPr>
            <a:endParaRPr lang="zh-CN" sz="1400" b="0" dirty="0">
              <a:ea typeface="楷体" panose="02010609060101010101" pitchFamily="49" charset="-122"/>
              <a:cs typeface="楷体" panose="02010609060101010101" pitchFamily="49" charset="-122"/>
            </a:endParaRPr>
          </a:p>
        </p:txBody>
      </p:sp>
      <p:sp>
        <p:nvSpPr>
          <p:cNvPr id="8"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941" name="TextBox 10"/>
          <p:cNvSpPr txBox="1">
            <a:spLocks noChangeArrowheads="1"/>
          </p:cNvSpPr>
          <p:nvPr/>
        </p:nvSpPr>
        <p:spPr bwMode="auto">
          <a:xfrm>
            <a:off x="34925" y="55149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t> 2</a:t>
            </a:r>
          </a:p>
          <a:p>
            <a:pPr marL="0" indent="0">
              <a:lnSpc>
                <a:spcPct val="100000"/>
              </a:lnSpc>
              <a:spcBef>
                <a:spcPts val="0"/>
              </a:spcBef>
              <a:spcAft>
                <a:spcPts val="0"/>
              </a:spcAft>
              <a:buFont typeface="Wingdings" panose="05000000000000000000" pitchFamily="2" charset="2"/>
              <a:buNone/>
              <a:defRPr/>
            </a:pPr>
            <a:r>
              <a:rPr lang="en-US" altLang="zh-CN" dirty="0"/>
              <a:t> – </a:t>
            </a:r>
            <a:r>
              <a:rPr lang="zh-CN" altLang="en-US" dirty="0"/>
              <a:t>工</a:t>
            </a:r>
            <a:r>
              <a:rPr lang="zh-CN" altLang="en-US" dirty="0">
                <a:solidFill>
                  <a:srgbClr val="FF0000"/>
                </a:solidFill>
              </a:rPr>
              <a:t>作量，工期和质量模型的集成</a:t>
            </a:r>
          </a:p>
        </p:txBody>
      </p:sp>
      <p:sp>
        <p:nvSpPr>
          <p:cNvPr id="7"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476885" y="1111250"/>
            <a:ext cx="7729855" cy="3406775"/>
          </a:xfrm>
          <a:prstGeom prst="rect">
            <a:avLst/>
          </a:prstGeom>
        </p:spPr>
      </p:pic>
      <p:pic>
        <p:nvPicPr>
          <p:cNvPr id="5" name="图片 4"/>
          <p:cNvPicPr>
            <a:picLocks noChangeAspect="1"/>
          </p:cNvPicPr>
          <p:nvPr/>
        </p:nvPicPr>
        <p:blipFill>
          <a:blip r:embed="rId8"/>
          <a:stretch>
            <a:fillRect/>
          </a:stretch>
        </p:blipFill>
        <p:spPr>
          <a:xfrm>
            <a:off x="613410" y="4406900"/>
            <a:ext cx="7457440" cy="23126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TextBox 7"/>
          <p:cNvSpPr txBox="1">
            <a:spLocks noChangeArrowheads="1"/>
          </p:cNvSpPr>
          <p:nvPr/>
        </p:nvSpPr>
        <p:spPr bwMode="auto">
          <a:xfrm>
            <a:off x="344488" y="1638300"/>
            <a:ext cx="85486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1) </a:t>
            </a:r>
            <a:r>
              <a:rPr lang="zh-CN" altLang="en-US" sz="2000" b="0" baseline="0"/>
              <a:t>收集每个工程迭代阶段的工作量和工期</a:t>
            </a:r>
            <a:r>
              <a:rPr lang="en-US" altLang="zh-CN" sz="2000" b="0" baseline="0"/>
              <a:t> </a:t>
            </a:r>
          </a:p>
        </p:txBody>
      </p:sp>
      <p:cxnSp>
        <p:nvCxnSpPr>
          <p:cNvPr id="9" name="直接连接符 8"/>
          <p:cNvCxnSpPr/>
          <p:nvPr/>
        </p:nvCxnSpPr>
        <p:spPr>
          <a:xfrm>
            <a:off x="604838" y="2060575"/>
            <a:ext cx="468788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0965" name="TextBox 10"/>
          <p:cNvSpPr txBox="1">
            <a:spLocks noChangeArrowheads="1"/>
          </p:cNvSpPr>
          <p:nvPr/>
        </p:nvSpPr>
        <p:spPr bwMode="auto">
          <a:xfrm>
            <a:off x="395288" y="2420938"/>
            <a:ext cx="84978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2) </a:t>
            </a:r>
            <a:r>
              <a:rPr lang="zh-CN" altLang="en-US" sz="2000" b="0" baseline="0"/>
              <a:t>分析和选择工作量和期限模型的因素</a:t>
            </a:r>
            <a:endParaRPr lang="en-US" altLang="zh-CN" sz="2000" b="0" baseline="0"/>
          </a:p>
        </p:txBody>
      </p:sp>
      <p:cxnSp>
        <p:nvCxnSpPr>
          <p:cNvPr id="12" name="直接连接符 11"/>
          <p:cNvCxnSpPr/>
          <p:nvPr/>
        </p:nvCxnSpPr>
        <p:spPr>
          <a:xfrm>
            <a:off x="576263" y="2852738"/>
            <a:ext cx="405288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0967" name="Rectangle 6"/>
          <p:cNvSpPr>
            <a:spLocks noChangeArrowheads="1"/>
          </p:cNvSpPr>
          <p:nvPr/>
        </p:nvSpPr>
        <p:spPr bwMode="auto">
          <a:xfrm>
            <a:off x="381000" y="3141663"/>
            <a:ext cx="3529013"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aseline="0"/>
              <a:t>分析 I </a:t>
            </a:r>
          </a:p>
          <a:p>
            <a:pPr eaLnBrk="1" hangingPunct="1"/>
            <a:r>
              <a:rPr lang="en-US" altLang="zh-CN" sz="1400" b="0" baseline="0">
                <a:ea typeface="楷体" panose="02010609060101010101" pitchFamily="49" charset="-122"/>
              </a:rPr>
              <a:t>X1-</a:t>
            </a:r>
            <a:r>
              <a:rPr lang="zh-CN" altLang="en-US" sz="1400" b="0" baseline="0">
                <a:ea typeface="楷体" panose="02010609060101010101" pitchFamily="49" charset="-122"/>
              </a:rPr>
              <a:t>迭代需求</a:t>
            </a:r>
            <a:r>
              <a:rPr lang="zh-CN" altLang="en-US" sz="1400" b="0" baseline="0">
                <a:ea typeface="楷体" panose="02010609060101010101" pitchFamily="49" charset="-122"/>
                <a:sym typeface="+mn-ea"/>
              </a:rPr>
              <a:t>单位规模工作量</a:t>
            </a:r>
            <a:endParaRPr lang="en-US" altLang="zh-CN" sz="1400" b="0" baseline="0">
              <a:ea typeface="楷体" panose="02010609060101010101" pitchFamily="49" charset="-122"/>
            </a:endParaRPr>
          </a:p>
          <a:p>
            <a:pPr eaLnBrk="1" hangingPunct="1"/>
            <a:r>
              <a:rPr lang="en-US" altLang="zh-CN" sz="1400" b="0" baseline="0"/>
              <a:t>X2-</a:t>
            </a:r>
            <a:r>
              <a:rPr lang="zh-CN" altLang="en-US" sz="1400" b="0" baseline="0">
                <a:ea typeface="楷体" panose="02010609060101010101" pitchFamily="49" charset="-122"/>
                <a:sym typeface="+mn-ea"/>
              </a:rPr>
              <a:t>迭代设计单位规模工作量</a:t>
            </a:r>
            <a:endParaRPr lang="zh-CN" sz="1400" b="0" baseline="0"/>
          </a:p>
          <a:p>
            <a:pPr eaLnBrk="1" hangingPunct="1"/>
            <a:r>
              <a:rPr lang="en-US" altLang="zh-CN" sz="1400" b="0" baseline="0">
                <a:ea typeface="楷体" panose="02010609060101010101" pitchFamily="49" charset="-122"/>
              </a:rPr>
              <a:t>X3-</a:t>
            </a:r>
            <a:r>
              <a:rPr lang="zh-CN" altLang="en-US" sz="1400" b="0" baseline="0">
                <a:ea typeface="楷体" panose="02010609060101010101" pitchFamily="49" charset="-122"/>
                <a:sym typeface="+mn-ea"/>
              </a:rPr>
              <a:t>迭代开发单位</a:t>
            </a:r>
            <a:r>
              <a:rPr lang="zh-CN" altLang="en-US" sz="1400" b="0" baseline="0">
                <a:ea typeface="楷体" panose="02010609060101010101" pitchFamily="49" charset="-122"/>
              </a:rPr>
              <a:t>规模工作量</a:t>
            </a:r>
            <a:endParaRPr lang="en-US" altLang="zh-CN" sz="1400" b="0" baseline="0">
              <a:ea typeface="楷体" panose="02010609060101010101" pitchFamily="49" charset="-122"/>
            </a:endParaRPr>
          </a:p>
          <a:p>
            <a:pPr eaLnBrk="1" hangingPunct="1"/>
            <a:r>
              <a:rPr lang="zh-CN" altLang="en-US" sz="1400" b="0" baseline="0">
                <a:ea typeface="楷体" panose="02010609060101010101" pitchFamily="49" charset="-122"/>
              </a:rPr>
              <a:t>。。。 。。。</a:t>
            </a:r>
          </a:p>
          <a:p>
            <a:pPr eaLnBrk="1" hangingPunct="1"/>
            <a:r>
              <a:rPr lang="en-US" altLang="zh-CN" sz="1400" b="0" baseline="0">
                <a:ea typeface="楷体" panose="02010609060101010101" pitchFamily="49" charset="-122"/>
              </a:rPr>
              <a:t>X12-</a:t>
            </a:r>
            <a:r>
              <a:rPr lang="zh-CN" altLang="en-US" sz="1400" b="0" baseline="0">
                <a:ea typeface="楷体" panose="02010609060101010101" pitchFamily="49" charset="-122"/>
                <a:sym typeface="+mn-ea"/>
              </a:rPr>
              <a:t>迭代</a:t>
            </a:r>
            <a:r>
              <a:rPr lang="zh-CN" altLang="en-US" sz="1400" b="0" baseline="0">
                <a:ea typeface="楷体" panose="02010609060101010101" pitchFamily="49" charset="-122"/>
              </a:rPr>
              <a:t>测试验收单位规模工作量</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rPr>
              <a:t>Y1-</a:t>
            </a:r>
            <a:r>
              <a:rPr lang="zh-CN" altLang="en-US" sz="1400" b="0" baseline="0">
                <a:ea typeface="楷体" panose="02010609060101010101" pitchFamily="49" charset="-122"/>
              </a:rPr>
              <a:t>工作量偏差。</a:t>
            </a:r>
          </a:p>
        </p:txBody>
      </p:sp>
      <p:sp>
        <p:nvSpPr>
          <p:cNvPr id="40968" name="Rectangle 6"/>
          <p:cNvSpPr>
            <a:spLocks noChangeArrowheads="1"/>
          </p:cNvSpPr>
          <p:nvPr/>
        </p:nvSpPr>
        <p:spPr bwMode="auto">
          <a:xfrm>
            <a:off x="4403408" y="3225165"/>
            <a:ext cx="41814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aseline="0"/>
              <a:t>分析 II </a:t>
            </a:r>
          </a:p>
          <a:p>
            <a:pPr eaLnBrk="1" hangingPunct="1"/>
            <a:r>
              <a:rPr lang="en-US" altLang="zh-CN" sz="1400" b="0" baseline="0">
                <a:ea typeface="楷体" panose="02010609060101010101" pitchFamily="49" charset="-122"/>
              </a:rPr>
              <a:t>X1’- </a:t>
            </a:r>
            <a:r>
              <a:rPr lang="zh-CN" altLang="en-US" sz="1400" b="0" baseline="0">
                <a:ea typeface="楷体" panose="02010609060101010101" pitchFamily="49" charset="-122"/>
                <a:sym typeface="+mn-ea"/>
              </a:rPr>
              <a:t>迭代需求单位规模工期</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rPr>
              <a:t>X2’- </a:t>
            </a:r>
            <a:r>
              <a:rPr lang="zh-CN" altLang="en-US" sz="1400" b="0" baseline="0">
                <a:ea typeface="楷体" panose="02010609060101010101" pitchFamily="49" charset="-122"/>
                <a:sym typeface="+mn-ea"/>
              </a:rPr>
              <a:t>迭代设计单位规模工期</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rPr>
              <a:t>X3’- </a:t>
            </a:r>
            <a:r>
              <a:rPr lang="zh-CN" altLang="en-US" sz="1400" b="0" baseline="0">
                <a:ea typeface="楷体" panose="02010609060101010101" pitchFamily="49" charset="-122"/>
                <a:sym typeface="+mn-ea"/>
              </a:rPr>
              <a:t>迭代开发单位规模工期</a:t>
            </a:r>
            <a:endParaRPr lang="en-US" altLang="zh-CN" sz="1400" b="0" baseline="0">
              <a:ea typeface="楷体" panose="02010609060101010101" pitchFamily="49" charset="-122"/>
            </a:endParaRPr>
          </a:p>
          <a:p>
            <a:pPr eaLnBrk="1" hangingPunct="1"/>
            <a:r>
              <a:rPr lang="zh-CN" altLang="en-US" sz="1400" b="0" baseline="0">
                <a:ea typeface="楷体" panose="02010609060101010101" pitchFamily="49" charset="-122"/>
              </a:rPr>
              <a:t>。。。 。。。</a:t>
            </a:r>
          </a:p>
          <a:p>
            <a:pPr eaLnBrk="1" hangingPunct="1"/>
            <a:r>
              <a:rPr lang="en-US" altLang="zh-CN" sz="1400" b="0" baseline="0">
                <a:ea typeface="楷体" panose="02010609060101010101" pitchFamily="49" charset="-122"/>
              </a:rPr>
              <a:t>X12’- </a:t>
            </a:r>
            <a:r>
              <a:rPr lang="zh-CN" altLang="en-US" sz="1400" b="0" baseline="0">
                <a:ea typeface="楷体" panose="02010609060101010101" pitchFamily="49" charset="-122"/>
              </a:rPr>
              <a:t>迭代</a:t>
            </a:r>
            <a:r>
              <a:rPr lang="zh-CN" altLang="en-US" sz="1400" b="0" baseline="0">
                <a:ea typeface="楷体" panose="02010609060101010101" pitchFamily="49" charset="-122"/>
                <a:sym typeface="+mn-ea"/>
              </a:rPr>
              <a:t>代测试验收单位规模工期</a:t>
            </a:r>
            <a:r>
              <a:rPr lang="zh-CN" altLang="en-US" sz="1400" b="0" baseline="0">
                <a:ea typeface="楷体" panose="02010609060101010101" pitchFamily="49" charset="-122"/>
              </a:rPr>
              <a:t>；</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rPr>
              <a:t>Y2- </a:t>
            </a:r>
            <a:r>
              <a:rPr lang="zh-CN" altLang="en-US" sz="1400" b="0" baseline="0">
                <a:ea typeface="楷体" panose="02010609060101010101" pitchFamily="49" charset="-122"/>
              </a:rPr>
              <a:t>单位规模工期。</a:t>
            </a:r>
            <a:endParaRPr lang="en-US" altLang="zh-CN" sz="1400" b="0" baseline="0">
              <a:ea typeface="楷体" panose="02010609060101010101" pitchFamily="49" charset="-122"/>
            </a:endParaRPr>
          </a:p>
          <a:p>
            <a:pPr eaLnBrk="1" hangingPunct="1"/>
            <a:endParaRPr lang="en-US" altLang="zh-CN" sz="1400" b="0" baseline="0">
              <a:ea typeface="楷体" panose="02010609060101010101" pitchFamily="49" charset="-122"/>
            </a:endParaRPr>
          </a:p>
        </p:txBody>
      </p:sp>
      <p:sp>
        <p:nvSpPr>
          <p:cNvPr id="11" name="TextBox 10"/>
          <p:cNvSpPr txBox="1">
            <a:spLocks noChangeArrowheads="1"/>
          </p:cNvSpPr>
          <p:nvPr/>
        </p:nvSpPr>
        <p:spPr bwMode="auto">
          <a:xfrm>
            <a:off x="34925" y="69500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sym typeface="+mn-ea"/>
              </a:rPr>
              <a:t> 2</a:t>
            </a:r>
            <a:endParaRPr lang="en-US" altLang="zh-CN" dirty="0"/>
          </a:p>
          <a:p>
            <a:pPr marL="0" indent="0">
              <a:lnSpc>
                <a:spcPct val="100000"/>
              </a:lnSpc>
              <a:spcBef>
                <a:spcPts val="0"/>
              </a:spcBef>
              <a:spcAft>
                <a:spcPts val="0"/>
              </a:spcAft>
              <a:buFont typeface="Wingdings" panose="05000000000000000000" pitchFamily="2" charset="2"/>
              <a:buNone/>
              <a:defRPr/>
            </a:pPr>
            <a:r>
              <a:rPr lang="en-US" altLang="zh-CN" dirty="0">
                <a:sym typeface="+mn-ea"/>
              </a:rPr>
              <a:t> – </a:t>
            </a:r>
            <a:r>
              <a:rPr lang="zh-CN" altLang="en-US" dirty="0">
                <a:sym typeface="+mn-ea"/>
              </a:rPr>
              <a:t>工作量，工期和质量模型的集成</a:t>
            </a:r>
            <a:endParaRPr lang="zh-CN" altLang="en-US" dirty="0"/>
          </a:p>
        </p:txBody>
      </p:sp>
      <p:sp>
        <p:nvSpPr>
          <p:cNvPr id="13"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987" name="TextBox 10"/>
          <p:cNvSpPr txBox="1">
            <a:spLocks noChangeArrowheads="1"/>
          </p:cNvSpPr>
          <p:nvPr/>
        </p:nvSpPr>
        <p:spPr bwMode="auto">
          <a:xfrm>
            <a:off x="323850" y="1876425"/>
            <a:ext cx="479901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3) </a:t>
            </a:r>
            <a:r>
              <a:rPr lang="zh-CN" altLang="en-US" sz="2000" b="0" baseline="0"/>
              <a:t>集成质量模型</a:t>
            </a:r>
          </a:p>
        </p:txBody>
      </p:sp>
      <p:cxnSp>
        <p:nvCxnSpPr>
          <p:cNvPr id="12" name="直接连接符 11"/>
          <p:cNvCxnSpPr/>
          <p:nvPr/>
        </p:nvCxnSpPr>
        <p:spPr>
          <a:xfrm>
            <a:off x="576263" y="2233613"/>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1989" name="Rectangle 204"/>
          <p:cNvSpPr>
            <a:spLocks noChangeArrowheads="1"/>
          </p:cNvSpPr>
          <p:nvPr/>
        </p:nvSpPr>
        <p:spPr bwMode="auto">
          <a:xfrm>
            <a:off x="714375" y="2571750"/>
            <a:ext cx="407352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aseline="0"/>
              <a:t>分析 III</a:t>
            </a:r>
          </a:p>
          <a:p>
            <a:pPr eaLnBrk="1" hangingPunct="1"/>
            <a:r>
              <a:rPr lang="zh-CN" altLang="en-US" sz="1400" b="0" baseline="0">
                <a:ea typeface="楷体" panose="02010609060101010101" pitchFamily="49" charset="-122"/>
              </a:rPr>
              <a:t>基于质量回归模型的建立：</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sym typeface="+mn-ea"/>
              </a:rPr>
              <a:t>X1’- </a:t>
            </a:r>
            <a:r>
              <a:rPr lang="zh-CN" altLang="en-US" sz="1400" b="0" baseline="0">
                <a:ea typeface="楷体" panose="02010609060101010101" pitchFamily="49" charset="-122"/>
                <a:sym typeface="+mn-ea"/>
              </a:rPr>
              <a:t>迭代需求单位规模工期</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sym typeface="+mn-ea"/>
              </a:rPr>
              <a:t>X2’- </a:t>
            </a:r>
            <a:r>
              <a:rPr lang="zh-CN" altLang="en-US" sz="1400" b="0" baseline="0">
                <a:ea typeface="楷体" panose="02010609060101010101" pitchFamily="49" charset="-122"/>
                <a:sym typeface="+mn-ea"/>
              </a:rPr>
              <a:t>迭代设计单位规模工期</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sym typeface="+mn-ea"/>
              </a:rPr>
              <a:t>X3’- </a:t>
            </a:r>
            <a:r>
              <a:rPr lang="zh-CN" altLang="en-US" sz="1400" b="0" baseline="0">
                <a:ea typeface="楷体" panose="02010609060101010101" pitchFamily="49" charset="-122"/>
                <a:sym typeface="+mn-ea"/>
              </a:rPr>
              <a:t>迭代开发单位规模工期</a:t>
            </a:r>
            <a:endParaRPr lang="en-US" altLang="zh-CN" sz="1400" b="0" baseline="0">
              <a:ea typeface="楷体" panose="02010609060101010101" pitchFamily="49" charset="-122"/>
            </a:endParaRPr>
          </a:p>
          <a:p>
            <a:pPr eaLnBrk="1" hangingPunct="1"/>
            <a:r>
              <a:rPr lang="en-US" altLang="zh-CN" sz="1400" b="0" baseline="0">
                <a:ea typeface="楷体" panose="02010609060101010101" pitchFamily="49" charset="-122"/>
                <a:sym typeface="+mn-ea"/>
              </a:rPr>
              <a:t>Y2- </a:t>
            </a:r>
            <a:r>
              <a:rPr lang="zh-CN" altLang="en-US" sz="1400" b="0" baseline="0">
                <a:ea typeface="楷体" panose="02010609060101010101" pitchFamily="49" charset="-122"/>
                <a:sym typeface="+mn-ea"/>
              </a:rPr>
              <a:t>单位规模工期。</a:t>
            </a:r>
            <a:endParaRPr lang="zh-CN" altLang="en-US" sz="1400" b="0" baseline="0">
              <a:ea typeface="楷体" panose="02010609060101010101" pitchFamily="49" charset="-122"/>
            </a:endParaRPr>
          </a:p>
        </p:txBody>
      </p:sp>
      <p:sp>
        <p:nvSpPr>
          <p:cNvPr id="8" name="TextBox 10"/>
          <p:cNvSpPr txBox="1">
            <a:spLocks noChangeArrowheads="1"/>
          </p:cNvSpPr>
          <p:nvPr/>
        </p:nvSpPr>
        <p:spPr bwMode="auto">
          <a:xfrm>
            <a:off x="34925" y="69500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sym typeface="+mn-ea"/>
              </a:rPr>
              <a:t> 2</a:t>
            </a:r>
            <a:endParaRPr lang="en-US" altLang="zh-CN" dirty="0"/>
          </a:p>
          <a:p>
            <a:pPr marL="0" indent="0">
              <a:lnSpc>
                <a:spcPct val="100000"/>
              </a:lnSpc>
              <a:spcBef>
                <a:spcPts val="0"/>
              </a:spcBef>
              <a:spcAft>
                <a:spcPts val="0"/>
              </a:spcAft>
              <a:buFont typeface="Wingdings" panose="05000000000000000000" pitchFamily="2" charset="2"/>
              <a:buNone/>
              <a:defRPr/>
            </a:pPr>
            <a:r>
              <a:rPr lang="en-US" altLang="zh-CN" dirty="0">
                <a:sym typeface="+mn-ea"/>
              </a:rPr>
              <a:t> – </a:t>
            </a:r>
            <a:r>
              <a:rPr lang="zh-CN" altLang="en-US" dirty="0">
                <a:sym typeface="+mn-ea"/>
              </a:rPr>
              <a:t>工作量，工期和质量模型的集成</a:t>
            </a:r>
            <a:endParaRPr lang="zh-CN" altLang="en-US" dirty="0"/>
          </a:p>
        </p:txBody>
      </p:sp>
      <p:sp>
        <p:nvSpPr>
          <p:cNvPr id="11"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011" name="TextBox 7"/>
          <p:cNvSpPr txBox="1">
            <a:spLocks noChangeArrowheads="1"/>
          </p:cNvSpPr>
          <p:nvPr/>
        </p:nvSpPr>
        <p:spPr bwMode="auto">
          <a:xfrm>
            <a:off x="5072063" y="2058988"/>
            <a:ext cx="41798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5) </a:t>
            </a:r>
            <a:r>
              <a:rPr lang="zh-CN" altLang="en-US" sz="2000" b="0" baseline="0"/>
              <a:t>定义模型的表达式</a:t>
            </a:r>
          </a:p>
        </p:txBody>
      </p:sp>
      <p:cxnSp>
        <p:nvCxnSpPr>
          <p:cNvPr id="9" name="直接连接符 8"/>
          <p:cNvCxnSpPr/>
          <p:nvPr/>
        </p:nvCxnSpPr>
        <p:spPr>
          <a:xfrm>
            <a:off x="461963" y="2020888"/>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3013" name="TextBox 10"/>
          <p:cNvSpPr txBox="1">
            <a:spLocks noChangeArrowheads="1"/>
          </p:cNvSpPr>
          <p:nvPr/>
        </p:nvSpPr>
        <p:spPr bwMode="auto">
          <a:xfrm>
            <a:off x="323850" y="1666875"/>
            <a:ext cx="428466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4) </a:t>
            </a:r>
            <a:r>
              <a:rPr lang="zh-CN" altLang="en-US" sz="2000" b="0" baseline="0"/>
              <a:t>建立模型因素的统计分布</a:t>
            </a:r>
          </a:p>
        </p:txBody>
      </p:sp>
      <p:cxnSp>
        <p:nvCxnSpPr>
          <p:cNvPr id="12" name="直接连接符 11"/>
          <p:cNvCxnSpPr/>
          <p:nvPr/>
        </p:nvCxnSpPr>
        <p:spPr>
          <a:xfrm>
            <a:off x="5091113" y="2449513"/>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3015" name="Rectangle 204"/>
          <p:cNvSpPr>
            <a:spLocks noChangeArrowheads="1"/>
          </p:cNvSpPr>
          <p:nvPr/>
        </p:nvSpPr>
        <p:spPr bwMode="auto">
          <a:xfrm>
            <a:off x="5143500" y="3038475"/>
            <a:ext cx="33115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zh-CN" altLang="en-US" b="0" baseline="0">
                <a:solidFill>
                  <a:schemeClr val="tx1"/>
                </a:solidFill>
                <a:ea typeface="楷体" panose="02010609060101010101" pitchFamily="49" charset="-122"/>
                <a:sym typeface="+mn-ea"/>
              </a:rPr>
              <a:t>单位规模工期=0.0568 + 2.530 迭代需求单位规模工期 + 0.558 迭代开发单位规模工期+ 0.877 迭代测试单位规模工期</a:t>
            </a:r>
            <a:r>
              <a:rPr lang="en-US" altLang="zh-CN" b="0" baseline="0">
                <a:solidFill>
                  <a:schemeClr val="tx1"/>
                </a:solidFill>
              </a:rPr>
              <a:t>’</a:t>
            </a:r>
          </a:p>
        </p:txBody>
      </p:sp>
      <p:sp>
        <p:nvSpPr>
          <p:cNvPr id="43016" name="Rectangle 204"/>
          <p:cNvSpPr>
            <a:spLocks noChangeArrowheads="1"/>
          </p:cNvSpPr>
          <p:nvPr/>
        </p:nvSpPr>
        <p:spPr bwMode="auto">
          <a:xfrm>
            <a:off x="428625" y="2554288"/>
            <a:ext cx="3563938" cy="209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0" baseline="0">
                <a:solidFill>
                  <a:schemeClr val="tx1"/>
                </a:solidFill>
              </a:rPr>
              <a:t>分析 I: </a:t>
            </a:r>
          </a:p>
          <a:p>
            <a:pPr eaLnBrk="1" hangingPunct="1"/>
            <a:r>
              <a:rPr lang="zh-CN" altLang="en-US" sz="1400" b="0" baseline="0">
                <a:solidFill>
                  <a:schemeClr val="tx1"/>
                </a:solidFill>
                <a:ea typeface="楷体" panose="02010609060101010101" pitchFamily="49" charset="-122"/>
              </a:rPr>
              <a:t>从数据测试结果</a:t>
            </a:r>
            <a:r>
              <a:rPr lang="zh-CN" altLang="en-US" sz="1400" b="0" baseline="0">
                <a:solidFill>
                  <a:schemeClr val="tx1"/>
                </a:solidFill>
                <a:ea typeface="楷体" panose="02010609060101010101" pitchFamily="49" charset="-122"/>
                <a:sym typeface="+mn-ea"/>
              </a:rPr>
              <a:t>单位规模工期和迭代开发单位规模工期、迭代设计单位规模工期、</a:t>
            </a:r>
            <a:r>
              <a:rPr lang="en-US" altLang="zh-CN" sz="1400" b="0" baseline="0">
                <a:solidFill>
                  <a:schemeClr val="tx1"/>
                </a:solidFill>
                <a:ea typeface="楷体" panose="02010609060101010101" pitchFamily="49" charset="-122"/>
                <a:sym typeface="+mn-ea"/>
              </a:rPr>
              <a:t> </a:t>
            </a:r>
            <a:r>
              <a:rPr lang="zh-CN" altLang="en-US" sz="1400" b="0" baseline="0">
                <a:solidFill>
                  <a:schemeClr val="tx1"/>
                </a:solidFill>
                <a:ea typeface="楷体" panose="02010609060101010101" pitchFamily="49" charset="-122"/>
                <a:sym typeface="+mn-ea"/>
              </a:rPr>
              <a:t>迭代开发单位规模工期等因素均服从正态分布</a:t>
            </a:r>
            <a:r>
              <a:rPr lang="zh-CN" altLang="en-US" sz="1400" b="0" baseline="0">
                <a:solidFill>
                  <a:srgbClr val="FF0000"/>
                </a:solidFill>
                <a:ea typeface="楷体" panose="02010609060101010101" pitchFamily="49" charset="-122"/>
                <a:sym typeface="+mn-ea"/>
              </a:rPr>
              <a:t>。</a:t>
            </a:r>
            <a:endParaRPr lang="zh-CN" altLang="en-US" sz="1400" b="0" baseline="0">
              <a:solidFill>
                <a:srgbClr val="FF0000"/>
              </a:solidFill>
              <a:ea typeface="楷体" panose="02010609060101010101" pitchFamily="49" charset="-122"/>
            </a:endParaRPr>
          </a:p>
          <a:p>
            <a:pPr eaLnBrk="1" hangingPunct="1"/>
            <a:endParaRPr lang="zh-CN" altLang="en-US" sz="1400" b="0" baseline="0">
              <a:ea typeface="楷体" panose="02010609060101010101" pitchFamily="49" charset="-122"/>
            </a:endParaRPr>
          </a:p>
          <a:p>
            <a:pPr eaLnBrk="1" hangingPunct="1"/>
            <a:endParaRPr lang="zh-CN" altLang="en-US" sz="1400" b="0" baseline="0">
              <a:solidFill>
                <a:srgbClr val="FF0000"/>
              </a:solidFill>
              <a:ea typeface="楷体" panose="02010609060101010101" pitchFamily="49" charset="-122"/>
            </a:endParaRPr>
          </a:p>
          <a:p>
            <a:pPr eaLnBrk="1" hangingPunct="1"/>
            <a:endParaRPr lang="zh-CN" altLang="en-US" sz="1400" b="0" baseline="0">
              <a:solidFill>
                <a:srgbClr val="FF0000"/>
              </a:solidFill>
              <a:ea typeface="楷体" panose="02010609060101010101" pitchFamily="49" charset="-122"/>
            </a:endParaRPr>
          </a:p>
          <a:p>
            <a:pPr eaLnBrk="1" hangingPunct="1"/>
            <a:endParaRPr lang="zh-CN" altLang="en-US" sz="1400" b="0" baseline="0">
              <a:solidFill>
                <a:srgbClr val="FF0000"/>
              </a:solidFill>
              <a:ea typeface="楷体" panose="02010609060101010101" pitchFamily="49" charset="-122"/>
            </a:endParaRPr>
          </a:p>
          <a:p>
            <a:pPr eaLnBrk="1" hangingPunct="1"/>
            <a:endParaRPr lang="en-US" altLang="zh-CN" sz="1400" b="0">
              <a:solidFill>
                <a:srgbClr val="FF0000"/>
              </a:solidFill>
            </a:endParaRPr>
          </a:p>
          <a:p>
            <a:pPr eaLnBrk="1" hangingPunct="1"/>
            <a:endParaRPr lang="en-US" altLang="zh-CN" sz="1400" b="0">
              <a:solidFill>
                <a:srgbClr val="FF0000"/>
              </a:solidFill>
            </a:endParaRPr>
          </a:p>
        </p:txBody>
      </p:sp>
      <p:sp>
        <p:nvSpPr>
          <p:cNvPr id="11"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3" name="TextBox 10"/>
          <p:cNvSpPr txBox="1">
            <a:spLocks noChangeArrowheads="1"/>
          </p:cNvSpPr>
          <p:nvPr/>
        </p:nvSpPr>
        <p:spPr bwMode="auto">
          <a:xfrm>
            <a:off x="34925" y="69500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sym typeface="+mn-ea"/>
              </a:rPr>
              <a:t> 2</a:t>
            </a:r>
            <a:endParaRPr lang="en-US" altLang="zh-CN" dirty="0"/>
          </a:p>
          <a:p>
            <a:pPr marL="0" indent="0">
              <a:lnSpc>
                <a:spcPct val="100000"/>
              </a:lnSpc>
              <a:spcBef>
                <a:spcPts val="0"/>
              </a:spcBef>
              <a:spcAft>
                <a:spcPts val="0"/>
              </a:spcAft>
              <a:buFont typeface="Wingdings" panose="05000000000000000000" pitchFamily="2" charset="2"/>
              <a:buNone/>
              <a:defRPr/>
            </a:pPr>
            <a:r>
              <a:rPr lang="en-US" altLang="zh-CN" dirty="0">
                <a:sym typeface="+mn-ea"/>
              </a:rPr>
              <a:t> – </a:t>
            </a:r>
            <a:r>
              <a:rPr lang="zh-CN" altLang="en-US" dirty="0">
                <a:sym typeface="+mn-ea"/>
              </a:rPr>
              <a:t>工作量，工期和质量模型的集成</a:t>
            </a:r>
            <a:endParaRPr lang="zh-CN" altLang="en-US" dirty="0"/>
          </a:p>
        </p:txBody>
      </p:sp>
      <p:sp>
        <p:nvSpPr>
          <p:cNvPr id="2" name="Rectangle 204"/>
          <p:cNvSpPr>
            <a:spLocks noChangeArrowheads="1"/>
          </p:cNvSpPr>
          <p:nvPr/>
        </p:nvSpPr>
        <p:spPr bwMode="auto">
          <a:xfrm>
            <a:off x="5343525" y="4439920"/>
            <a:ext cx="33115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b="0" baseline="0">
                <a:solidFill>
                  <a:schemeClr val="tx1"/>
                </a:solidFill>
                <a:ea typeface="楷体" panose="02010609060101010101" pitchFamily="49" charset="-122"/>
                <a:sym typeface="+mn-ea"/>
              </a:rPr>
              <a:t>Y1</a:t>
            </a:r>
            <a:r>
              <a:rPr lang="zh-CN" altLang="en-US" b="0" baseline="0">
                <a:solidFill>
                  <a:schemeClr val="tx1"/>
                </a:solidFill>
                <a:ea typeface="楷体" panose="02010609060101010101" pitchFamily="49" charset="-122"/>
                <a:sym typeface="+mn-ea"/>
              </a:rPr>
              <a:t>=0.0568 + 2.530 </a:t>
            </a:r>
            <a:r>
              <a:rPr lang="zh-CN" altLang="en-US" b="0" baseline="0">
                <a:solidFill>
                  <a:schemeClr val="tx1"/>
                </a:solidFill>
                <a:sym typeface="+mn-ea"/>
              </a:rPr>
              <a:t>*</a:t>
            </a:r>
            <a:r>
              <a:rPr lang="en-US" altLang="zh-CN" b="0" baseline="0">
                <a:solidFill>
                  <a:schemeClr val="tx1"/>
                </a:solidFill>
                <a:ea typeface="楷体" panose="02010609060101010101" pitchFamily="49" charset="-122"/>
                <a:sym typeface="+mn-ea"/>
              </a:rPr>
              <a:t>X1</a:t>
            </a:r>
            <a:r>
              <a:rPr lang="zh-CN" altLang="en-US" b="0" baseline="0">
                <a:solidFill>
                  <a:schemeClr val="tx1"/>
                </a:solidFill>
                <a:ea typeface="楷体" panose="02010609060101010101" pitchFamily="49" charset="-122"/>
                <a:sym typeface="+mn-ea"/>
              </a:rPr>
              <a:t> + 0.558 </a:t>
            </a:r>
            <a:r>
              <a:rPr lang="zh-CN" altLang="en-US" b="0" baseline="0">
                <a:solidFill>
                  <a:schemeClr val="tx1"/>
                </a:solidFill>
                <a:sym typeface="+mn-ea"/>
              </a:rPr>
              <a:t>*</a:t>
            </a:r>
            <a:r>
              <a:rPr lang="en-US" altLang="zh-CN" b="0" baseline="0">
                <a:solidFill>
                  <a:schemeClr val="tx1"/>
                </a:solidFill>
                <a:ea typeface="楷体" panose="02010609060101010101" pitchFamily="49" charset="-122"/>
                <a:sym typeface="+mn-ea"/>
              </a:rPr>
              <a:t>X2</a:t>
            </a:r>
            <a:r>
              <a:rPr lang="zh-CN" altLang="en-US" b="0" baseline="0">
                <a:solidFill>
                  <a:schemeClr val="tx1"/>
                </a:solidFill>
                <a:ea typeface="楷体" panose="02010609060101010101" pitchFamily="49" charset="-122"/>
                <a:sym typeface="+mn-ea"/>
              </a:rPr>
              <a:t>+ 0.877</a:t>
            </a:r>
            <a:r>
              <a:rPr lang="zh-CN" altLang="en-US" b="0" baseline="0">
                <a:solidFill>
                  <a:schemeClr val="tx1"/>
                </a:solidFill>
                <a:sym typeface="+mn-ea"/>
              </a:rPr>
              <a:t>*</a:t>
            </a:r>
            <a:r>
              <a:rPr lang="zh-CN" altLang="en-US" b="0" baseline="0">
                <a:solidFill>
                  <a:schemeClr val="tx1"/>
                </a:solidFill>
                <a:ea typeface="楷体" panose="02010609060101010101" pitchFamily="49" charset="-122"/>
                <a:sym typeface="+mn-ea"/>
              </a:rPr>
              <a:t> </a:t>
            </a:r>
            <a:r>
              <a:rPr lang="en-US" altLang="zh-CN" b="0" baseline="0">
                <a:solidFill>
                  <a:schemeClr val="tx1"/>
                </a:solidFill>
                <a:ea typeface="楷体" panose="02010609060101010101" pitchFamily="49" charset="-122"/>
                <a:sym typeface="+mn-ea"/>
              </a:rPr>
              <a:t>X3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035" name="TextBox 7"/>
          <p:cNvSpPr txBox="1">
            <a:spLocks noChangeArrowheads="1"/>
          </p:cNvSpPr>
          <p:nvPr/>
        </p:nvSpPr>
        <p:spPr bwMode="auto">
          <a:xfrm>
            <a:off x="344488" y="1630363"/>
            <a:ext cx="8299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0" baseline="0"/>
              <a:t>6</a:t>
            </a:r>
            <a:r>
              <a:rPr lang="zh-CN" altLang="en-US" sz="2000" b="0" baseline="0"/>
              <a:t>）</a:t>
            </a:r>
            <a:r>
              <a:rPr lang="zh-CN" sz="2000" b="0" baseline="0"/>
              <a:t>基于</a:t>
            </a:r>
            <a:r>
              <a:rPr lang="en-US" altLang="zh-CN" sz="2000" b="0" baseline="0"/>
              <a:t>Oracle</a:t>
            </a:r>
            <a:r>
              <a:rPr lang="zh-CN" altLang="en-US" sz="2000" b="0" baseline="0"/>
              <a:t>水晶球的工作量、工期和质量模型</a:t>
            </a:r>
          </a:p>
        </p:txBody>
      </p:sp>
      <p:cxnSp>
        <p:nvCxnSpPr>
          <p:cNvPr id="9" name="直接连接符 8"/>
          <p:cNvCxnSpPr/>
          <p:nvPr/>
        </p:nvCxnSpPr>
        <p:spPr>
          <a:xfrm>
            <a:off x="571500" y="2846388"/>
            <a:ext cx="2814638"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4037" name="TextBox 10"/>
          <p:cNvSpPr txBox="1">
            <a:spLocks noChangeArrowheads="1"/>
          </p:cNvSpPr>
          <p:nvPr/>
        </p:nvSpPr>
        <p:spPr bwMode="auto">
          <a:xfrm>
            <a:off x="5002213" y="2349500"/>
            <a:ext cx="4284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0" baseline="0">
                <a:solidFill>
                  <a:srgbClr val="222268"/>
                </a:solidFill>
                <a:ea typeface="楷体" panose="02010609060101010101" pitchFamily="49" charset="-122"/>
              </a:rPr>
              <a:t>6.2) </a:t>
            </a:r>
            <a:r>
              <a:rPr lang="zh-CN" altLang="en-US" sz="1600" b="0" baseline="0">
                <a:solidFill>
                  <a:srgbClr val="222268"/>
                </a:solidFill>
                <a:ea typeface="楷体" panose="02010609060101010101" pitchFamily="49" charset="-122"/>
              </a:rPr>
              <a:t>定义方案选择</a:t>
            </a:r>
          </a:p>
        </p:txBody>
      </p:sp>
      <p:cxnSp>
        <p:nvCxnSpPr>
          <p:cNvPr id="12" name="直接连接符 11"/>
          <p:cNvCxnSpPr/>
          <p:nvPr/>
        </p:nvCxnSpPr>
        <p:spPr>
          <a:xfrm>
            <a:off x="5091113" y="2824163"/>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4041" name="TextBox 13"/>
          <p:cNvSpPr txBox="1">
            <a:spLocks noChangeArrowheads="1"/>
          </p:cNvSpPr>
          <p:nvPr/>
        </p:nvSpPr>
        <p:spPr bwMode="auto">
          <a:xfrm>
            <a:off x="501650" y="2392363"/>
            <a:ext cx="4284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0" baseline="0">
                <a:solidFill>
                  <a:srgbClr val="222268"/>
                </a:solidFill>
                <a:ea typeface="楷体" panose="02010609060101010101" pitchFamily="49" charset="-122"/>
              </a:rPr>
              <a:t>6.1) </a:t>
            </a:r>
            <a:r>
              <a:rPr lang="zh-CN" altLang="en-US" sz="1600" b="0" baseline="0">
                <a:solidFill>
                  <a:srgbClr val="222268"/>
                </a:solidFill>
                <a:ea typeface="楷体" panose="02010609060101010101" pitchFamily="49" charset="-122"/>
              </a:rPr>
              <a:t>定义模型因素的分布</a:t>
            </a:r>
          </a:p>
        </p:txBody>
      </p:sp>
      <p:sp>
        <p:nvSpPr>
          <p:cNvPr id="13" name="TextBox 10"/>
          <p:cNvSpPr txBox="1">
            <a:spLocks noChangeArrowheads="1"/>
          </p:cNvSpPr>
          <p:nvPr/>
        </p:nvSpPr>
        <p:spPr bwMode="auto">
          <a:xfrm>
            <a:off x="34925" y="69500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sym typeface="+mn-ea"/>
              </a:rPr>
              <a:t> 2</a:t>
            </a:r>
            <a:endParaRPr lang="en-US" altLang="zh-CN" dirty="0"/>
          </a:p>
          <a:p>
            <a:pPr marL="0" indent="0">
              <a:lnSpc>
                <a:spcPct val="100000"/>
              </a:lnSpc>
              <a:spcBef>
                <a:spcPts val="0"/>
              </a:spcBef>
              <a:spcAft>
                <a:spcPts val="0"/>
              </a:spcAft>
              <a:buFont typeface="Wingdings" panose="05000000000000000000" pitchFamily="2" charset="2"/>
              <a:buNone/>
              <a:defRPr/>
            </a:pPr>
            <a:r>
              <a:rPr lang="en-US" altLang="zh-CN" dirty="0">
                <a:sym typeface="+mn-ea"/>
              </a:rPr>
              <a:t> – </a:t>
            </a:r>
            <a:r>
              <a:rPr lang="zh-CN" altLang="en-US" dirty="0">
                <a:sym typeface="+mn-ea"/>
              </a:rPr>
              <a:t>工作量，工期和质量模型的集成</a:t>
            </a:r>
            <a:endParaRPr lang="zh-CN" altLang="en-US" dirty="0"/>
          </a:p>
        </p:txBody>
      </p:sp>
      <p:sp>
        <p:nvSpPr>
          <p:cNvPr id="14"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descr="DWDU7{DKCFMFFQ62DSM_[J8"/>
          <p:cNvPicPr>
            <a:picLocks noChangeAspect="1"/>
          </p:cNvPicPr>
          <p:nvPr/>
        </p:nvPicPr>
        <p:blipFill>
          <a:blip r:embed="rId7"/>
          <a:stretch>
            <a:fillRect/>
          </a:stretch>
        </p:blipFill>
        <p:spPr>
          <a:xfrm>
            <a:off x="4875530" y="3001645"/>
            <a:ext cx="4286250" cy="3495675"/>
          </a:xfrm>
          <a:prstGeom prst="rect">
            <a:avLst/>
          </a:prstGeom>
        </p:spPr>
      </p:pic>
      <p:pic>
        <p:nvPicPr>
          <p:cNvPr id="3" name="图片 2"/>
          <p:cNvPicPr>
            <a:picLocks noChangeAspect="1"/>
          </p:cNvPicPr>
          <p:nvPr/>
        </p:nvPicPr>
        <p:blipFill>
          <a:blip r:embed="rId8"/>
          <a:stretch>
            <a:fillRect/>
          </a:stretch>
        </p:blipFill>
        <p:spPr>
          <a:xfrm>
            <a:off x="-143510" y="2979420"/>
            <a:ext cx="4923155" cy="35191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0" y="6497960"/>
          <a:ext cx="4215573"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连接符 8"/>
          <p:cNvCxnSpPr/>
          <p:nvPr/>
        </p:nvCxnSpPr>
        <p:spPr>
          <a:xfrm>
            <a:off x="571500" y="2214563"/>
            <a:ext cx="2814638"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91113" y="2449513"/>
            <a:ext cx="35639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5062" name="Rectangle 204"/>
          <p:cNvSpPr>
            <a:spLocks noChangeArrowheads="1"/>
          </p:cNvSpPr>
          <p:nvPr/>
        </p:nvSpPr>
        <p:spPr bwMode="auto">
          <a:xfrm>
            <a:off x="5214938" y="2714625"/>
            <a:ext cx="3894137" cy="33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0"/>
              <a:t>选择</a:t>
            </a:r>
            <a:r>
              <a:rPr lang="en-US" altLang="zh-CN" sz="2400" b="0"/>
              <a:t>QPM</a:t>
            </a:r>
            <a:r>
              <a:rPr lang="zh-CN" altLang="en-US" sz="2400" b="0"/>
              <a:t>中的运行模型。</a:t>
            </a:r>
            <a:endParaRPr lang="en-US" altLang="zh-CN" sz="2400" b="0"/>
          </a:p>
        </p:txBody>
      </p:sp>
      <p:sp>
        <p:nvSpPr>
          <p:cNvPr id="45063" name="TextBox 13"/>
          <p:cNvSpPr txBox="1">
            <a:spLocks noChangeArrowheads="1"/>
          </p:cNvSpPr>
          <p:nvPr/>
        </p:nvSpPr>
        <p:spPr bwMode="auto">
          <a:xfrm>
            <a:off x="500063" y="1773238"/>
            <a:ext cx="4284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0" baseline="0">
                <a:solidFill>
                  <a:srgbClr val="222268"/>
                </a:solidFill>
                <a:ea typeface="楷体" panose="02010609060101010101" pitchFamily="49" charset="-122"/>
              </a:rPr>
              <a:t>6.3) </a:t>
            </a:r>
            <a:r>
              <a:rPr lang="zh-CN" altLang="en-US" sz="1600" b="0" baseline="0">
                <a:solidFill>
                  <a:srgbClr val="222268"/>
                </a:solidFill>
                <a:ea typeface="楷体" panose="02010609060101010101" pitchFamily="49" charset="-122"/>
              </a:rPr>
              <a:t>定义预测变量</a:t>
            </a:r>
          </a:p>
        </p:txBody>
      </p:sp>
      <p:sp>
        <p:nvSpPr>
          <p:cNvPr id="45064" name="TextBox 14"/>
          <p:cNvSpPr txBox="1">
            <a:spLocks noChangeArrowheads="1"/>
          </p:cNvSpPr>
          <p:nvPr/>
        </p:nvSpPr>
        <p:spPr bwMode="auto">
          <a:xfrm>
            <a:off x="5073650" y="2005013"/>
            <a:ext cx="4284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0" baseline="0">
                <a:solidFill>
                  <a:srgbClr val="222268"/>
                </a:solidFill>
                <a:ea typeface="楷体" panose="02010609060101010101" pitchFamily="49" charset="-122"/>
              </a:rPr>
              <a:t>6.4) </a:t>
            </a:r>
            <a:r>
              <a:rPr lang="zh-CN" altLang="en-US" sz="1600" b="0" baseline="0">
                <a:solidFill>
                  <a:srgbClr val="222268"/>
                </a:solidFill>
                <a:ea typeface="楷体" panose="02010609060101010101" pitchFamily="49" charset="-122"/>
              </a:rPr>
              <a:t>运行方式</a:t>
            </a:r>
          </a:p>
        </p:txBody>
      </p:sp>
      <p:sp>
        <p:nvSpPr>
          <p:cNvPr id="13" name="TextBox 10"/>
          <p:cNvSpPr txBox="1">
            <a:spLocks noChangeArrowheads="1"/>
          </p:cNvSpPr>
          <p:nvPr/>
        </p:nvSpPr>
        <p:spPr bwMode="auto">
          <a:xfrm>
            <a:off x="34925" y="695008"/>
            <a:ext cx="843121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342900" indent="-342900" eaLnBrk="1" hangingPunct="1">
              <a:lnSpc>
                <a:spcPct val="150000"/>
              </a:lnSpc>
              <a:spcBef>
                <a:spcPts val="600"/>
              </a:spcBef>
              <a:spcAft>
                <a:spcPts val="600"/>
              </a:spcAft>
              <a:buSzPct val="87000"/>
              <a:buFont typeface="Wingdings" panose="05000000000000000000" pitchFamily="2" charset="2"/>
              <a:buChar char="n"/>
              <a:defRPr b="0" baseline="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00000"/>
              </a:lnSpc>
              <a:spcBef>
                <a:spcPts val="0"/>
              </a:spcBef>
              <a:spcAft>
                <a:spcPts val="0"/>
              </a:spcAft>
              <a:defRPr/>
            </a:pPr>
            <a:r>
              <a:rPr lang="zh-CN" altLang="en-US">
                <a:sym typeface="+mn-ea"/>
              </a:rPr>
              <a:t>确立过程性能模型用例</a:t>
            </a:r>
            <a:r>
              <a:rPr lang="en-US" altLang="zh-CN">
                <a:sym typeface="+mn-ea"/>
              </a:rPr>
              <a:t> </a:t>
            </a:r>
            <a:r>
              <a:rPr lang="en-US" altLang="zh-CN" dirty="0">
                <a:sym typeface="+mn-ea"/>
              </a:rPr>
              <a:t> 2</a:t>
            </a:r>
            <a:endParaRPr lang="en-US" altLang="zh-CN" dirty="0"/>
          </a:p>
          <a:p>
            <a:pPr marL="0" indent="0">
              <a:lnSpc>
                <a:spcPct val="100000"/>
              </a:lnSpc>
              <a:spcBef>
                <a:spcPts val="0"/>
              </a:spcBef>
              <a:spcAft>
                <a:spcPts val="0"/>
              </a:spcAft>
              <a:buFont typeface="Wingdings" panose="05000000000000000000" pitchFamily="2" charset="2"/>
              <a:buNone/>
              <a:defRPr/>
            </a:pPr>
            <a:r>
              <a:rPr lang="en-US" altLang="zh-CN" dirty="0">
                <a:sym typeface="+mn-ea"/>
              </a:rPr>
              <a:t> – </a:t>
            </a:r>
            <a:r>
              <a:rPr lang="zh-CN" altLang="en-US" dirty="0">
                <a:sym typeface="+mn-ea"/>
              </a:rPr>
              <a:t>工作量，工期和质量模型的集成</a:t>
            </a:r>
            <a:endParaRPr lang="zh-CN" altLang="en-US" dirty="0"/>
          </a:p>
        </p:txBody>
      </p:sp>
      <p:sp>
        <p:nvSpPr>
          <p:cNvPr id="14" name="Text Box 5"/>
          <p:cNvSpPr txBox="1">
            <a:spLocks noChangeArrowheads="1"/>
          </p:cNvSpPr>
          <p:nvPr/>
        </p:nvSpPr>
        <p:spPr bwMode="auto">
          <a:xfrm>
            <a:off x="25400" y="162719"/>
            <a:ext cx="102346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1.5</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建立过程性能模型</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394335" y="2465705"/>
            <a:ext cx="5047615" cy="23812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7"/>
          <p:cNvSpPr>
            <a:spLocks noChangeArrowheads="1"/>
          </p:cNvSpPr>
          <p:nvPr/>
        </p:nvSpPr>
        <p:spPr bwMode="auto">
          <a:xfrm>
            <a:off x="4149725" y="2044700"/>
            <a:ext cx="4429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sz="3600" b="0">
                <a:sym typeface="+mn-ea"/>
              </a:rPr>
              <a:t>高成熟度实践报告</a:t>
            </a:r>
            <a:endParaRPr lang="zh-CN" altLang="en-US" sz="3600" b="0"/>
          </a:p>
        </p:txBody>
      </p:sp>
      <p:pic>
        <p:nvPicPr>
          <p:cNvPr id="46084" name="Picture 10" descr="l"/>
          <p:cNvPicPr>
            <a:picLocks noChangeAspect="1" noChangeArrowheads="1"/>
          </p:cNvPicPr>
          <p:nvPr/>
        </p:nvPicPr>
        <p:blipFill>
          <a:blip r:embed="rId4">
            <a:extLst>
              <a:ext uri="{28A0092B-C50C-407E-A947-70E740481C1C}">
                <a14:useLocalDpi xmlns:a14="http://schemas.microsoft.com/office/drawing/2010/main" val="0"/>
              </a:ext>
            </a:extLst>
          </a:blip>
          <a:srcRect r="32500"/>
          <a:stretch>
            <a:fillRect/>
          </a:stretch>
        </p:blipFill>
        <p:spPr bwMode="auto">
          <a:xfrm>
            <a:off x="4097338" y="2924175"/>
            <a:ext cx="504666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p:cNvGraphicFramePr/>
          <p:nvPr/>
        </p:nvGraphicFramePr>
        <p:xfrm>
          <a:off x="4286248" y="3071810"/>
          <a:ext cx="4534224" cy="1869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6086" name="Picture 10" descr="l"/>
          <p:cNvPicPr>
            <a:picLocks noChangeAspect="1" noChangeArrowheads="1"/>
          </p:cNvPicPr>
          <p:nvPr/>
        </p:nvPicPr>
        <p:blipFill>
          <a:blip r:embed="rId4">
            <a:extLst>
              <a:ext uri="{28A0092B-C50C-407E-A947-70E740481C1C}">
                <a14:useLocalDpi xmlns:a14="http://schemas.microsoft.com/office/drawing/2010/main" val="0"/>
              </a:ext>
            </a:extLst>
          </a:blip>
          <a:srcRect r="32500"/>
          <a:stretch>
            <a:fillRect/>
          </a:stretch>
        </p:blipFill>
        <p:spPr bwMode="auto">
          <a:xfrm>
            <a:off x="4097338" y="2924175"/>
            <a:ext cx="504666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4"/>
          <p:cNvSpPr txBox="1">
            <a:spLocks noChangeArrowheads="1"/>
          </p:cNvSpPr>
          <p:nvPr/>
        </p:nvSpPr>
        <p:spPr bwMode="auto">
          <a:xfrm>
            <a:off x="1692275" y="1196975"/>
            <a:ext cx="2913063" cy="583565"/>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0" baseline="0"/>
              <a:t>目录</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组合 4"/>
          <p:cNvGrpSpPr/>
          <p:nvPr/>
        </p:nvGrpSpPr>
        <p:grpSpPr bwMode="auto">
          <a:xfrm>
            <a:off x="1187624" y="333450"/>
            <a:ext cx="6992937" cy="811212"/>
            <a:chOff x="2627784" y="4633288"/>
            <a:chExt cx="6991722" cy="811142"/>
          </a:xfrm>
        </p:grpSpPr>
        <p:sp>
          <p:nvSpPr>
            <p:cNvPr id="7" name="Text Box 5"/>
            <p:cNvSpPr txBox="1">
              <a:spLocks noChangeArrowheads="1"/>
            </p:cNvSpPr>
            <p:nvPr/>
          </p:nvSpPr>
          <p:spPr bwMode="auto">
            <a:xfrm>
              <a:off x="2627784" y="4633288"/>
              <a:ext cx="6199698" cy="35239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000" baseline="0" dirty="0">
                  <a:latin typeface="微软雅黑" panose="020B0503020204020204" pitchFamily="34" charset="-122"/>
                  <a:ea typeface="微软雅黑" panose="020B0503020204020204" pitchFamily="34" charset="-122"/>
                </a:rPr>
                <a:t>QPM</a:t>
              </a:r>
              <a:r>
                <a:rPr lang="zh-CN" altLang="en-US" sz="2000" baseline="0" dirty="0">
                  <a:latin typeface="微软雅黑" panose="020B0503020204020204" pitchFamily="34" charset="-122"/>
                  <a:ea typeface="微软雅黑" panose="020B0503020204020204" pitchFamily="34" charset="-122"/>
                </a:rPr>
                <a:t>：</a:t>
              </a:r>
              <a:r>
                <a:rPr lang="en-US" altLang="zh-CN" sz="1600" baseline="0" dirty="0">
                  <a:latin typeface="微软雅黑" panose="020B0503020204020204" pitchFamily="34" charset="-122"/>
                  <a:ea typeface="微软雅黑" panose="020B0503020204020204" pitchFamily="34" charset="-122"/>
                </a:rPr>
                <a:t>SG1 </a:t>
              </a:r>
              <a:r>
                <a:rPr lang="zh-CN" altLang="en-US" sz="1600" baseline="0" dirty="0">
                  <a:latin typeface="微软雅黑" panose="020B0503020204020204" pitchFamily="34" charset="-122"/>
                  <a:ea typeface="微软雅黑" panose="020B0503020204020204" pitchFamily="34" charset="-122"/>
                </a:rPr>
                <a:t>准备量化管理</a:t>
              </a:r>
              <a:endParaRPr lang="zh-CN" altLang="en-US" sz="1600" b="0" baseline="0" dirty="0">
                <a:latin typeface="微软雅黑" panose="020B0503020204020204" pitchFamily="34" charset="-122"/>
                <a:ea typeface="微软雅黑" panose="020B0503020204020204" pitchFamily="34" charset="-122"/>
              </a:endParaRPr>
            </a:p>
          </p:txBody>
        </p:sp>
        <p:sp>
          <p:nvSpPr>
            <p:cNvPr id="8" name="Text Box 5"/>
            <p:cNvSpPr txBox="1">
              <a:spLocks noChangeArrowheads="1"/>
            </p:cNvSpPr>
            <p:nvPr/>
          </p:nvSpPr>
          <p:spPr bwMode="auto">
            <a:xfrm>
              <a:off x="3419808" y="4987269"/>
              <a:ext cx="6199698" cy="457161"/>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latin typeface="微软雅黑" panose="020B0503020204020204" pitchFamily="34" charset="-122"/>
                  <a:ea typeface="微软雅黑" panose="020B0503020204020204" pitchFamily="34" charset="-122"/>
                </a:rPr>
                <a:t> </a:t>
              </a:r>
              <a:r>
                <a:rPr lang="en-US" altLang="zh-CN" sz="1600" baseline="0" dirty="0">
                  <a:latin typeface="微软雅黑" panose="020B0503020204020204" pitchFamily="34" charset="-122"/>
                  <a:ea typeface="微软雅黑" panose="020B0503020204020204" pitchFamily="34" charset="-122"/>
                </a:rPr>
                <a:t>SG2 </a:t>
              </a:r>
              <a:r>
                <a:rPr lang="zh-CN" altLang="en-US" sz="1600" baseline="0" dirty="0">
                  <a:latin typeface="微软雅黑" panose="020B0503020204020204" pitchFamily="34" charset="-122"/>
                  <a:ea typeface="微软雅黑" panose="020B0503020204020204" pitchFamily="34" charset="-122"/>
                </a:rPr>
                <a:t>量化</a:t>
              </a:r>
              <a:r>
                <a:rPr lang="zh-CN" sz="1600" baseline="0" dirty="0">
                  <a:latin typeface="微软雅黑" panose="020B0503020204020204" pitchFamily="34" charset="-122"/>
                  <a:ea typeface="微软雅黑" panose="020B0503020204020204" pitchFamily="34" charset="-122"/>
                </a:rPr>
                <a:t>管理项目</a:t>
              </a:r>
              <a:endParaRPr lang="zh-CN" sz="1600" b="0" baseline="0" dirty="0">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3"/>
          <a:stretch>
            <a:fillRect/>
          </a:stretch>
        </p:blipFill>
        <p:spPr>
          <a:xfrm>
            <a:off x="15240" y="1586865"/>
            <a:ext cx="9036050" cy="4608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a:xfrm>
            <a:off x="3550499" y="1294451"/>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smtClean="0">
                <a:solidFill>
                  <a:prstClr val="black">
                    <a:lumMod val="85000"/>
                    <a:lumOff val="15000"/>
                  </a:prstClr>
                </a:solidFill>
                <a:cs typeface="仿宋" panose="02010609060101010101" charset="-122"/>
              </a:rPr>
              <a:t>企业文化</a:t>
            </a:r>
            <a:endParaRPr lang="en-US" altLang="zh-CN" sz="3000" b="1" kern="0" dirty="0" smtClean="0">
              <a:solidFill>
                <a:prstClr val="black">
                  <a:lumMod val="85000"/>
                  <a:lumOff val="15000"/>
                </a:prstClr>
              </a:solidFill>
              <a:cs typeface="仿宋" panose="02010609060101010101" charset="-122"/>
            </a:endParaRPr>
          </a:p>
        </p:txBody>
      </p:sp>
      <p:sp>
        <p:nvSpPr>
          <p:cNvPr id="110" name="矩形 109"/>
          <p:cNvSpPr/>
          <p:nvPr/>
        </p:nvSpPr>
        <p:spPr>
          <a:xfrm>
            <a:off x="1803646" y="5222131"/>
            <a:ext cx="5387316" cy="966418"/>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30000"/>
              </a:lnSpc>
              <a:defRPr/>
            </a:pPr>
            <a:r>
              <a:rPr lang="zh-CN" altLang="zh-CN" sz="1600" b="1" dirty="0" smtClean="0">
                <a:solidFill>
                  <a:prstClr val="black"/>
                </a:solidFill>
              </a:rPr>
              <a:t>激情</a:t>
            </a:r>
            <a:r>
              <a:rPr lang="zh-CN" altLang="zh-CN" sz="1600" b="1" dirty="0">
                <a:solidFill>
                  <a:prstClr val="black"/>
                </a:solidFill>
              </a:rPr>
              <a:t>、</a:t>
            </a:r>
            <a:r>
              <a:rPr lang="zh-CN" altLang="zh-CN" sz="1600" b="1" dirty="0" smtClean="0">
                <a:solidFill>
                  <a:prstClr val="black"/>
                </a:solidFill>
              </a:rPr>
              <a:t>踏实、创新</a:t>
            </a:r>
            <a:r>
              <a:rPr lang="en-US" altLang="zh-CN" sz="1600" b="1" dirty="0" smtClean="0">
                <a:solidFill>
                  <a:prstClr val="black"/>
                </a:solidFill>
              </a:rPr>
              <a:t> </a:t>
            </a:r>
          </a:p>
          <a:p>
            <a:pPr defTabSz="584835">
              <a:defRPr/>
            </a:pPr>
            <a:r>
              <a:rPr lang="zh-CN" altLang="zh-CN" sz="1200" dirty="0" smtClean="0">
                <a:solidFill>
                  <a:prstClr val="black">
                    <a:lumMod val="85000"/>
                    <a:lumOff val="15000"/>
                  </a:prstClr>
                </a:solidFill>
              </a:rPr>
              <a:t>激情</a:t>
            </a:r>
            <a:r>
              <a:rPr lang="zh-CN" altLang="en-US" sz="1200" dirty="0" smtClean="0">
                <a:solidFill>
                  <a:prstClr val="black">
                    <a:lumMod val="85000"/>
                    <a:lumOff val="15000"/>
                  </a:prstClr>
                </a:solidFill>
              </a:rPr>
              <a:t>：有激情才有事业，有激情才有效率，有激情才有生命的活力</a:t>
            </a:r>
            <a:endParaRPr lang="en-US" altLang="zh-CN" sz="1200" dirty="0" smtClean="0">
              <a:solidFill>
                <a:prstClr val="black">
                  <a:lumMod val="85000"/>
                  <a:lumOff val="15000"/>
                </a:prstClr>
              </a:solidFill>
            </a:endParaRPr>
          </a:p>
          <a:p>
            <a:pPr defTabSz="584835">
              <a:defRPr/>
            </a:pPr>
            <a:r>
              <a:rPr lang="zh-CN" altLang="zh-CN" sz="1200" dirty="0" smtClean="0">
                <a:solidFill>
                  <a:prstClr val="black">
                    <a:lumMod val="85000"/>
                    <a:lumOff val="15000"/>
                  </a:prstClr>
                </a:solidFill>
              </a:rPr>
              <a:t>踏实</a:t>
            </a:r>
            <a:r>
              <a:rPr lang="zh-CN" altLang="en-US" sz="1200" dirty="0" smtClean="0">
                <a:solidFill>
                  <a:prstClr val="black">
                    <a:lumMod val="85000"/>
                    <a:lumOff val="15000"/>
                  </a:prstClr>
                </a:solidFill>
              </a:rPr>
              <a:t>：</a:t>
            </a:r>
            <a:r>
              <a:rPr lang="zh-CN" altLang="zh-CN" sz="1200" dirty="0" smtClean="0">
                <a:solidFill>
                  <a:prstClr val="black">
                    <a:lumMod val="85000"/>
                    <a:lumOff val="15000"/>
                  </a:prstClr>
                </a:solidFill>
              </a:rPr>
              <a:t>做</a:t>
            </a:r>
            <a:r>
              <a:rPr lang="zh-CN" altLang="zh-CN" sz="1200" dirty="0">
                <a:solidFill>
                  <a:prstClr val="black">
                    <a:lumMod val="85000"/>
                    <a:lumOff val="15000"/>
                  </a:prstClr>
                </a:solidFill>
              </a:rPr>
              <a:t>事情要</a:t>
            </a:r>
            <a:r>
              <a:rPr lang="zh-CN" altLang="zh-CN" sz="1200" dirty="0" smtClean="0">
                <a:solidFill>
                  <a:prstClr val="black">
                    <a:lumMod val="85000"/>
                    <a:lumOff val="15000"/>
                  </a:prstClr>
                </a:solidFill>
              </a:rPr>
              <a:t>扎扎实实</a:t>
            </a:r>
            <a:r>
              <a:rPr lang="zh-CN" altLang="en-US" sz="1200" dirty="0" smtClean="0">
                <a:solidFill>
                  <a:prstClr val="black">
                    <a:lumMod val="85000"/>
                    <a:lumOff val="15000"/>
                  </a:prstClr>
                </a:solidFill>
              </a:rPr>
              <a:t>，脚踏实地，吃苦耐劳，不患得患失，有耐性韧性</a:t>
            </a:r>
            <a:endParaRPr lang="en-US" altLang="zh-CN" sz="1200" dirty="0" smtClean="0">
              <a:solidFill>
                <a:prstClr val="black">
                  <a:lumMod val="85000"/>
                  <a:lumOff val="15000"/>
                </a:prstClr>
              </a:solidFill>
            </a:endParaRPr>
          </a:p>
          <a:p>
            <a:pPr defTabSz="584835">
              <a:defRPr/>
            </a:pPr>
            <a:r>
              <a:rPr lang="zh-CN" altLang="en-US" sz="1200" dirty="0" smtClean="0">
                <a:solidFill>
                  <a:prstClr val="black">
                    <a:lumMod val="85000"/>
                    <a:lumOff val="15000"/>
                  </a:prstClr>
                </a:solidFill>
              </a:rPr>
              <a:t>创新：</a:t>
            </a:r>
            <a:r>
              <a:rPr lang="zh-CN" altLang="en-US" sz="1200" dirty="0">
                <a:solidFill>
                  <a:prstClr val="black">
                    <a:lumMod val="85000"/>
                    <a:lumOff val="15000"/>
                  </a:prstClr>
                </a:solidFill>
              </a:rPr>
              <a:t>机制创新、销售创新、管理创新、技术创新，要善于学习、思考、借鉴</a:t>
            </a:r>
          </a:p>
        </p:txBody>
      </p:sp>
      <p:cxnSp>
        <p:nvCxnSpPr>
          <p:cNvPr id="111" name="直接连接符 110"/>
          <p:cNvCxnSpPr/>
          <p:nvPr/>
        </p:nvCxnSpPr>
        <p:spPr>
          <a:xfrm flipH="1">
            <a:off x="497196" y="3322011"/>
            <a:ext cx="2903797" cy="9566"/>
          </a:xfrm>
          <a:prstGeom prst="line">
            <a:avLst/>
          </a:prstGeom>
          <a:ln w="6350">
            <a:solidFill>
              <a:schemeClr val="tx1">
                <a:lumMod val="50000"/>
                <a:lumOff val="50000"/>
              </a:schemeClr>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483573" y="2986589"/>
            <a:ext cx="2908983" cy="1151084"/>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defTabSz="584835">
              <a:lnSpc>
                <a:spcPct val="130000"/>
              </a:lnSpc>
              <a:defRPr/>
            </a:pPr>
            <a:r>
              <a:rPr lang="zh-CN" altLang="zh-CN" sz="1600" b="1" dirty="0" smtClean="0">
                <a:solidFill>
                  <a:prstClr val="black"/>
                </a:solidFill>
              </a:rPr>
              <a:t>正</a:t>
            </a:r>
            <a:r>
              <a:rPr lang="zh-CN" altLang="en-US" sz="1600" b="1" dirty="0" smtClean="0">
                <a:solidFill>
                  <a:prstClr val="black"/>
                </a:solidFill>
              </a:rPr>
              <a:t>、</a:t>
            </a:r>
            <a:r>
              <a:rPr lang="zh-CN" altLang="zh-CN" sz="1600" b="1" dirty="0" smtClean="0">
                <a:solidFill>
                  <a:prstClr val="black"/>
                </a:solidFill>
              </a:rPr>
              <a:t>诚</a:t>
            </a:r>
            <a:r>
              <a:rPr lang="zh-CN" altLang="en-US" sz="1600" b="1" dirty="0" smtClean="0">
                <a:solidFill>
                  <a:prstClr val="black"/>
                </a:solidFill>
              </a:rPr>
              <a:t>、</a:t>
            </a:r>
            <a:r>
              <a:rPr lang="zh-CN" altLang="zh-CN" sz="1600" b="1" dirty="0" smtClean="0">
                <a:solidFill>
                  <a:prstClr val="black"/>
                </a:solidFill>
              </a:rPr>
              <a:t>爱</a:t>
            </a:r>
            <a:r>
              <a:rPr lang="en-US" altLang="zh-CN" sz="1600" b="1" dirty="0" smtClean="0">
                <a:solidFill>
                  <a:prstClr val="black"/>
                </a:solidFill>
              </a:rPr>
              <a:t> </a:t>
            </a:r>
          </a:p>
          <a:p>
            <a:pPr defTabSz="584835"/>
            <a:r>
              <a:rPr lang="zh-CN" altLang="en-US" sz="1200" dirty="0" smtClean="0">
                <a:solidFill>
                  <a:prstClr val="black">
                    <a:lumMod val="85000"/>
                    <a:lumOff val="15000"/>
                  </a:prstClr>
                </a:solidFill>
              </a:rPr>
              <a:t>正：正直、正派、公正</a:t>
            </a:r>
            <a:endParaRPr lang="en-US" altLang="zh-CN" sz="1200" dirty="0" smtClean="0">
              <a:solidFill>
                <a:prstClr val="black">
                  <a:lumMod val="85000"/>
                  <a:lumOff val="15000"/>
                </a:prstClr>
              </a:solidFill>
            </a:endParaRPr>
          </a:p>
          <a:p>
            <a:pPr defTabSz="584835"/>
            <a:r>
              <a:rPr lang="zh-CN" altLang="en-US" sz="1200" dirty="0" smtClean="0">
                <a:solidFill>
                  <a:prstClr val="black">
                    <a:lumMod val="85000"/>
                    <a:lumOff val="15000"/>
                  </a:prstClr>
                </a:solidFill>
              </a:rPr>
              <a:t>诚：诚实、</a:t>
            </a:r>
            <a:r>
              <a:rPr lang="zh-CN" altLang="zh-CN" sz="1200" dirty="0" smtClean="0">
                <a:solidFill>
                  <a:prstClr val="black">
                    <a:lumMod val="85000"/>
                    <a:lumOff val="15000"/>
                  </a:prstClr>
                </a:solidFill>
              </a:rPr>
              <a:t>诚信、</a:t>
            </a:r>
            <a:r>
              <a:rPr lang="zh-CN" altLang="en-US" sz="1200" dirty="0" smtClean="0">
                <a:solidFill>
                  <a:prstClr val="black">
                    <a:lumMod val="85000"/>
                    <a:lumOff val="15000"/>
                  </a:prstClr>
                </a:solidFill>
              </a:rPr>
              <a:t>真诚、坦诚</a:t>
            </a:r>
            <a:endParaRPr lang="en-US" altLang="zh-CN" sz="1200" dirty="0" smtClean="0">
              <a:solidFill>
                <a:prstClr val="black">
                  <a:lumMod val="85000"/>
                  <a:lumOff val="15000"/>
                </a:prstClr>
              </a:solidFill>
            </a:endParaRPr>
          </a:p>
          <a:p>
            <a:pPr defTabSz="584835"/>
            <a:r>
              <a:rPr lang="zh-CN" altLang="en-US" sz="1200" dirty="0" smtClean="0">
                <a:solidFill>
                  <a:prstClr val="black">
                    <a:lumMod val="85000"/>
                    <a:lumOff val="15000"/>
                  </a:prstClr>
                </a:solidFill>
              </a:rPr>
              <a:t>爱：</a:t>
            </a:r>
            <a:r>
              <a:rPr lang="zh-CN" altLang="en-US" sz="1200" dirty="0">
                <a:solidFill>
                  <a:prstClr val="black">
                    <a:lumMod val="85000"/>
                    <a:lumOff val="15000"/>
                  </a:prstClr>
                </a:solidFill>
              </a:rPr>
              <a:t>爱</a:t>
            </a:r>
            <a:r>
              <a:rPr lang="zh-CN" altLang="en-US" sz="1200" dirty="0" smtClean="0">
                <a:solidFill>
                  <a:prstClr val="black">
                    <a:lumMod val="85000"/>
                    <a:lumOff val="15000"/>
                  </a:prstClr>
                </a:solidFill>
              </a:rPr>
              <a:t>家人、爱同事、爱团队、</a:t>
            </a:r>
            <a:endParaRPr lang="en-US" altLang="zh-CN" sz="1200" dirty="0" smtClean="0">
              <a:solidFill>
                <a:prstClr val="black">
                  <a:lumMod val="85000"/>
                  <a:lumOff val="15000"/>
                </a:prstClr>
              </a:solidFill>
            </a:endParaRPr>
          </a:p>
          <a:p>
            <a:pPr defTabSz="584835"/>
            <a:r>
              <a:rPr lang="en-US" altLang="zh-CN" sz="1200" dirty="0">
                <a:solidFill>
                  <a:prstClr val="black">
                    <a:lumMod val="85000"/>
                    <a:lumOff val="15000"/>
                  </a:prstClr>
                </a:solidFill>
              </a:rPr>
              <a:t> </a:t>
            </a:r>
            <a:r>
              <a:rPr lang="en-US" altLang="zh-CN" sz="1200" dirty="0" smtClean="0">
                <a:solidFill>
                  <a:prstClr val="black">
                    <a:lumMod val="85000"/>
                    <a:lumOff val="15000"/>
                  </a:prstClr>
                </a:solidFill>
              </a:rPr>
              <a:t>      </a:t>
            </a:r>
            <a:r>
              <a:rPr lang="zh-CN" altLang="en-US" sz="1200" dirty="0" smtClean="0">
                <a:solidFill>
                  <a:prstClr val="black">
                    <a:lumMod val="85000"/>
                    <a:lumOff val="15000"/>
                  </a:prstClr>
                </a:solidFill>
              </a:rPr>
              <a:t>爱企业、爱社会、爱国家</a:t>
            </a:r>
            <a:endParaRPr lang="en-US" altLang="zh-CN" sz="1200" dirty="0" smtClean="0">
              <a:solidFill>
                <a:prstClr val="black">
                  <a:lumMod val="85000"/>
                  <a:lumOff val="15000"/>
                </a:prstClr>
              </a:solidFill>
            </a:endParaRPr>
          </a:p>
        </p:txBody>
      </p:sp>
      <p:sp>
        <p:nvSpPr>
          <p:cNvPr id="113" name="矩形 112"/>
          <p:cNvSpPr/>
          <p:nvPr/>
        </p:nvSpPr>
        <p:spPr>
          <a:xfrm>
            <a:off x="5901425" y="2896971"/>
            <a:ext cx="2947533" cy="1151084"/>
          </a:xfrm>
          <a:prstGeom prst="rect">
            <a:avLst/>
          </a:prstGeom>
        </p:spPr>
        <p:txBody>
          <a:bodyPr wrap="squar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r" defTabSz="584835">
              <a:lnSpc>
                <a:spcPct val="130000"/>
              </a:lnSpc>
              <a:defRPr/>
            </a:pPr>
            <a:r>
              <a:rPr lang="zh-CN" altLang="zh-CN" sz="1600" b="1" dirty="0" smtClean="0">
                <a:solidFill>
                  <a:prstClr val="black"/>
                </a:solidFill>
              </a:rPr>
              <a:t>超越</a:t>
            </a:r>
            <a:r>
              <a:rPr lang="zh-CN" altLang="zh-CN" sz="1600" b="1" dirty="0">
                <a:solidFill>
                  <a:prstClr val="black"/>
                </a:solidFill>
              </a:rPr>
              <a:t>、</a:t>
            </a:r>
            <a:r>
              <a:rPr lang="zh-CN" altLang="zh-CN" sz="1600" b="1" dirty="0" smtClean="0">
                <a:solidFill>
                  <a:prstClr val="black"/>
                </a:solidFill>
              </a:rPr>
              <a:t>卓越</a:t>
            </a:r>
            <a:endParaRPr lang="en-US" altLang="zh-CN" sz="1600" b="1" dirty="0" smtClean="0">
              <a:solidFill>
                <a:prstClr val="black"/>
              </a:solidFill>
            </a:endParaRPr>
          </a:p>
          <a:p>
            <a:pPr algn="r" defTabSz="584835">
              <a:defRPr/>
            </a:pPr>
            <a:r>
              <a:rPr lang="zh-CN" altLang="zh-CN" sz="1200" dirty="0">
                <a:solidFill>
                  <a:prstClr val="black">
                    <a:lumMod val="85000"/>
                    <a:lumOff val="15000"/>
                  </a:prstClr>
                </a:solidFill>
              </a:rPr>
              <a:t>超越</a:t>
            </a:r>
            <a:r>
              <a:rPr lang="zh-CN" altLang="zh-CN" sz="1200" dirty="0" smtClean="0">
                <a:solidFill>
                  <a:prstClr val="black">
                    <a:lumMod val="85000"/>
                    <a:lumOff val="15000"/>
                  </a:prstClr>
                </a:solidFill>
              </a:rPr>
              <a:t>：</a:t>
            </a:r>
            <a:r>
              <a:rPr lang="zh-CN" altLang="en-US" sz="1200" dirty="0">
                <a:solidFill>
                  <a:prstClr val="black">
                    <a:lumMod val="85000"/>
                    <a:lumOff val="15000"/>
                  </a:prstClr>
                </a:solidFill>
              </a:rPr>
              <a:t>认识自己优势、长处、短处和</a:t>
            </a:r>
            <a:r>
              <a:rPr lang="zh-CN" altLang="en-US" sz="1200" dirty="0" smtClean="0">
                <a:solidFill>
                  <a:prstClr val="black">
                    <a:lumMod val="85000"/>
                    <a:lumOff val="15000"/>
                  </a:prstClr>
                </a:solidFill>
              </a:rPr>
              <a:t>不足、尽力克服人性弱点，不断超越自我</a:t>
            </a:r>
            <a:endParaRPr lang="en-US" altLang="zh-CN" sz="1200" dirty="0" smtClean="0">
              <a:solidFill>
                <a:prstClr val="black">
                  <a:lumMod val="85000"/>
                  <a:lumOff val="15000"/>
                </a:prstClr>
              </a:solidFill>
            </a:endParaRPr>
          </a:p>
          <a:p>
            <a:pPr algn="r" defTabSz="584835">
              <a:defRPr/>
            </a:pPr>
            <a:r>
              <a:rPr lang="zh-CN" altLang="zh-CN" sz="1200" dirty="0" smtClean="0">
                <a:solidFill>
                  <a:prstClr val="black">
                    <a:lumMod val="85000"/>
                    <a:lumOff val="15000"/>
                  </a:prstClr>
                </a:solidFill>
              </a:rPr>
              <a:t>卓越</a:t>
            </a:r>
            <a:r>
              <a:rPr lang="zh-CN" altLang="en-US" sz="1200" dirty="0" smtClean="0">
                <a:solidFill>
                  <a:prstClr val="black">
                    <a:lumMod val="85000"/>
                    <a:lumOff val="15000"/>
                  </a:prstClr>
                </a:solidFill>
              </a:rPr>
              <a:t>：</a:t>
            </a:r>
            <a:r>
              <a:rPr lang="zh-CN" altLang="en-US" sz="1200" dirty="0">
                <a:solidFill>
                  <a:prstClr val="black">
                    <a:lumMod val="85000"/>
                    <a:lumOff val="15000"/>
                  </a:prstClr>
                </a:solidFill>
              </a:rPr>
              <a:t>每位员工、每件产品、每次服务</a:t>
            </a:r>
            <a:r>
              <a:rPr lang="zh-CN" altLang="en-US" sz="1200" dirty="0" smtClean="0">
                <a:solidFill>
                  <a:prstClr val="black">
                    <a:lumMod val="85000"/>
                    <a:lumOff val="15000"/>
                  </a:prstClr>
                </a:solidFill>
              </a:rPr>
              <a:t>、 </a:t>
            </a:r>
            <a:endParaRPr lang="en-US" altLang="zh-CN" sz="1200" dirty="0" smtClean="0">
              <a:solidFill>
                <a:prstClr val="black">
                  <a:lumMod val="85000"/>
                  <a:lumOff val="15000"/>
                </a:prstClr>
              </a:solidFill>
            </a:endParaRPr>
          </a:p>
          <a:p>
            <a:pPr algn="r" defTabSz="584835">
              <a:defRPr/>
            </a:pPr>
            <a:r>
              <a:rPr lang="en-US" altLang="zh-CN" sz="1200" dirty="0">
                <a:solidFill>
                  <a:prstClr val="black">
                    <a:lumMod val="85000"/>
                    <a:lumOff val="15000"/>
                  </a:prstClr>
                </a:solidFill>
              </a:rPr>
              <a:t> </a:t>
            </a:r>
            <a:r>
              <a:rPr lang="en-US" altLang="zh-CN" sz="1200" dirty="0" smtClean="0">
                <a:solidFill>
                  <a:prstClr val="black">
                    <a:lumMod val="85000"/>
                    <a:lumOff val="15000"/>
                  </a:prstClr>
                </a:solidFill>
              </a:rPr>
              <a:t>          </a:t>
            </a:r>
            <a:r>
              <a:rPr lang="zh-CN" altLang="en-US" sz="1200" dirty="0" smtClean="0">
                <a:solidFill>
                  <a:prstClr val="black">
                    <a:lumMod val="85000"/>
                    <a:lumOff val="15000"/>
                  </a:prstClr>
                </a:solidFill>
              </a:rPr>
              <a:t>每</a:t>
            </a:r>
            <a:r>
              <a:rPr lang="zh-CN" altLang="en-US" sz="1200" dirty="0">
                <a:solidFill>
                  <a:prstClr val="black">
                    <a:lumMod val="85000"/>
                    <a:lumOff val="15000"/>
                  </a:prstClr>
                </a:solidFill>
              </a:rPr>
              <a:t>项管理，创造整个集体的卓越</a:t>
            </a:r>
          </a:p>
        </p:txBody>
      </p:sp>
      <p:cxnSp>
        <p:nvCxnSpPr>
          <p:cNvPr id="114" name="直接连接符 113"/>
          <p:cNvCxnSpPr/>
          <p:nvPr/>
        </p:nvCxnSpPr>
        <p:spPr>
          <a:xfrm>
            <a:off x="1757706" y="5566431"/>
            <a:ext cx="5447161" cy="0"/>
          </a:xfrm>
          <a:prstGeom prst="line">
            <a:avLst/>
          </a:prstGeom>
          <a:ln w="6350">
            <a:solidFill>
              <a:schemeClr val="tx1">
                <a:lumMod val="50000"/>
                <a:lumOff val="50000"/>
              </a:schemeClr>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4920255" y="3231333"/>
            <a:ext cx="3916676" cy="35809"/>
          </a:xfrm>
          <a:prstGeom prst="line">
            <a:avLst/>
          </a:prstGeom>
          <a:ln w="6350">
            <a:solidFill>
              <a:schemeClr val="tx1">
                <a:lumMod val="50000"/>
                <a:lumOff val="50000"/>
              </a:schemeClr>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362659" y="4925401"/>
            <a:ext cx="0" cy="641030"/>
          </a:xfrm>
          <a:prstGeom prst="line">
            <a:avLst/>
          </a:prstGeom>
          <a:ln w="6350">
            <a:solidFill>
              <a:schemeClr val="tx1">
                <a:lumMod val="50000"/>
                <a:lumOff val="50000"/>
              </a:schemeClr>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17" name="任意多边形 116"/>
          <p:cNvSpPr/>
          <p:nvPr/>
        </p:nvSpPr>
        <p:spPr>
          <a:xfrm flipH="1">
            <a:off x="4058546" y="3350458"/>
            <a:ext cx="1508053" cy="1734755"/>
          </a:xfrm>
          <a:custGeom>
            <a:avLst/>
            <a:gdLst>
              <a:gd name="connsiteX0" fmla="*/ 55983 w 1213711"/>
              <a:gd name="connsiteY0" fmla="*/ 654829 h 1964001"/>
              <a:gd name="connsiteX1" fmla="*/ 49673 w 1213711"/>
              <a:gd name="connsiteY1" fmla="*/ 672069 h 1964001"/>
              <a:gd name="connsiteX2" fmla="*/ 51723 w 1213711"/>
              <a:gd name="connsiteY2" fmla="*/ 663875 h 1964001"/>
              <a:gd name="connsiteX3" fmla="*/ 55600 w 1213711"/>
              <a:gd name="connsiteY3" fmla="*/ 654856 h 1964001"/>
              <a:gd name="connsiteX4" fmla="*/ 613877 w 1213711"/>
              <a:gd name="connsiteY4" fmla="*/ 566228 h 1964001"/>
              <a:gd name="connsiteX5" fmla="*/ 686422 w 1213711"/>
              <a:gd name="connsiteY5" fmla="*/ 566515 h 1964001"/>
              <a:gd name="connsiteX6" fmla="*/ 680444 w 1213711"/>
              <a:gd name="connsiteY6" fmla="*/ 581363 h 1964001"/>
              <a:gd name="connsiteX7" fmla="*/ 1102768 w 1213711"/>
              <a:gd name="connsiteY7" fmla="*/ 1854170 h 1964001"/>
              <a:gd name="connsiteX8" fmla="*/ 1213711 w 1213711"/>
              <a:gd name="connsiteY8" fmla="*/ 1936051 h 1964001"/>
              <a:gd name="connsiteX9" fmla="*/ 1182791 w 1213711"/>
              <a:gd name="connsiteY9" fmla="*/ 1944002 h 1964001"/>
              <a:gd name="connsiteX10" fmla="*/ 984400 w 1213711"/>
              <a:gd name="connsiteY10" fmla="*/ 1964001 h 1964001"/>
              <a:gd name="connsiteX11" fmla="*/ 0 w 1213711"/>
              <a:gd name="connsiteY11" fmla="*/ 979601 h 1964001"/>
              <a:gd name="connsiteX12" fmla="*/ 13285 w 1213711"/>
              <a:gd name="connsiteY12" fmla="*/ 817491 h 1964001"/>
              <a:gd name="connsiteX13" fmla="*/ 36987 w 1213711"/>
              <a:gd name="connsiteY13" fmla="*/ 722765 h 1964001"/>
              <a:gd name="connsiteX14" fmla="*/ 187990 w 1213711"/>
              <a:gd name="connsiteY14" fmla="*/ 656883 h 1964001"/>
              <a:gd name="connsiteX15" fmla="*/ 613877 w 1213711"/>
              <a:gd name="connsiteY15" fmla="*/ 566228 h 1964001"/>
              <a:gd name="connsiteX16" fmla="*/ 1079438 w 1213711"/>
              <a:gd name="connsiteY16" fmla="*/ 0 h 1964001"/>
              <a:gd name="connsiteX17" fmla="*/ 1085049 w 1213711"/>
              <a:gd name="connsiteY17" fmla="*/ 283 h 1964001"/>
              <a:gd name="connsiteX18" fmla="*/ 1109087 w 1213711"/>
              <a:gd name="connsiteY18" fmla="*/ 3952 h 1964001"/>
              <a:gd name="connsiteX19" fmla="*/ 1085047 w 1213711"/>
              <a:gd name="connsiteY19" fmla="*/ 283 h 1964001"/>
              <a:gd name="connsiteX0-1" fmla="*/ 55983 w 1213711"/>
              <a:gd name="connsiteY0-2" fmla="*/ 654546 h 1963718"/>
              <a:gd name="connsiteX1-3" fmla="*/ 49673 w 1213711"/>
              <a:gd name="connsiteY1-4" fmla="*/ 671786 h 1963718"/>
              <a:gd name="connsiteX2-5" fmla="*/ 51723 w 1213711"/>
              <a:gd name="connsiteY2-6" fmla="*/ 663592 h 1963718"/>
              <a:gd name="connsiteX3-7" fmla="*/ 55600 w 1213711"/>
              <a:gd name="connsiteY3-8" fmla="*/ 654573 h 1963718"/>
              <a:gd name="connsiteX4-9" fmla="*/ 55983 w 1213711"/>
              <a:gd name="connsiteY4-10" fmla="*/ 654546 h 1963718"/>
              <a:gd name="connsiteX5-11" fmla="*/ 613877 w 1213711"/>
              <a:gd name="connsiteY5-12" fmla="*/ 565945 h 1963718"/>
              <a:gd name="connsiteX6-13" fmla="*/ 686422 w 1213711"/>
              <a:gd name="connsiteY6-14" fmla="*/ 566232 h 1963718"/>
              <a:gd name="connsiteX7-15" fmla="*/ 680444 w 1213711"/>
              <a:gd name="connsiteY7-16" fmla="*/ 581080 h 1963718"/>
              <a:gd name="connsiteX8-17" fmla="*/ 1102768 w 1213711"/>
              <a:gd name="connsiteY8-18" fmla="*/ 1853887 h 1963718"/>
              <a:gd name="connsiteX9-19" fmla="*/ 1213711 w 1213711"/>
              <a:gd name="connsiteY9-20" fmla="*/ 1935768 h 1963718"/>
              <a:gd name="connsiteX10-21" fmla="*/ 1182791 w 1213711"/>
              <a:gd name="connsiteY10-22" fmla="*/ 1943719 h 1963718"/>
              <a:gd name="connsiteX11-23" fmla="*/ 984400 w 1213711"/>
              <a:gd name="connsiteY11-24" fmla="*/ 1963718 h 1963718"/>
              <a:gd name="connsiteX12-25" fmla="*/ 0 w 1213711"/>
              <a:gd name="connsiteY12-26" fmla="*/ 979318 h 1963718"/>
              <a:gd name="connsiteX13-27" fmla="*/ 13285 w 1213711"/>
              <a:gd name="connsiteY13-28" fmla="*/ 817208 h 1963718"/>
              <a:gd name="connsiteX14-29" fmla="*/ 36987 w 1213711"/>
              <a:gd name="connsiteY14-30" fmla="*/ 722482 h 1963718"/>
              <a:gd name="connsiteX15-31" fmla="*/ 187990 w 1213711"/>
              <a:gd name="connsiteY15-32" fmla="*/ 656600 h 1963718"/>
              <a:gd name="connsiteX16-33" fmla="*/ 613877 w 1213711"/>
              <a:gd name="connsiteY16-34" fmla="*/ 565945 h 1963718"/>
              <a:gd name="connsiteX17-35" fmla="*/ 1085047 w 1213711"/>
              <a:gd name="connsiteY17-36" fmla="*/ 0 h 1963718"/>
              <a:gd name="connsiteX18-37" fmla="*/ 1085049 w 1213711"/>
              <a:gd name="connsiteY18-38" fmla="*/ 0 h 1963718"/>
              <a:gd name="connsiteX19-39" fmla="*/ 1109087 w 1213711"/>
              <a:gd name="connsiteY19-40" fmla="*/ 3669 h 1963718"/>
              <a:gd name="connsiteX20" fmla="*/ 1085047 w 1213711"/>
              <a:gd name="connsiteY20" fmla="*/ 0 h 1963718"/>
              <a:gd name="connsiteX0-41" fmla="*/ 55983 w 1213711"/>
              <a:gd name="connsiteY0-42" fmla="*/ 654546 h 1963718"/>
              <a:gd name="connsiteX1-43" fmla="*/ 49673 w 1213711"/>
              <a:gd name="connsiteY1-44" fmla="*/ 671786 h 1963718"/>
              <a:gd name="connsiteX2-45" fmla="*/ 51723 w 1213711"/>
              <a:gd name="connsiteY2-46" fmla="*/ 663592 h 1963718"/>
              <a:gd name="connsiteX3-47" fmla="*/ 55600 w 1213711"/>
              <a:gd name="connsiteY3-48" fmla="*/ 654573 h 1963718"/>
              <a:gd name="connsiteX4-49" fmla="*/ 55983 w 1213711"/>
              <a:gd name="connsiteY4-50" fmla="*/ 654546 h 1963718"/>
              <a:gd name="connsiteX5-51" fmla="*/ 613877 w 1213711"/>
              <a:gd name="connsiteY5-52" fmla="*/ 565945 h 1963718"/>
              <a:gd name="connsiteX6-53" fmla="*/ 686422 w 1213711"/>
              <a:gd name="connsiteY6-54" fmla="*/ 566232 h 1963718"/>
              <a:gd name="connsiteX7-55" fmla="*/ 680444 w 1213711"/>
              <a:gd name="connsiteY7-56" fmla="*/ 581080 h 1963718"/>
              <a:gd name="connsiteX8-57" fmla="*/ 1102768 w 1213711"/>
              <a:gd name="connsiteY8-58" fmla="*/ 1853887 h 1963718"/>
              <a:gd name="connsiteX9-59" fmla="*/ 1213711 w 1213711"/>
              <a:gd name="connsiteY9-60" fmla="*/ 1935768 h 1963718"/>
              <a:gd name="connsiteX10-61" fmla="*/ 1182791 w 1213711"/>
              <a:gd name="connsiteY10-62" fmla="*/ 1943719 h 1963718"/>
              <a:gd name="connsiteX11-63" fmla="*/ 984400 w 1213711"/>
              <a:gd name="connsiteY11-64" fmla="*/ 1963718 h 1963718"/>
              <a:gd name="connsiteX12-65" fmla="*/ 0 w 1213711"/>
              <a:gd name="connsiteY12-66" fmla="*/ 979318 h 1963718"/>
              <a:gd name="connsiteX13-67" fmla="*/ 13285 w 1213711"/>
              <a:gd name="connsiteY13-68" fmla="*/ 817208 h 1963718"/>
              <a:gd name="connsiteX14-69" fmla="*/ 36987 w 1213711"/>
              <a:gd name="connsiteY14-70" fmla="*/ 722482 h 1963718"/>
              <a:gd name="connsiteX15-71" fmla="*/ 187990 w 1213711"/>
              <a:gd name="connsiteY15-72" fmla="*/ 656600 h 1963718"/>
              <a:gd name="connsiteX16-73" fmla="*/ 613877 w 1213711"/>
              <a:gd name="connsiteY16-74" fmla="*/ 565945 h 1963718"/>
              <a:gd name="connsiteX17-75" fmla="*/ 1085047 w 1213711"/>
              <a:gd name="connsiteY17-76" fmla="*/ 0 h 1963718"/>
              <a:gd name="connsiteX18-77" fmla="*/ 1085049 w 1213711"/>
              <a:gd name="connsiteY18-78" fmla="*/ 0 h 1963718"/>
              <a:gd name="connsiteX19-79" fmla="*/ 1085047 w 1213711"/>
              <a:gd name="connsiteY19-80" fmla="*/ 0 h 1963718"/>
              <a:gd name="connsiteX0-81" fmla="*/ 55983 w 1213711"/>
              <a:gd name="connsiteY0-82" fmla="*/ 88601 h 1397773"/>
              <a:gd name="connsiteX1-83" fmla="*/ 49673 w 1213711"/>
              <a:gd name="connsiteY1-84" fmla="*/ 105841 h 1397773"/>
              <a:gd name="connsiteX2-85" fmla="*/ 51723 w 1213711"/>
              <a:gd name="connsiteY2-86" fmla="*/ 97647 h 1397773"/>
              <a:gd name="connsiteX3-87" fmla="*/ 55600 w 1213711"/>
              <a:gd name="connsiteY3-88" fmla="*/ 88628 h 1397773"/>
              <a:gd name="connsiteX4-89" fmla="*/ 55983 w 1213711"/>
              <a:gd name="connsiteY4-90" fmla="*/ 88601 h 1397773"/>
              <a:gd name="connsiteX5-91" fmla="*/ 613877 w 1213711"/>
              <a:gd name="connsiteY5-92" fmla="*/ 0 h 1397773"/>
              <a:gd name="connsiteX6-93" fmla="*/ 686422 w 1213711"/>
              <a:gd name="connsiteY6-94" fmla="*/ 287 h 1397773"/>
              <a:gd name="connsiteX7-95" fmla="*/ 680444 w 1213711"/>
              <a:gd name="connsiteY7-96" fmla="*/ 15135 h 1397773"/>
              <a:gd name="connsiteX8-97" fmla="*/ 1102768 w 1213711"/>
              <a:gd name="connsiteY8-98" fmla="*/ 1287942 h 1397773"/>
              <a:gd name="connsiteX9-99" fmla="*/ 1213711 w 1213711"/>
              <a:gd name="connsiteY9-100" fmla="*/ 1369823 h 1397773"/>
              <a:gd name="connsiteX10-101" fmla="*/ 1182791 w 1213711"/>
              <a:gd name="connsiteY10-102" fmla="*/ 1377774 h 1397773"/>
              <a:gd name="connsiteX11-103" fmla="*/ 984400 w 1213711"/>
              <a:gd name="connsiteY11-104" fmla="*/ 1397773 h 1397773"/>
              <a:gd name="connsiteX12-105" fmla="*/ 0 w 1213711"/>
              <a:gd name="connsiteY12-106" fmla="*/ 413373 h 1397773"/>
              <a:gd name="connsiteX13-107" fmla="*/ 13285 w 1213711"/>
              <a:gd name="connsiteY13-108" fmla="*/ 251263 h 1397773"/>
              <a:gd name="connsiteX14-109" fmla="*/ 36987 w 1213711"/>
              <a:gd name="connsiteY14-110" fmla="*/ 156537 h 1397773"/>
              <a:gd name="connsiteX15-111" fmla="*/ 187990 w 1213711"/>
              <a:gd name="connsiteY15-112" fmla="*/ 90655 h 1397773"/>
              <a:gd name="connsiteX16-113" fmla="*/ 613877 w 1213711"/>
              <a:gd name="connsiteY16-114" fmla="*/ 0 h 1397773"/>
              <a:gd name="connsiteX0-115" fmla="*/ 55600 w 1213711"/>
              <a:gd name="connsiteY0-116" fmla="*/ 88628 h 1397773"/>
              <a:gd name="connsiteX1-117" fmla="*/ 49673 w 1213711"/>
              <a:gd name="connsiteY1-118" fmla="*/ 105841 h 1397773"/>
              <a:gd name="connsiteX2-119" fmla="*/ 51723 w 1213711"/>
              <a:gd name="connsiteY2-120" fmla="*/ 97647 h 1397773"/>
              <a:gd name="connsiteX3-121" fmla="*/ 55600 w 1213711"/>
              <a:gd name="connsiteY3-122" fmla="*/ 88628 h 1397773"/>
              <a:gd name="connsiteX4-123" fmla="*/ 613877 w 1213711"/>
              <a:gd name="connsiteY4-124" fmla="*/ 0 h 1397773"/>
              <a:gd name="connsiteX5-125" fmla="*/ 686422 w 1213711"/>
              <a:gd name="connsiteY5-126" fmla="*/ 287 h 1397773"/>
              <a:gd name="connsiteX6-127" fmla="*/ 680444 w 1213711"/>
              <a:gd name="connsiteY6-128" fmla="*/ 15135 h 1397773"/>
              <a:gd name="connsiteX7-129" fmla="*/ 1102768 w 1213711"/>
              <a:gd name="connsiteY7-130" fmla="*/ 1287942 h 1397773"/>
              <a:gd name="connsiteX8-131" fmla="*/ 1213711 w 1213711"/>
              <a:gd name="connsiteY8-132" fmla="*/ 1369823 h 1397773"/>
              <a:gd name="connsiteX9-133" fmla="*/ 1182791 w 1213711"/>
              <a:gd name="connsiteY9-134" fmla="*/ 1377774 h 1397773"/>
              <a:gd name="connsiteX10-135" fmla="*/ 984400 w 1213711"/>
              <a:gd name="connsiteY10-136" fmla="*/ 1397773 h 1397773"/>
              <a:gd name="connsiteX11-137" fmla="*/ 0 w 1213711"/>
              <a:gd name="connsiteY11-138" fmla="*/ 413373 h 1397773"/>
              <a:gd name="connsiteX12-139" fmla="*/ 13285 w 1213711"/>
              <a:gd name="connsiteY12-140" fmla="*/ 251263 h 1397773"/>
              <a:gd name="connsiteX13-141" fmla="*/ 36987 w 1213711"/>
              <a:gd name="connsiteY13-142" fmla="*/ 156537 h 1397773"/>
              <a:gd name="connsiteX14-143" fmla="*/ 187990 w 1213711"/>
              <a:gd name="connsiteY14-144" fmla="*/ 90655 h 1397773"/>
              <a:gd name="connsiteX15-145" fmla="*/ 613877 w 1213711"/>
              <a:gd name="connsiteY15-146" fmla="*/ 0 h 1397773"/>
              <a:gd name="connsiteX0-147" fmla="*/ 51723 w 1213711"/>
              <a:gd name="connsiteY0-148" fmla="*/ 97647 h 1397773"/>
              <a:gd name="connsiteX1-149" fmla="*/ 49673 w 1213711"/>
              <a:gd name="connsiteY1-150" fmla="*/ 105841 h 1397773"/>
              <a:gd name="connsiteX2-151" fmla="*/ 51723 w 1213711"/>
              <a:gd name="connsiteY2-152" fmla="*/ 97647 h 1397773"/>
              <a:gd name="connsiteX3-153" fmla="*/ 613877 w 1213711"/>
              <a:gd name="connsiteY3-154" fmla="*/ 0 h 1397773"/>
              <a:gd name="connsiteX4-155" fmla="*/ 686422 w 1213711"/>
              <a:gd name="connsiteY4-156" fmla="*/ 287 h 1397773"/>
              <a:gd name="connsiteX5-157" fmla="*/ 680444 w 1213711"/>
              <a:gd name="connsiteY5-158" fmla="*/ 15135 h 1397773"/>
              <a:gd name="connsiteX6-159" fmla="*/ 1102768 w 1213711"/>
              <a:gd name="connsiteY6-160" fmla="*/ 1287942 h 1397773"/>
              <a:gd name="connsiteX7-161" fmla="*/ 1213711 w 1213711"/>
              <a:gd name="connsiteY7-162" fmla="*/ 1369823 h 1397773"/>
              <a:gd name="connsiteX8-163" fmla="*/ 1182791 w 1213711"/>
              <a:gd name="connsiteY8-164" fmla="*/ 1377774 h 1397773"/>
              <a:gd name="connsiteX9-165" fmla="*/ 984400 w 1213711"/>
              <a:gd name="connsiteY9-166" fmla="*/ 1397773 h 1397773"/>
              <a:gd name="connsiteX10-167" fmla="*/ 0 w 1213711"/>
              <a:gd name="connsiteY10-168" fmla="*/ 413373 h 1397773"/>
              <a:gd name="connsiteX11-169" fmla="*/ 13285 w 1213711"/>
              <a:gd name="connsiteY11-170" fmla="*/ 251263 h 1397773"/>
              <a:gd name="connsiteX12-171" fmla="*/ 36987 w 1213711"/>
              <a:gd name="connsiteY12-172" fmla="*/ 156537 h 1397773"/>
              <a:gd name="connsiteX13-173" fmla="*/ 187990 w 1213711"/>
              <a:gd name="connsiteY13-174" fmla="*/ 90655 h 1397773"/>
              <a:gd name="connsiteX14-175" fmla="*/ 613877 w 1213711"/>
              <a:gd name="connsiteY14-176" fmla="*/ 0 h 1397773"/>
              <a:gd name="connsiteX0-177" fmla="*/ 613877 w 1213711"/>
              <a:gd name="connsiteY0-178" fmla="*/ 0 h 1397773"/>
              <a:gd name="connsiteX1-179" fmla="*/ 686422 w 1213711"/>
              <a:gd name="connsiteY1-180" fmla="*/ 287 h 1397773"/>
              <a:gd name="connsiteX2-181" fmla="*/ 680444 w 1213711"/>
              <a:gd name="connsiteY2-182" fmla="*/ 15135 h 1397773"/>
              <a:gd name="connsiteX3-183" fmla="*/ 1102768 w 1213711"/>
              <a:gd name="connsiteY3-184" fmla="*/ 1287942 h 1397773"/>
              <a:gd name="connsiteX4-185" fmla="*/ 1213711 w 1213711"/>
              <a:gd name="connsiteY4-186" fmla="*/ 1369823 h 1397773"/>
              <a:gd name="connsiteX5-187" fmla="*/ 1182791 w 1213711"/>
              <a:gd name="connsiteY5-188" fmla="*/ 1377774 h 1397773"/>
              <a:gd name="connsiteX6-189" fmla="*/ 984400 w 1213711"/>
              <a:gd name="connsiteY6-190" fmla="*/ 1397773 h 1397773"/>
              <a:gd name="connsiteX7-191" fmla="*/ 0 w 1213711"/>
              <a:gd name="connsiteY7-192" fmla="*/ 413373 h 1397773"/>
              <a:gd name="connsiteX8-193" fmla="*/ 13285 w 1213711"/>
              <a:gd name="connsiteY8-194" fmla="*/ 251263 h 1397773"/>
              <a:gd name="connsiteX9-195" fmla="*/ 36987 w 1213711"/>
              <a:gd name="connsiteY9-196" fmla="*/ 156537 h 1397773"/>
              <a:gd name="connsiteX10-197" fmla="*/ 187990 w 1213711"/>
              <a:gd name="connsiteY10-198" fmla="*/ 90655 h 1397773"/>
              <a:gd name="connsiteX11-199" fmla="*/ 613877 w 1213711"/>
              <a:gd name="connsiteY11-200" fmla="*/ 0 h 1397773"/>
            </a:gdLst>
            <a:ahLst/>
            <a:cxnLst>
              <a:cxn ang="0">
                <a:pos x="connsiteX0-177" y="connsiteY0-178"/>
              </a:cxn>
              <a:cxn ang="0">
                <a:pos x="connsiteX1-179" y="connsiteY1-180"/>
              </a:cxn>
              <a:cxn ang="0">
                <a:pos x="connsiteX2-181" y="connsiteY2-182"/>
              </a:cxn>
              <a:cxn ang="0">
                <a:pos x="connsiteX3-183" y="connsiteY3-184"/>
              </a:cxn>
              <a:cxn ang="0">
                <a:pos x="connsiteX4-185" y="connsiteY4-186"/>
              </a:cxn>
              <a:cxn ang="0">
                <a:pos x="connsiteX5-187" y="connsiteY5-188"/>
              </a:cxn>
              <a:cxn ang="0">
                <a:pos x="connsiteX6-189" y="connsiteY6-190"/>
              </a:cxn>
              <a:cxn ang="0">
                <a:pos x="connsiteX7-191" y="connsiteY7-192"/>
              </a:cxn>
              <a:cxn ang="0">
                <a:pos x="connsiteX8-193" y="connsiteY8-194"/>
              </a:cxn>
              <a:cxn ang="0">
                <a:pos x="connsiteX9-195" y="connsiteY9-196"/>
              </a:cxn>
              <a:cxn ang="0">
                <a:pos x="connsiteX10-197" y="connsiteY10-198"/>
              </a:cxn>
              <a:cxn ang="0">
                <a:pos x="connsiteX11-199" y="connsiteY11-200"/>
              </a:cxn>
            </a:cxnLst>
            <a:rect l="l" t="t" r="r" b="b"/>
            <a:pathLst>
              <a:path w="1213711" h="1397773">
                <a:moveTo>
                  <a:pt x="613877" y="0"/>
                </a:moveTo>
                <a:lnTo>
                  <a:pt x="686422" y="287"/>
                </a:lnTo>
                <a:lnTo>
                  <a:pt x="680444" y="15135"/>
                </a:lnTo>
                <a:cubicBezTo>
                  <a:pt x="540400" y="428948"/>
                  <a:pt x="659972" y="922195"/>
                  <a:pt x="1102768" y="1287942"/>
                </a:cubicBezTo>
                <a:lnTo>
                  <a:pt x="1213711" y="1369823"/>
                </a:lnTo>
                <a:lnTo>
                  <a:pt x="1182791" y="1377774"/>
                </a:lnTo>
                <a:cubicBezTo>
                  <a:pt x="1118709" y="1390887"/>
                  <a:pt x="1052359" y="1397773"/>
                  <a:pt x="984400" y="1397773"/>
                </a:cubicBezTo>
                <a:cubicBezTo>
                  <a:pt x="440731" y="1397773"/>
                  <a:pt x="0" y="957042"/>
                  <a:pt x="0" y="413373"/>
                </a:cubicBezTo>
                <a:cubicBezTo>
                  <a:pt x="0" y="358157"/>
                  <a:pt x="4546" y="304002"/>
                  <a:pt x="13285" y="251263"/>
                </a:cubicBezTo>
                <a:lnTo>
                  <a:pt x="36987" y="156537"/>
                </a:lnTo>
                <a:lnTo>
                  <a:pt x="187990" y="90655"/>
                </a:lnTo>
                <a:cubicBezTo>
                  <a:pt x="334757" y="35947"/>
                  <a:pt x="477716" y="6800"/>
                  <a:pt x="613877" y="0"/>
                </a:cubicBezTo>
                <a:close/>
              </a:path>
            </a:pathLst>
          </a:custGeom>
          <a:solidFill>
            <a:srgbClr val="C41E1E"/>
          </a:solidFill>
          <a:ln w="31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defRPr/>
            </a:pPr>
            <a:endParaRPr lang="zh-CN" altLang="en-US" sz="2305">
              <a:solidFill>
                <a:prstClr val="white"/>
              </a:solidFill>
            </a:endParaRPr>
          </a:p>
        </p:txBody>
      </p:sp>
      <p:sp>
        <p:nvSpPr>
          <p:cNvPr id="118" name="任意多边形 117"/>
          <p:cNvSpPr/>
          <p:nvPr/>
        </p:nvSpPr>
        <p:spPr>
          <a:xfrm rot="14400000" flipH="1">
            <a:off x="3647526" y="2424927"/>
            <a:ext cx="1537624" cy="1744613"/>
          </a:xfrm>
          <a:custGeom>
            <a:avLst/>
            <a:gdLst>
              <a:gd name="connsiteX0" fmla="*/ 132049 w 1237783"/>
              <a:gd name="connsiteY0" fmla="*/ 916409 h 1405772"/>
              <a:gd name="connsiteX1" fmla="*/ 33708 w 1237783"/>
              <a:gd name="connsiteY1" fmla="*/ 169427 h 1405772"/>
              <a:gd name="connsiteX2" fmla="*/ 41048 w 1237783"/>
              <a:gd name="connsiteY2" fmla="*/ 149769 h 1405772"/>
              <a:gd name="connsiteX3" fmla="*/ 180743 w 1237783"/>
              <a:gd name="connsiteY3" fmla="*/ 88821 h 1405772"/>
              <a:gd name="connsiteX4" fmla="*/ 572449 w 1237783"/>
              <a:gd name="connsiteY4" fmla="*/ 333 h 1405772"/>
              <a:gd name="connsiteX5" fmla="*/ 681958 w 1237783"/>
              <a:gd name="connsiteY5" fmla="*/ 0 h 1405772"/>
              <a:gd name="connsiteX6" fmla="*/ 680963 w 1237783"/>
              <a:gd name="connsiteY6" fmla="*/ 2470 h 1405772"/>
              <a:gd name="connsiteX7" fmla="*/ 1103287 w 1237783"/>
              <a:gd name="connsiteY7" fmla="*/ 1275277 h 1405772"/>
              <a:gd name="connsiteX8" fmla="*/ 1237783 w 1237783"/>
              <a:gd name="connsiteY8" fmla="*/ 1374540 h 1405772"/>
              <a:gd name="connsiteX9" fmla="*/ 1201125 w 1237783"/>
              <a:gd name="connsiteY9" fmla="*/ 1384762 h 1405772"/>
              <a:gd name="connsiteX10" fmla="*/ 1122167 w 1237783"/>
              <a:gd name="connsiteY10" fmla="*/ 1398538 h 1405772"/>
              <a:gd name="connsiteX11" fmla="*/ 1072551 w 1237783"/>
              <a:gd name="connsiteY11" fmla="*/ 1403751 h 1405772"/>
              <a:gd name="connsiteX12" fmla="*/ 910191 w 1237783"/>
              <a:gd name="connsiteY12" fmla="*/ 1403158 h 1405772"/>
              <a:gd name="connsiteX13" fmla="*/ 861001 w 1237783"/>
              <a:gd name="connsiteY13" fmla="*/ 1397084 h 1405772"/>
              <a:gd name="connsiteX14" fmla="*/ 729784 w 1237783"/>
              <a:gd name="connsiteY14" fmla="*/ 1375066 h 1405772"/>
              <a:gd name="connsiteX15" fmla="*/ 132049 w 1237783"/>
              <a:gd name="connsiteY15" fmla="*/ 916409 h 140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7783" h="1405772">
                <a:moveTo>
                  <a:pt x="132049" y="916409"/>
                </a:moveTo>
                <a:cubicBezTo>
                  <a:pt x="-3868" y="680993"/>
                  <a:pt x="-31497" y="412773"/>
                  <a:pt x="33708" y="169427"/>
                </a:cubicBezTo>
                <a:lnTo>
                  <a:pt x="41048" y="149769"/>
                </a:lnTo>
                <a:lnTo>
                  <a:pt x="180743" y="88821"/>
                </a:lnTo>
                <a:cubicBezTo>
                  <a:pt x="315279" y="38672"/>
                  <a:pt x="446615" y="10002"/>
                  <a:pt x="572449" y="333"/>
                </a:cubicBezTo>
                <a:lnTo>
                  <a:pt x="681958" y="0"/>
                </a:lnTo>
                <a:lnTo>
                  <a:pt x="680963" y="2470"/>
                </a:lnTo>
                <a:cubicBezTo>
                  <a:pt x="540920" y="416283"/>
                  <a:pt x="660492" y="909530"/>
                  <a:pt x="1103287" y="1275277"/>
                </a:cubicBezTo>
                <a:lnTo>
                  <a:pt x="1237783" y="1374540"/>
                </a:lnTo>
                <a:lnTo>
                  <a:pt x="1201125" y="1384762"/>
                </a:lnTo>
                <a:lnTo>
                  <a:pt x="1122167" y="1398538"/>
                </a:lnTo>
                <a:lnTo>
                  <a:pt x="1072551" y="1403751"/>
                </a:lnTo>
                <a:cubicBezTo>
                  <a:pt x="1015652" y="1406682"/>
                  <a:pt x="961575" y="1406375"/>
                  <a:pt x="910191" y="1403158"/>
                </a:cubicBezTo>
                <a:lnTo>
                  <a:pt x="861001" y="1397084"/>
                </a:lnTo>
                <a:lnTo>
                  <a:pt x="729784" y="1375066"/>
                </a:lnTo>
                <a:cubicBezTo>
                  <a:pt x="486438" y="1309862"/>
                  <a:pt x="267967" y="1151824"/>
                  <a:pt x="132049" y="916409"/>
                </a:cubicBezTo>
                <a:close/>
              </a:path>
            </a:pathLst>
          </a:custGeom>
          <a:solidFill>
            <a:srgbClr val="F98607"/>
          </a:solidFill>
          <a:ln w="31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defRPr/>
            </a:pPr>
            <a:endParaRPr lang="zh-CN" altLang="en-US" sz="2305">
              <a:solidFill>
                <a:prstClr val="white"/>
              </a:solidFill>
            </a:endParaRPr>
          </a:p>
        </p:txBody>
      </p:sp>
      <p:sp>
        <p:nvSpPr>
          <p:cNvPr id="119" name="任意多边形 118"/>
          <p:cNvSpPr/>
          <p:nvPr/>
        </p:nvSpPr>
        <p:spPr>
          <a:xfrm rot="7200000" flipH="1">
            <a:off x="3053175" y="3218380"/>
            <a:ext cx="1511997" cy="1748553"/>
          </a:xfrm>
          <a:custGeom>
            <a:avLst/>
            <a:gdLst>
              <a:gd name="connsiteX0" fmla="*/ 1117091 w 1218654"/>
              <a:gd name="connsiteY0" fmla="*/ 988 h 1960766"/>
              <a:gd name="connsiteX1" fmla="*/ 1111437 w 1218654"/>
              <a:gd name="connsiteY1" fmla="*/ 1 h 1960766"/>
              <a:gd name="connsiteX2" fmla="*/ 1111437 w 1218654"/>
              <a:gd name="connsiteY2" fmla="*/ 0 h 1960766"/>
              <a:gd name="connsiteX3" fmla="*/ 1117091 w 1218654"/>
              <a:gd name="connsiteY3" fmla="*/ 987 h 1960766"/>
              <a:gd name="connsiteX4" fmla="*/ 1218654 w 1218654"/>
              <a:gd name="connsiteY4" fmla="*/ 1930532 h 1960766"/>
              <a:gd name="connsiteX5" fmla="*/ 1053075 w 1218654"/>
              <a:gd name="connsiteY5" fmla="*/ 1958315 h 1960766"/>
              <a:gd name="connsiteX6" fmla="*/ 492365 w 1218654"/>
              <a:gd name="connsiteY6" fmla="*/ 1828718 h 1960766"/>
              <a:gd name="connsiteX7" fmla="*/ 24012 w 1218654"/>
              <a:gd name="connsiteY7" fmla="*/ 759643 h 1960766"/>
              <a:gd name="connsiteX8" fmla="*/ 41600 w 1218654"/>
              <a:gd name="connsiteY8" fmla="*/ 696565 h 1960766"/>
              <a:gd name="connsiteX9" fmla="*/ 167979 w 1218654"/>
              <a:gd name="connsiteY9" fmla="*/ 641427 h 1960766"/>
              <a:gd name="connsiteX10" fmla="*/ 559685 w 1218654"/>
              <a:gd name="connsiteY10" fmla="*/ 552939 h 1960766"/>
              <a:gd name="connsiteX11" fmla="*/ 679594 w 1218654"/>
              <a:gd name="connsiteY11" fmla="*/ 552574 h 1960766"/>
              <a:gd name="connsiteX12" fmla="*/ 673699 w 1218654"/>
              <a:gd name="connsiteY12" fmla="*/ 567218 h 1960766"/>
              <a:gd name="connsiteX13" fmla="*/ 1096022 w 1218654"/>
              <a:gd name="connsiteY13" fmla="*/ 1840025 h 1960766"/>
              <a:gd name="connsiteX0-1" fmla="*/ 1117091 w 1218654"/>
              <a:gd name="connsiteY0-2" fmla="*/ 987 h 1960766"/>
              <a:gd name="connsiteX1-3" fmla="*/ 1111437 w 1218654"/>
              <a:gd name="connsiteY1-4" fmla="*/ 1 h 1960766"/>
              <a:gd name="connsiteX2-5" fmla="*/ 1111437 w 1218654"/>
              <a:gd name="connsiteY2-6" fmla="*/ 0 h 1960766"/>
              <a:gd name="connsiteX3-7" fmla="*/ 1117091 w 1218654"/>
              <a:gd name="connsiteY3-8" fmla="*/ 987 h 1960766"/>
              <a:gd name="connsiteX4-9" fmla="*/ 1218654 w 1218654"/>
              <a:gd name="connsiteY4-10" fmla="*/ 1930532 h 1960766"/>
              <a:gd name="connsiteX5-11" fmla="*/ 1053075 w 1218654"/>
              <a:gd name="connsiteY5-12" fmla="*/ 1958315 h 1960766"/>
              <a:gd name="connsiteX6-13" fmla="*/ 492365 w 1218654"/>
              <a:gd name="connsiteY6-14" fmla="*/ 1828718 h 1960766"/>
              <a:gd name="connsiteX7-15" fmla="*/ 24012 w 1218654"/>
              <a:gd name="connsiteY7-16" fmla="*/ 759643 h 1960766"/>
              <a:gd name="connsiteX8-17" fmla="*/ 41600 w 1218654"/>
              <a:gd name="connsiteY8-18" fmla="*/ 696565 h 1960766"/>
              <a:gd name="connsiteX9-19" fmla="*/ 167979 w 1218654"/>
              <a:gd name="connsiteY9-20" fmla="*/ 641427 h 1960766"/>
              <a:gd name="connsiteX10-21" fmla="*/ 559685 w 1218654"/>
              <a:gd name="connsiteY10-22" fmla="*/ 552939 h 1960766"/>
              <a:gd name="connsiteX11-23" fmla="*/ 679594 w 1218654"/>
              <a:gd name="connsiteY11-24" fmla="*/ 552574 h 1960766"/>
              <a:gd name="connsiteX12-25" fmla="*/ 673699 w 1218654"/>
              <a:gd name="connsiteY12-26" fmla="*/ 567218 h 1960766"/>
              <a:gd name="connsiteX13-27" fmla="*/ 1096022 w 1218654"/>
              <a:gd name="connsiteY13-28" fmla="*/ 1840025 h 1960766"/>
              <a:gd name="connsiteX14" fmla="*/ 1218654 w 1218654"/>
              <a:gd name="connsiteY14" fmla="*/ 1930532 h 1960766"/>
              <a:gd name="connsiteX0-29" fmla="*/ 1111437 w 1218654"/>
              <a:gd name="connsiteY0-30" fmla="*/ 0 h 1960766"/>
              <a:gd name="connsiteX1-31" fmla="*/ 1111437 w 1218654"/>
              <a:gd name="connsiteY1-32" fmla="*/ 1 h 1960766"/>
              <a:gd name="connsiteX2-33" fmla="*/ 1111437 w 1218654"/>
              <a:gd name="connsiteY2-34" fmla="*/ 0 h 1960766"/>
              <a:gd name="connsiteX3-35" fmla="*/ 1218654 w 1218654"/>
              <a:gd name="connsiteY3-36" fmla="*/ 1930532 h 1960766"/>
              <a:gd name="connsiteX4-37" fmla="*/ 1053075 w 1218654"/>
              <a:gd name="connsiteY4-38" fmla="*/ 1958315 h 1960766"/>
              <a:gd name="connsiteX5-39" fmla="*/ 492365 w 1218654"/>
              <a:gd name="connsiteY5-40" fmla="*/ 1828718 h 1960766"/>
              <a:gd name="connsiteX6-41" fmla="*/ 24012 w 1218654"/>
              <a:gd name="connsiteY6-42" fmla="*/ 759643 h 1960766"/>
              <a:gd name="connsiteX7-43" fmla="*/ 41600 w 1218654"/>
              <a:gd name="connsiteY7-44" fmla="*/ 696565 h 1960766"/>
              <a:gd name="connsiteX8-45" fmla="*/ 167979 w 1218654"/>
              <a:gd name="connsiteY8-46" fmla="*/ 641427 h 1960766"/>
              <a:gd name="connsiteX9-47" fmla="*/ 559685 w 1218654"/>
              <a:gd name="connsiteY9-48" fmla="*/ 552939 h 1960766"/>
              <a:gd name="connsiteX10-49" fmla="*/ 679594 w 1218654"/>
              <a:gd name="connsiteY10-50" fmla="*/ 552574 h 1960766"/>
              <a:gd name="connsiteX11-51" fmla="*/ 673699 w 1218654"/>
              <a:gd name="connsiteY11-52" fmla="*/ 567218 h 1960766"/>
              <a:gd name="connsiteX12-53" fmla="*/ 1096022 w 1218654"/>
              <a:gd name="connsiteY12-54" fmla="*/ 1840025 h 1960766"/>
              <a:gd name="connsiteX13-55" fmla="*/ 1218654 w 1218654"/>
              <a:gd name="connsiteY13-56" fmla="*/ 1930532 h 1960766"/>
              <a:gd name="connsiteX0-57" fmla="*/ 1218654 w 1218654"/>
              <a:gd name="connsiteY0-58" fmla="*/ 1377958 h 1408192"/>
              <a:gd name="connsiteX1-59" fmla="*/ 1053075 w 1218654"/>
              <a:gd name="connsiteY1-60" fmla="*/ 1405741 h 1408192"/>
              <a:gd name="connsiteX2-61" fmla="*/ 492365 w 1218654"/>
              <a:gd name="connsiteY2-62" fmla="*/ 1276144 h 1408192"/>
              <a:gd name="connsiteX3-63" fmla="*/ 24012 w 1218654"/>
              <a:gd name="connsiteY3-64" fmla="*/ 207069 h 1408192"/>
              <a:gd name="connsiteX4-65" fmla="*/ 41600 w 1218654"/>
              <a:gd name="connsiteY4-66" fmla="*/ 143991 h 1408192"/>
              <a:gd name="connsiteX5-67" fmla="*/ 167979 w 1218654"/>
              <a:gd name="connsiteY5-68" fmla="*/ 88853 h 1408192"/>
              <a:gd name="connsiteX6-69" fmla="*/ 559685 w 1218654"/>
              <a:gd name="connsiteY6-70" fmla="*/ 365 h 1408192"/>
              <a:gd name="connsiteX7-71" fmla="*/ 679594 w 1218654"/>
              <a:gd name="connsiteY7-72" fmla="*/ 0 h 1408192"/>
              <a:gd name="connsiteX8-73" fmla="*/ 673699 w 1218654"/>
              <a:gd name="connsiteY8-74" fmla="*/ 14644 h 1408192"/>
              <a:gd name="connsiteX9-75" fmla="*/ 1096022 w 1218654"/>
              <a:gd name="connsiteY9-76" fmla="*/ 1287451 h 1408192"/>
              <a:gd name="connsiteX10-77" fmla="*/ 1218654 w 1218654"/>
              <a:gd name="connsiteY10-78" fmla="*/ 1377958 h 1408192"/>
            </a:gdLst>
            <a:ahLst/>
            <a:cxnLst>
              <a:cxn ang="0">
                <a:pos x="connsiteX0-57" y="connsiteY0-58"/>
              </a:cxn>
              <a:cxn ang="0">
                <a:pos x="connsiteX1-59" y="connsiteY1-60"/>
              </a:cxn>
              <a:cxn ang="0">
                <a:pos x="connsiteX2-61" y="connsiteY2-62"/>
              </a:cxn>
              <a:cxn ang="0">
                <a:pos x="connsiteX3-63" y="connsiteY3-64"/>
              </a:cxn>
              <a:cxn ang="0">
                <a:pos x="connsiteX4-65" y="connsiteY4-66"/>
              </a:cxn>
              <a:cxn ang="0">
                <a:pos x="connsiteX5-67" y="connsiteY5-68"/>
              </a:cxn>
              <a:cxn ang="0">
                <a:pos x="connsiteX6-69" y="connsiteY6-70"/>
              </a:cxn>
              <a:cxn ang="0">
                <a:pos x="connsiteX7-71" y="connsiteY7-72"/>
              </a:cxn>
              <a:cxn ang="0">
                <a:pos x="connsiteX8-73" y="connsiteY8-74"/>
              </a:cxn>
              <a:cxn ang="0">
                <a:pos x="connsiteX9-75" y="connsiteY9-76"/>
              </a:cxn>
              <a:cxn ang="0">
                <a:pos x="connsiteX10-77" y="connsiteY10-78"/>
              </a:cxn>
            </a:cxnLst>
            <a:rect l="l" t="t" r="r" b="b"/>
            <a:pathLst>
              <a:path w="1218654" h="1408192">
                <a:moveTo>
                  <a:pt x="1218654" y="1377958"/>
                </a:moveTo>
                <a:lnTo>
                  <a:pt x="1053075" y="1405741"/>
                </a:lnTo>
                <a:cubicBezTo>
                  <a:pt x="863941" y="1419107"/>
                  <a:pt x="668927" y="1378082"/>
                  <a:pt x="492365" y="1276144"/>
                </a:cubicBezTo>
                <a:cubicBezTo>
                  <a:pt x="109815" y="1055278"/>
                  <a:pt x="-68409" y="616419"/>
                  <a:pt x="24012" y="207069"/>
                </a:cubicBezTo>
                <a:lnTo>
                  <a:pt x="41600" y="143991"/>
                </a:lnTo>
                <a:lnTo>
                  <a:pt x="167979" y="88853"/>
                </a:lnTo>
                <a:cubicBezTo>
                  <a:pt x="302515" y="38704"/>
                  <a:pt x="433852" y="10033"/>
                  <a:pt x="559685" y="365"/>
                </a:cubicBezTo>
                <a:lnTo>
                  <a:pt x="679594" y="0"/>
                </a:lnTo>
                <a:lnTo>
                  <a:pt x="673699" y="14644"/>
                </a:lnTo>
                <a:cubicBezTo>
                  <a:pt x="533655" y="428457"/>
                  <a:pt x="653227" y="921704"/>
                  <a:pt x="1096022" y="1287451"/>
                </a:cubicBezTo>
                <a:lnTo>
                  <a:pt x="1218654" y="1377958"/>
                </a:lnTo>
                <a:close/>
              </a:path>
            </a:pathLst>
          </a:custGeom>
          <a:solidFill>
            <a:srgbClr val="FFC000"/>
          </a:solidFill>
          <a:ln w="31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defRPr/>
            </a:pPr>
            <a:endParaRPr lang="zh-CN" altLang="en-US" sz="2305">
              <a:solidFill>
                <a:prstClr val="white"/>
              </a:solidFill>
            </a:endParaRPr>
          </a:p>
        </p:txBody>
      </p:sp>
      <p:sp>
        <p:nvSpPr>
          <p:cNvPr id="46" name="矩形 45">
            <a:hlinkClick r:id="rId2" action="ppaction://hlinksldjump"/>
          </p:cNvPr>
          <p:cNvSpPr/>
          <p:nvPr/>
        </p:nvSpPr>
        <p:spPr>
          <a:xfrm>
            <a:off x="-629326" y="647413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47" name="矩形 46">
            <a:hlinkClick r:id="rId3" action="ppaction://hlinksldjump"/>
          </p:cNvPr>
          <p:cNvSpPr/>
          <p:nvPr/>
        </p:nvSpPr>
        <p:spPr>
          <a:xfrm>
            <a:off x="-629326" y="670695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395605" y="1268730"/>
            <a:ext cx="8462645" cy="2414905"/>
          </a:xfrm>
        </p:spPr>
        <p:txBody>
          <a:bodyPr>
            <a:normAutofit fontScale="90000"/>
          </a:bodyPr>
          <a:lstStyle/>
          <a:p>
            <a:pPr marL="800100" lvl="3" indent="-342900" fontAlgn="auto">
              <a:lnSpc>
                <a:spcPct val="150000"/>
              </a:lnSpc>
              <a:spcBef>
                <a:spcPts val="600"/>
              </a:spcBef>
              <a:buClr>
                <a:srgbClr val="C00000"/>
              </a:buClr>
              <a:buSzPct val="70000"/>
              <a:buFont typeface="Wingdings" panose="05000000000000000000" pitchFamily="2" charset="2"/>
              <a:buChar char="l"/>
            </a:pPr>
            <a:r>
              <a:rPr kumimoji="1" lang="en-US" altLang="zh-CN" sz="1600"/>
              <a:t>收集项目客户和其他利益相关者对质量和过</a:t>
            </a:r>
            <a:r>
              <a:rPr kumimoji="1" lang="zh-CN" altLang="en-US" sz="1600"/>
              <a:t>性能</a:t>
            </a:r>
            <a:r>
              <a:rPr kumimoji="1" lang="en-US" altLang="zh-CN" sz="1600"/>
              <a:t>的要求; </a:t>
            </a:r>
          </a:p>
          <a:p>
            <a:pPr marL="800100" lvl="3" indent="-342900" fontAlgn="auto">
              <a:lnSpc>
                <a:spcPct val="150000"/>
              </a:lnSpc>
              <a:spcBef>
                <a:spcPts val="600"/>
              </a:spcBef>
              <a:buClr>
                <a:srgbClr val="C00000"/>
              </a:buClr>
              <a:buSzPct val="70000"/>
              <a:buFont typeface="Wingdings" panose="05000000000000000000" pitchFamily="2" charset="2"/>
              <a:buChar char="l"/>
            </a:pPr>
            <a:r>
              <a:rPr kumimoji="1" lang="en-US" altLang="zh-CN" sz="1600"/>
              <a:t>根据客户对质量和过程</a:t>
            </a:r>
            <a:r>
              <a:rPr kumimoji="1" lang="zh-CN" altLang="en-US" sz="1600">
                <a:sym typeface="+mn-ea"/>
              </a:rPr>
              <a:t>性能</a:t>
            </a:r>
            <a:r>
              <a:rPr kumimoji="1" lang="en-US" altLang="zh-CN" sz="1600"/>
              <a:t>的要求，结合组织</a:t>
            </a:r>
            <a:r>
              <a:rPr kumimoji="1" lang="zh-CN" altLang="en-US" sz="1600">
                <a:sym typeface="+mn-ea"/>
              </a:rPr>
              <a:t>性能</a:t>
            </a:r>
            <a:r>
              <a:rPr kumimoji="1" lang="en-US" altLang="zh-CN" sz="1600"/>
              <a:t>目标，制定项目的质量和过程</a:t>
            </a:r>
            <a:r>
              <a:rPr kumimoji="1" lang="zh-CN" altLang="en-US" sz="1600">
                <a:sym typeface="+mn-ea"/>
              </a:rPr>
              <a:t>性能</a:t>
            </a:r>
            <a:r>
              <a:rPr kumimoji="1" lang="en-US" altLang="zh-CN" sz="1600"/>
              <a:t>目标;</a:t>
            </a:r>
          </a:p>
          <a:p>
            <a:pPr marL="800100" lvl="3" indent="-342900" fontAlgn="auto">
              <a:lnSpc>
                <a:spcPct val="150000"/>
              </a:lnSpc>
              <a:spcBef>
                <a:spcPts val="600"/>
              </a:spcBef>
              <a:buClr>
                <a:srgbClr val="C00000"/>
              </a:buClr>
              <a:buSzPct val="70000"/>
              <a:buFont typeface="Wingdings" panose="05000000000000000000" pitchFamily="2" charset="2"/>
              <a:buChar char="l"/>
            </a:pPr>
            <a:r>
              <a:rPr kumimoji="1" lang="en-US" altLang="zh-CN" sz="1600"/>
              <a:t>对设定的项目质量和过程</a:t>
            </a:r>
            <a:r>
              <a:rPr kumimoji="1" lang="zh-CN" altLang="en-US" sz="1600">
                <a:sym typeface="+mn-ea"/>
              </a:rPr>
              <a:t>性能</a:t>
            </a:r>
            <a:r>
              <a:rPr kumimoji="1" lang="en-US" altLang="zh-CN" sz="1600"/>
              <a:t>目标进行</a:t>
            </a:r>
            <a:r>
              <a:rPr kumimoji="1" lang="en-US" altLang="zh-CN" sz="1600">
                <a:sym typeface="+mn-ea"/>
              </a:rPr>
              <a:t>置</a:t>
            </a:r>
            <a:r>
              <a:rPr kumimoji="1" lang="zh-CN" altLang="en-US" sz="1600"/>
              <a:t>信度分析</a:t>
            </a:r>
            <a:r>
              <a:rPr kumimoji="1" lang="en-US" altLang="zh-CN" sz="1600"/>
              <a:t>;</a:t>
            </a:r>
          </a:p>
          <a:p>
            <a:pPr marL="800100" lvl="3" indent="-342900" fontAlgn="auto">
              <a:lnSpc>
                <a:spcPct val="150000"/>
              </a:lnSpc>
              <a:spcBef>
                <a:spcPts val="600"/>
              </a:spcBef>
              <a:buClr>
                <a:srgbClr val="C00000"/>
              </a:buClr>
              <a:buSzPct val="70000"/>
              <a:buFont typeface="Wingdings" panose="05000000000000000000" pitchFamily="2" charset="2"/>
              <a:buChar char="l"/>
            </a:pPr>
            <a:r>
              <a:rPr kumimoji="1" lang="en-US" altLang="zh-CN" sz="1600"/>
              <a:t>在置信度较低的情况下，在现有模型推导的基础上，调整强相关影响因子与子目标的子过程组合，并将其作为项目的阶段目标； </a:t>
            </a:r>
          </a:p>
          <a:p>
            <a:pPr marL="800100" lvl="3" indent="-342900" fontAlgn="auto">
              <a:lnSpc>
                <a:spcPct val="150000"/>
              </a:lnSpc>
              <a:spcBef>
                <a:spcPts val="600"/>
              </a:spcBef>
              <a:buClr>
                <a:srgbClr val="C00000"/>
              </a:buClr>
              <a:buSzPct val="70000"/>
              <a:buFont typeface="Wingdings" panose="05000000000000000000" pitchFamily="2" charset="2"/>
              <a:buChar char="l"/>
            </a:pPr>
            <a:r>
              <a:rPr kumimoji="1" lang="zh-CN" altLang="en-US" sz="1600"/>
              <a:t>在</a:t>
            </a:r>
            <a:r>
              <a:rPr kumimoji="1" lang="en-US" altLang="zh-CN" sz="1600"/>
              <a:t>未能达到项目质量和过程性能目标的情况下，及时与客户沟通和谈判以达成新的目标。</a:t>
            </a:r>
          </a:p>
          <a:p>
            <a:pPr marL="800100" lvl="3" indent="-342900" fontAlgn="auto">
              <a:lnSpc>
                <a:spcPct val="150000"/>
              </a:lnSpc>
              <a:spcBef>
                <a:spcPts val="600"/>
              </a:spcBef>
              <a:buClr>
                <a:srgbClr val="C00000"/>
              </a:buClr>
              <a:buSzPct val="70000"/>
              <a:buFont typeface="Wingdings" panose="05000000000000000000" pitchFamily="2" charset="2"/>
              <a:buChar char="l"/>
            </a:pPr>
            <a:endParaRPr kumimoji="1" lang="en-US" altLang="zh-CN" sz="1600"/>
          </a:p>
          <a:p>
            <a:pPr marL="800100" lvl="3" indent="-342900" fontAlgn="auto">
              <a:lnSpc>
                <a:spcPct val="150000"/>
              </a:lnSpc>
              <a:spcBef>
                <a:spcPts val="600"/>
              </a:spcBef>
              <a:buClr>
                <a:srgbClr val="C00000"/>
              </a:buClr>
              <a:buSzPct val="70000"/>
              <a:buFont typeface="Wingdings" panose="05000000000000000000" pitchFamily="2" charset="2"/>
              <a:buChar char="l"/>
            </a:pPr>
            <a:endParaRPr kumimoji="1" lang="en-US" altLang="zh-CN" sz="1600"/>
          </a:p>
          <a:p>
            <a:pPr marL="800100" lvl="3" indent="-342900">
              <a:spcBef>
                <a:spcPts val="600"/>
              </a:spcBef>
              <a:buClr>
                <a:srgbClr val="C00000"/>
              </a:buClr>
              <a:buSzPct val="70000"/>
              <a:buFont typeface="Wingdings" panose="05000000000000000000" pitchFamily="2" charset="2"/>
              <a:buChar char="l"/>
            </a:pPr>
            <a:endParaRPr lang="zh-CN" altLang="en-US" sz="1200"/>
          </a:p>
        </p:txBody>
      </p:sp>
      <p:sp>
        <p:nvSpPr>
          <p:cNvPr id="7" name="Text Box 5"/>
          <p:cNvSpPr txBox="1">
            <a:spLocks noChangeArrowheads="1"/>
          </p:cNvSpPr>
          <p:nvPr/>
        </p:nvSpPr>
        <p:spPr bwMode="auto">
          <a:xfrm>
            <a:off x="25400" y="162719"/>
            <a:ext cx="84343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p>
            <a:pPr marL="342900" indent="-342900">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rPr>
              <a:t>QPM</a:t>
            </a:r>
            <a:r>
              <a:rPr lang="zh-CN" altLang="en-US" sz="2800" baseline="0" dirty="0">
                <a:solidFill>
                  <a:schemeClr val="tx1"/>
                </a:solidFill>
                <a:effectLst>
                  <a:outerShdw blurRad="38100" dist="19050" dir="2700000" algn="tl" rotWithShape="0">
                    <a:schemeClr val="dk1">
                      <a:alpha val="40000"/>
                    </a:schemeClr>
                  </a:outerShdw>
                </a:effectLst>
              </a:rPr>
              <a:t>：</a:t>
            </a:r>
            <a:r>
              <a:rPr lang="en-US" altLang="zh-CN" sz="2800" baseline="0" dirty="0">
                <a:solidFill>
                  <a:schemeClr val="tx1"/>
                </a:solidFill>
                <a:effectLst>
                  <a:outerShdw blurRad="38100" dist="19050" dir="2700000" algn="tl" rotWithShape="0">
                    <a:schemeClr val="dk1">
                      <a:alpha val="40000"/>
                    </a:schemeClr>
                  </a:outerShdw>
                </a:effectLst>
              </a:rPr>
              <a:t>SG1  </a:t>
            </a:r>
            <a:r>
              <a:rPr lang="en-US" altLang="zh-CN" sz="2000" b="0" baseline="0" dirty="0">
                <a:solidFill>
                  <a:schemeClr val="tx1"/>
                </a:solidFill>
                <a:effectLst>
                  <a:outerShdw blurRad="38100" dist="19050" dir="2700000" algn="tl" rotWithShape="0">
                    <a:schemeClr val="dk1">
                      <a:alpha val="40000"/>
                    </a:schemeClr>
                  </a:outerShdw>
                </a:effectLst>
              </a:rPr>
              <a:t>SP 1.1</a:t>
            </a:r>
            <a:r>
              <a:rPr lang="zh-CN" altLang="en-US" sz="2000" b="0" baseline="0" dirty="0">
                <a:solidFill>
                  <a:schemeClr val="tx1"/>
                </a:solidFill>
                <a:effectLst>
                  <a:outerShdw blurRad="38100" dist="19050" dir="2700000" algn="tl" rotWithShape="0">
                    <a:schemeClr val="dk1">
                      <a:alpha val="40000"/>
                    </a:schemeClr>
                  </a:outerShdw>
                </a:effectLst>
              </a:rPr>
              <a:t>建立项目目标</a:t>
            </a:r>
          </a:p>
        </p:txBody>
      </p:sp>
      <p:graphicFrame>
        <p:nvGraphicFramePr>
          <p:cNvPr id="9" name="图示 8"/>
          <p:cNvGraphicFramePr/>
          <p:nvPr/>
        </p:nvGraphicFramePr>
        <p:xfrm>
          <a:off x="395535" y="4841448"/>
          <a:ext cx="8496945" cy="1887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9"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aseline="0"/>
              <a:t>设置准则</a:t>
            </a:r>
            <a:r>
              <a:rPr lang="en-US" altLang="zh-CN" baseline="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aseline="0"/>
              <a:t>制定准则</a:t>
            </a:r>
            <a:r>
              <a:rPr lang="en-US" altLang="zh-CN" baseline="0"/>
              <a:t> </a:t>
            </a:r>
          </a:p>
        </p:txBody>
      </p:sp>
      <p:sp>
        <p:nvSpPr>
          <p:cNvPr id="49156" name="内容占位符 2"/>
          <p:cNvSpPr>
            <a:spLocks noGrp="1"/>
          </p:cNvSpPr>
          <p:nvPr>
            <p:ph idx="1"/>
          </p:nvPr>
        </p:nvSpPr>
        <p:spPr>
          <a:xfrm>
            <a:off x="250825" y="1341755"/>
            <a:ext cx="8425180" cy="3383280"/>
          </a:xfrm>
        </p:spPr>
        <p:txBody>
          <a:bodyPr/>
          <a:lstStyle/>
          <a:p>
            <a:pPr marL="800100" lvl="3" indent="-342900">
              <a:lnSpc>
                <a:spcPct val="150000"/>
              </a:lnSpc>
              <a:spcBef>
                <a:spcPts val="600"/>
              </a:spcBef>
              <a:buClr>
                <a:srgbClr val="C00000"/>
              </a:buClr>
              <a:buSzPct val="70000"/>
              <a:buFont typeface="Wingdings" panose="05000000000000000000" pitchFamily="2" charset="2"/>
              <a:buChar char="l"/>
            </a:pPr>
            <a:r>
              <a:rPr lang="en-US" altLang="zh-CN" sz="1800"/>
              <a:t>根据项目质量、过程</a:t>
            </a:r>
            <a:r>
              <a:rPr kumimoji="1" lang="zh-CN" altLang="en-US">
                <a:sym typeface="+mn-ea"/>
              </a:rPr>
              <a:t>性能</a:t>
            </a:r>
            <a:r>
              <a:rPr lang="en-US" altLang="zh-CN" sz="1800"/>
              <a:t>目标、组织</a:t>
            </a:r>
            <a:r>
              <a:rPr kumimoji="1" lang="zh-CN" altLang="en-US">
                <a:sym typeface="+mn-ea"/>
              </a:rPr>
              <a:t>性能</a:t>
            </a:r>
            <a:r>
              <a:rPr lang="en-US" altLang="zh-CN" sz="1800"/>
              <a:t>基线和模型，分析目标促进因素，确定确定过程中的组合备选方案； </a:t>
            </a:r>
            <a:endParaRPr lang="en-US" altLang="zh-CN" sz="1800">
              <a:latin typeface="微软雅黑" panose="020B0503020204020204" pitchFamily="34" charset="-122"/>
              <a:ea typeface="微软雅黑" panose="020B0503020204020204" pitchFamily="34" charset="-122"/>
            </a:endParaRPr>
          </a:p>
          <a:p>
            <a:pPr marL="800100" lvl="3" indent="-342900">
              <a:lnSpc>
                <a:spcPct val="150000"/>
              </a:lnSpc>
              <a:spcBef>
                <a:spcPts val="600"/>
              </a:spcBef>
              <a:buClr>
                <a:srgbClr val="C00000"/>
              </a:buClr>
              <a:buSzPct val="70000"/>
              <a:buFont typeface="Wingdings" panose="05000000000000000000" pitchFamily="2" charset="2"/>
              <a:buChar char="l"/>
            </a:pPr>
            <a:r>
              <a:rPr lang="en-US" altLang="zh-CN" sz="1800"/>
              <a:t>对于每个组合备选方案，分别将组织QPPO值放入性能模型中进行分析，以生成每个备选方案的置信度以及项目质量和过程性能目标； </a:t>
            </a:r>
            <a:endParaRPr lang="en-US" altLang="zh-CN" sz="1800">
              <a:latin typeface="微软雅黑" panose="020B0503020204020204" pitchFamily="34" charset="-122"/>
              <a:ea typeface="微软雅黑" panose="020B0503020204020204" pitchFamily="34" charset="-122"/>
            </a:endParaRPr>
          </a:p>
          <a:p>
            <a:pPr marL="800100" lvl="3" indent="-342900">
              <a:lnSpc>
                <a:spcPct val="150000"/>
              </a:lnSpc>
              <a:spcBef>
                <a:spcPts val="600"/>
              </a:spcBef>
              <a:buClr>
                <a:srgbClr val="C00000"/>
              </a:buClr>
              <a:buSzPct val="70000"/>
              <a:buFont typeface="Wingdings" panose="05000000000000000000" pitchFamily="2" charset="2"/>
              <a:buChar char="l"/>
            </a:pPr>
            <a:r>
              <a:rPr lang="en-US" altLang="zh-CN" sz="1800"/>
              <a:t>分析项目质量和过程性能目标以及项目细节，如进度、成本和质量要求，以选择组合方案，</a:t>
            </a:r>
            <a:r>
              <a:rPr lang="en-US" altLang="zh-CN">
                <a:sym typeface="+mn-ea"/>
              </a:rPr>
              <a:t>置信度</a:t>
            </a:r>
            <a:r>
              <a:rPr lang="en-US" altLang="zh-CN" sz="1800"/>
              <a:t>超过90%。</a:t>
            </a:r>
            <a:endParaRPr lang="zh-CN" altLang="en-US" sz="1400"/>
          </a:p>
        </p:txBody>
      </p:sp>
      <p:sp>
        <p:nvSpPr>
          <p:cNvPr id="6"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1.2</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组成已经定义的过程</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Box 10"/>
          <p:cNvSpPr txBox="1">
            <a:spLocks noChangeArrowheads="1"/>
          </p:cNvSpPr>
          <p:nvPr/>
        </p:nvSpPr>
        <p:spPr bwMode="auto">
          <a:xfrm>
            <a:off x="250825" y="1193007"/>
            <a:ext cx="8431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buSzPct val="87000"/>
              <a:buFont typeface="Wingdings" panose="05000000000000000000" pitchFamily="2" charset="2"/>
              <a:buChar char="n"/>
            </a:pPr>
            <a:r>
              <a:rPr lang="zh-CN" altLang="en-US" b="0" baseline="0"/>
              <a:t>例子：</a:t>
            </a:r>
            <a:r>
              <a:rPr lang="en-US" altLang="zh-CN" b="0" baseline="0"/>
              <a:t>通过工作量和</a:t>
            </a:r>
            <a:r>
              <a:rPr lang="zh-CN" altLang="zh-CN" b="0" baseline="0"/>
              <a:t>工期</a:t>
            </a:r>
            <a:r>
              <a:rPr lang="en-US" altLang="zh-CN" b="0" baseline="0"/>
              <a:t>质量模型进行过程组合来预测目标的可信度。</a:t>
            </a:r>
          </a:p>
        </p:txBody>
      </p:sp>
      <p:pic>
        <p:nvPicPr>
          <p:cNvPr id="50180" name="Picture 3"/>
          <p:cNvPicPr>
            <a:picLocks noChangeAspect="1" noChangeArrowheads="1"/>
          </p:cNvPicPr>
          <p:nvPr/>
        </p:nvPicPr>
        <p:blipFill>
          <a:blip r:embed="rId2">
            <a:extLst>
              <a:ext uri="{28A0092B-C50C-407E-A947-70E740481C1C}">
                <a14:useLocalDpi xmlns:a14="http://schemas.microsoft.com/office/drawing/2010/main" val="0"/>
              </a:ext>
            </a:extLst>
          </a:blip>
          <a:srcRect r="12617"/>
          <a:stretch>
            <a:fillRect/>
          </a:stretch>
        </p:blipFill>
        <p:spPr bwMode="auto">
          <a:xfrm>
            <a:off x="255588" y="1927225"/>
            <a:ext cx="8564562"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3933825"/>
            <a:ext cx="76676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1.2</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组成已经定义的过程</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81113"/>
            <a:ext cx="8258175"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Box 10"/>
          <p:cNvSpPr txBox="1">
            <a:spLocks noChangeArrowheads="1"/>
          </p:cNvSpPr>
          <p:nvPr/>
        </p:nvSpPr>
        <p:spPr bwMode="auto">
          <a:xfrm>
            <a:off x="461963" y="638810"/>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r>
              <a:rPr lang="en-US" altLang="zh-CN" b="0" baseline="0"/>
              <a:t> </a:t>
            </a:r>
            <a:r>
              <a:rPr lang="zh-CN" altLang="en-US" b="0" baseline="0"/>
              <a:t>选择子过程</a:t>
            </a:r>
          </a:p>
        </p:txBody>
      </p:sp>
      <p:sp>
        <p:nvSpPr>
          <p:cNvPr id="7"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1.2</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组成已经定义的过程</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latin typeface="微软雅黑" panose="020B0503020204020204" pitchFamily="34" charset="-122"/>
                <a:ea typeface="微软雅黑" panose="020B0503020204020204" pitchFamily="34" charset="-122"/>
              </a:rPr>
              <a:t>选择</a:t>
            </a:r>
            <a:r>
              <a:rPr lang="en-US" altLang="zh-CN" b="0" baseline="0">
                <a:latin typeface="微软雅黑" panose="020B0503020204020204" pitchFamily="34" charset="-122"/>
                <a:ea typeface="微软雅黑" panose="020B0503020204020204" pitchFamily="34" charset="-122"/>
              </a:rPr>
              <a:t>准则</a:t>
            </a:r>
          </a:p>
        </p:txBody>
      </p:sp>
      <p:sp>
        <p:nvSpPr>
          <p:cNvPr id="52228" name="内容占位符 2"/>
          <p:cNvSpPr>
            <a:spLocks noGrp="1"/>
          </p:cNvSpPr>
          <p:nvPr>
            <p:ph idx="1"/>
          </p:nvPr>
        </p:nvSpPr>
        <p:spPr>
          <a:xfrm>
            <a:off x="250825" y="1412875"/>
            <a:ext cx="8424863" cy="4537075"/>
          </a:xfrm>
        </p:spPr>
        <p:txBody>
          <a:bodyPr/>
          <a:lstStyle/>
          <a:p>
            <a:pPr marL="457200" lvl="3" indent="0">
              <a:lnSpc>
                <a:spcPct val="150000"/>
              </a:lnSpc>
              <a:buClr>
                <a:srgbClr val="C00000"/>
              </a:buClr>
              <a:buSzPct val="70000"/>
              <a:buFont typeface="Wingdings" panose="05000000000000000000" pitchFamily="2" charset="2"/>
              <a:buNone/>
            </a:pPr>
            <a:endParaRPr lang="en-US" altLang="zh-CN" sz="1600"/>
          </a:p>
          <a:p>
            <a:pPr marL="800100" lvl="3" indent="-342900">
              <a:lnSpc>
                <a:spcPct val="150000"/>
              </a:lnSpc>
              <a:buClr>
                <a:srgbClr val="C00000"/>
              </a:buClr>
              <a:buSzPct val="70000"/>
              <a:buFont typeface="Wingdings" panose="05000000000000000000" pitchFamily="2" charset="2"/>
              <a:buChar char="l"/>
            </a:pPr>
            <a:r>
              <a:rPr lang="en-US" altLang="zh-CN" sz="1600"/>
              <a:t>根据现有的组织性能基准和模型，分析所选择的过程/子过程对质量和过程性能的影响。</a:t>
            </a:r>
          </a:p>
          <a:p>
            <a:pPr marL="800100" lvl="3" indent="-342900">
              <a:lnSpc>
                <a:spcPct val="150000"/>
              </a:lnSpc>
              <a:buClr>
                <a:srgbClr val="C00000"/>
              </a:buClr>
              <a:buSzPct val="70000"/>
              <a:buFont typeface="Wingdings" panose="05000000000000000000" pitchFamily="2" charset="2"/>
              <a:buChar char="l"/>
            </a:pPr>
            <a:r>
              <a:rPr lang="en-US" altLang="zh-CN" sz="1600"/>
              <a:t>在项目规划过程中，选择与质量和过程性能目标结果密切相关的过程和属性</a:t>
            </a:r>
            <a:r>
              <a:rPr lang="zh-CN" altLang="en-US" sz="1600"/>
              <a:t>。</a:t>
            </a:r>
            <a:r>
              <a:rPr lang="en-US" altLang="zh-CN" sz="1600"/>
              <a:t> </a:t>
            </a:r>
            <a:endParaRPr lang="zh-CN" altLang="en-US" sz="1600"/>
          </a:p>
        </p:txBody>
      </p:sp>
      <p:sp>
        <p:nvSpPr>
          <p:cNvPr id="6" name="Text Box 5"/>
          <p:cNvSpPr txBox="1">
            <a:spLocks noChangeArrowheads="1"/>
          </p:cNvSpPr>
          <p:nvPr/>
        </p:nvSpPr>
        <p:spPr bwMode="auto">
          <a:xfrm>
            <a:off x="0" y="205264"/>
            <a:ext cx="9226550"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1.3</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选择子过程与属性</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Box 10"/>
          <p:cNvSpPr txBox="1">
            <a:spLocks noChangeArrowheads="1"/>
          </p:cNvSpPr>
          <p:nvPr/>
        </p:nvSpPr>
        <p:spPr bwMode="auto">
          <a:xfrm>
            <a:off x="461963" y="661988"/>
            <a:ext cx="8431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sz="1600" b="0" baseline="0"/>
              <a:t>用例：选择子过程和属性</a:t>
            </a:r>
          </a:p>
        </p:txBody>
      </p:sp>
      <p:pic>
        <p:nvPicPr>
          <p:cNvPr id="5325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746250"/>
            <a:ext cx="8713788"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25400" y="-44926"/>
            <a:ext cx="9226550" cy="87249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1.3</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选择子过程与属性</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85000"/>
              </a:lnSpc>
              <a:spcBef>
                <a:spcPct val="50000"/>
              </a:spcBef>
              <a:defRPr/>
            </a:pP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400" y="162719"/>
            <a:ext cx="95869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1.4</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选择度量项与分析技术</a:t>
            </a:r>
          </a:p>
        </p:txBody>
      </p:sp>
      <p:sp>
        <p:nvSpPr>
          <p:cNvPr id="54276" name="TextBox 10"/>
          <p:cNvSpPr txBox="1">
            <a:spLocks noChangeArrowheads="1"/>
          </p:cNvSpPr>
          <p:nvPr/>
        </p:nvSpPr>
        <p:spPr bwMode="auto">
          <a:xfrm>
            <a:off x="461963" y="1266032"/>
            <a:ext cx="8431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buSzPct val="87000"/>
              <a:buFont typeface="Wingdings" panose="05000000000000000000" pitchFamily="2" charset="2"/>
              <a:buChar char="n"/>
            </a:pPr>
            <a:r>
              <a:rPr kumimoji="1" lang="en-US" altLang="zh-CN" baseline="0"/>
              <a:t>目前使用的统计方法和</a:t>
            </a:r>
            <a:r>
              <a:rPr kumimoji="1" lang="zh-CN" altLang="en-US" baseline="0"/>
              <a:t>度量</a:t>
            </a:r>
            <a:r>
              <a:rPr kumimoji="1" lang="en-US" altLang="zh-CN" baseline="0"/>
              <a:t>分析技术</a:t>
            </a:r>
          </a:p>
        </p:txBody>
      </p:sp>
      <p:sp>
        <p:nvSpPr>
          <p:cNvPr id="54277" name="Rectangle 6"/>
          <p:cNvSpPr>
            <a:spLocks noChangeArrowheads="1"/>
          </p:cNvSpPr>
          <p:nvPr/>
        </p:nvSpPr>
        <p:spPr bwMode="auto">
          <a:xfrm>
            <a:off x="968375" y="1916113"/>
            <a:ext cx="76327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342900" indent="-34290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1" eaLnBrk="1" latinLnBrk="1" hangingPunct="1">
              <a:spcBef>
                <a:spcPct val="20000"/>
              </a:spcBef>
              <a:buClr>
                <a:schemeClr val="accent2"/>
              </a:buClr>
              <a:buSzPct val="75000"/>
              <a:buFont typeface="Wingdings" panose="05000000000000000000" pitchFamily="2" charset="2"/>
              <a:buChar char="l"/>
            </a:pPr>
            <a:r>
              <a:rPr kumimoji="1" lang="zh-CN" altLang="en-US" b="0" baseline="0"/>
              <a:t>正态分布性测试</a:t>
            </a:r>
          </a:p>
          <a:p>
            <a:pPr lvl="1" eaLnBrk="1" latinLnBrk="1" hangingPunct="1">
              <a:spcBef>
                <a:spcPct val="20000"/>
              </a:spcBef>
              <a:buClr>
                <a:schemeClr val="accent2"/>
              </a:buClr>
              <a:buSzPct val="75000"/>
              <a:buFont typeface="Wingdings" panose="05000000000000000000" pitchFamily="2" charset="2"/>
              <a:buChar char="l"/>
            </a:pPr>
            <a:r>
              <a:rPr kumimoji="1" lang="zh-CN" altLang="en-US" b="0" baseline="0"/>
              <a:t>单因子方差分析</a:t>
            </a:r>
          </a:p>
          <a:p>
            <a:pPr lvl="1" eaLnBrk="1" latinLnBrk="1" hangingPunct="1">
              <a:spcBef>
                <a:spcPct val="20000"/>
              </a:spcBef>
              <a:buClr>
                <a:schemeClr val="accent2"/>
              </a:buClr>
              <a:buSzPct val="75000"/>
              <a:buFont typeface="Wingdings" panose="05000000000000000000" pitchFamily="2" charset="2"/>
              <a:buChar char="l"/>
            </a:pPr>
            <a:r>
              <a:rPr kumimoji="1" b="0" baseline="0">
                <a:sym typeface="+mn-ea"/>
              </a:rPr>
              <a:t>X-</a:t>
            </a:r>
            <a:r>
              <a:rPr kumimoji="1" lang="en-US" b="0" baseline="0">
                <a:sym typeface="+mn-ea"/>
              </a:rPr>
              <a:t>MR</a:t>
            </a:r>
            <a:r>
              <a:rPr kumimoji="1" b="0" baseline="0">
                <a:sym typeface="+mn-ea"/>
              </a:rPr>
              <a:t> </a:t>
            </a:r>
            <a:r>
              <a:rPr kumimoji="1" lang="zh-CN" b="0" baseline="0">
                <a:sym typeface="+mn-ea"/>
              </a:rPr>
              <a:t>控制图</a:t>
            </a:r>
            <a:endParaRPr kumimoji="1" lang="zh-CN" altLang="en-US" b="0" baseline="0">
              <a:sym typeface="+mn-ea"/>
            </a:endParaRPr>
          </a:p>
          <a:p>
            <a:pPr lvl="1" eaLnBrk="1" latinLnBrk="1" hangingPunct="1">
              <a:spcBef>
                <a:spcPct val="20000"/>
              </a:spcBef>
              <a:buClr>
                <a:schemeClr val="accent2"/>
              </a:buClr>
              <a:buSzPct val="75000"/>
              <a:buFont typeface="Wingdings" panose="05000000000000000000" pitchFamily="2" charset="2"/>
              <a:buChar char="l"/>
            </a:pPr>
            <a:r>
              <a:rPr kumimoji="1" lang="zh-CN" altLang="en-US" b="0" baseline="0"/>
              <a:t>概率分布图</a:t>
            </a:r>
          </a:p>
          <a:p>
            <a:pPr marL="0" lvl="1" eaLnBrk="1" latinLnBrk="1" hangingPunct="1">
              <a:spcBef>
                <a:spcPct val="20000"/>
              </a:spcBef>
              <a:buClr>
                <a:schemeClr val="accent2"/>
              </a:buClr>
              <a:buSzPct val="75000"/>
              <a:buFont typeface="Wingdings" panose="05000000000000000000" pitchFamily="2" charset="2"/>
              <a:buChar char="l"/>
            </a:pPr>
            <a:r>
              <a:rPr kumimoji="1" lang="en-US" altLang="zh-CN" b="0" baseline="0">
                <a:sym typeface="+mn-ea"/>
              </a:rPr>
              <a:t>蒙特卡洛模拟</a:t>
            </a:r>
            <a:endParaRPr kumimoji="1" lang="zh-CN" altLang="en-US" b="0" baseline="0"/>
          </a:p>
          <a:p>
            <a:pPr lvl="1" eaLnBrk="1" latinLnBrk="1" hangingPunct="1">
              <a:spcBef>
                <a:spcPct val="20000"/>
              </a:spcBef>
              <a:buClr>
                <a:schemeClr val="accent2"/>
              </a:buClr>
              <a:buSzPct val="75000"/>
              <a:buFont typeface="Wingdings" panose="05000000000000000000" pitchFamily="2" charset="2"/>
              <a:buChar char="l"/>
            </a:pPr>
            <a:r>
              <a:rPr kumimoji="1" lang="en-US" altLang="zh-CN" b="0" baseline="0">
                <a:sym typeface="+mn-ea"/>
              </a:rPr>
              <a:t>Pareto</a:t>
            </a:r>
            <a:r>
              <a:rPr kumimoji="1" lang="zh-CN" altLang="en-US" b="0" baseline="0">
                <a:sym typeface="+mn-ea"/>
              </a:rPr>
              <a:t>图</a:t>
            </a:r>
            <a:endParaRPr kumimoji="1" lang="zh-CN" altLang="en-US" b="0" baseline="0"/>
          </a:p>
          <a:p>
            <a:pPr lvl="1" eaLnBrk="1" latinLnBrk="1" hangingPunct="1">
              <a:spcBef>
                <a:spcPct val="20000"/>
              </a:spcBef>
              <a:buClr>
                <a:schemeClr val="accent2"/>
              </a:buClr>
              <a:buSzPct val="75000"/>
              <a:buFont typeface="Wingdings" panose="05000000000000000000" pitchFamily="2" charset="2"/>
              <a:buChar char="l"/>
            </a:pPr>
            <a:r>
              <a:rPr kumimoji="1" lang="zh-CN" altLang="en-US" b="0" baseline="0"/>
              <a:t>因果图</a:t>
            </a:r>
            <a:endParaRPr kumimoji="1" lang="en-US" altLang="zh-CN" b="0" baseline="0"/>
          </a:p>
          <a:p>
            <a:pPr lvl="1" eaLnBrk="1" latinLnBrk="1" hangingPunct="1">
              <a:spcBef>
                <a:spcPct val="20000"/>
              </a:spcBef>
              <a:buClr>
                <a:schemeClr val="accent2"/>
              </a:buClr>
              <a:buSzPct val="75000"/>
              <a:buFont typeface="Wingdings" panose="05000000000000000000" pitchFamily="2" charset="2"/>
              <a:buChar char="l"/>
            </a:pPr>
            <a:r>
              <a:rPr kumimoji="1" lang="en-US" altLang="zh-CN" b="0" baseline="0"/>
              <a:t>假设测试（正态性测试、方差测试）</a:t>
            </a:r>
          </a:p>
          <a:p>
            <a:pPr lvl="1" eaLnBrk="1" latinLnBrk="1" hangingPunct="1">
              <a:spcBef>
                <a:spcPct val="20000"/>
              </a:spcBef>
              <a:buClr>
                <a:schemeClr val="accent2"/>
              </a:buClr>
              <a:buSzPct val="75000"/>
              <a:buFont typeface="Wingdings" panose="05000000000000000000" pitchFamily="2" charset="2"/>
              <a:buChar char="l"/>
            </a:pPr>
            <a:r>
              <a:rPr kumimoji="1" lang="zh-CN" altLang="en-US" b="0" baseline="0"/>
              <a:t>相关分析</a:t>
            </a:r>
            <a:endParaRPr kumimoji="1" lang="en-US" altLang="zh-CN" b="0" baseline="0"/>
          </a:p>
          <a:p>
            <a:pPr lvl="1" eaLnBrk="1" latinLnBrk="1" hangingPunct="1">
              <a:spcBef>
                <a:spcPct val="20000"/>
              </a:spcBef>
              <a:buClr>
                <a:schemeClr val="accent2"/>
              </a:buClr>
              <a:buSzPct val="75000"/>
              <a:buFont typeface="Wingdings" panose="05000000000000000000" pitchFamily="2" charset="2"/>
              <a:buChar char="l"/>
            </a:pPr>
            <a:r>
              <a:rPr kumimoji="1" lang="en-US" altLang="zh-CN" b="0" baseline="0"/>
              <a:t>回归分析</a:t>
            </a:r>
          </a:p>
          <a:p>
            <a:pPr lvl="1" eaLnBrk="1" latinLnBrk="1" hangingPunct="1">
              <a:spcBef>
                <a:spcPct val="20000"/>
              </a:spcBef>
              <a:buClr>
                <a:schemeClr val="accent2"/>
              </a:buClr>
              <a:buSzPct val="75000"/>
              <a:buFont typeface="Wingdings" panose="05000000000000000000" pitchFamily="2" charset="2"/>
              <a:buChar char="l"/>
            </a:pPr>
            <a:endParaRPr kumimoji="1" lang="zh-CN" altLang="en-US" b="0" baseline="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Box 10"/>
          <p:cNvSpPr txBox="1">
            <a:spLocks noChangeArrowheads="1"/>
          </p:cNvSpPr>
          <p:nvPr/>
        </p:nvSpPr>
        <p:spPr bwMode="auto">
          <a:xfrm>
            <a:off x="539750" y="770255"/>
            <a:ext cx="7634288"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dirty="0"/>
              <a:t>1) </a:t>
            </a:r>
            <a:r>
              <a:rPr lang="en-US" altLang="zh-CN" b="0" baseline="0"/>
              <a:t>项目目标的初步识别（以“</a:t>
            </a:r>
            <a:r>
              <a:rPr lang="zh-CN" altLang="en-US" b="0" baseline="0"/>
              <a:t>旅游导游 项目</a:t>
            </a:r>
            <a:r>
              <a:rPr lang="en-US" altLang="zh-CN" b="0" baseline="0"/>
              <a:t>”为例）</a:t>
            </a:r>
          </a:p>
          <a:p>
            <a:pPr eaLnBrk="1" hangingPunct="1">
              <a:lnSpc>
                <a:spcPct val="150000"/>
              </a:lnSpc>
            </a:pPr>
            <a:endParaRPr lang="en-US" altLang="zh-CN" b="0" baseline="0" dirty="0"/>
          </a:p>
        </p:txBody>
      </p:sp>
      <p:sp>
        <p:nvSpPr>
          <p:cNvPr id="6"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p>
            <a:pPr marL="342900" indent="-342900">
              <a:lnSpc>
                <a:spcPct val="85000"/>
              </a:lnSpc>
              <a:spcBef>
                <a:spcPct val="50000"/>
              </a:spcBef>
              <a:defRPr/>
            </a:pPr>
            <a:r>
              <a:rPr lang="en-US" altLang="zh-CN" sz="2800" baseline="0">
                <a:solidFill>
                  <a:schemeClr val="tx1"/>
                </a:solidFill>
                <a:effectLst>
                  <a:outerShdw blurRad="38100" dist="19050" dir="2700000" algn="tl" rotWithShape="0">
                    <a:schemeClr val="dk1">
                      <a:alpha val="40000"/>
                    </a:schemeClr>
                  </a:outerShdw>
                </a:effectLst>
              </a:rPr>
              <a:t>QPM</a:t>
            </a:r>
            <a:r>
              <a:rPr lang="zh-CN" altLang="en-US" sz="2800" baseline="0">
                <a:solidFill>
                  <a:schemeClr val="tx1"/>
                </a:solidFill>
                <a:effectLst>
                  <a:outerShdw blurRad="38100" dist="19050" dir="2700000" algn="tl" rotWithShape="0">
                    <a:schemeClr val="dk1">
                      <a:alpha val="40000"/>
                    </a:schemeClr>
                  </a:outerShdw>
                </a:effectLst>
              </a:rPr>
              <a:t>：</a:t>
            </a:r>
            <a:r>
              <a:rPr lang="en-US" altLang="zh-CN" sz="2800" baseline="0">
                <a:solidFill>
                  <a:schemeClr val="tx1"/>
                </a:solidFill>
                <a:effectLst>
                  <a:outerShdw blurRad="38100" dist="19050" dir="2700000" algn="tl" rotWithShape="0">
                    <a:schemeClr val="dk1">
                      <a:alpha val="40000"/>
                    </a:schemeClr>
                  </a:outerShdw>
                </a:effectLst>
              </a:rPr>
              <a:t>SG1  </a:t>
            </a:r>
            <a:r>
              <a:rPr lang="en-US" altLang="zh-CN" sz="2000" b="0" baseline="0">
                <a:solidFill>
                  <a:schemeClr val="tx1"/>
                </a:solidFill>
                <a:effectLst>
                  <a:outerShdw blurRad="38100" dist="19050" dir="2700000" algn="tl" rotWithShape="0">
                    <a:schemeClr val="dk1">
                      <a:alpha val="40000"/>
                    </a:schemeClr>
                  </a:outerShdw>
                </a:effectLst>
              </a:rPr>
              <a:t>SP 1.1~1.4</a:t>
            </a:r>
            <a:r>
              <a:rPr lang="zh-CN" altLang="en-US" sz="2000" b="0" baseline="0">
                <a:solidFill>
                  <a:schemeClr val="tx1"/>
                </a:solidFill>
                <a:effectLst>
                  <a:outerShdw blurRad="38100" dist="19050" dir="2700000" algn="tl" rotWithShape="0">
                    <a:schemeClr val="dk1">
                      <a:alpha val="40000"/>
                    </a:schemeClr>
                  </a:outerShdw>
                </a:effectLst>
              </a:rPr>
              <a:t>例子</a:t>
            </a:r>
          </a:p>
        </p:txBody>
      </p:sp>
      <p:graphicFrame>
        <p:nvGraphicFramePr>
          <p:cNvPr id="3" name="表格 2"/>
          <p:cNvGraphicFramePr/>
          <p:nvPr/>
        </p:nvGraphicFramePr>
        <p:xfrm>
          <a:off x="540385" y="1620520"/>
          <a:ext cx="7896225" cy="4194175"/>
        </p:xfrm>
        <a:graphic>
          <a:graphicData uri="http://schemas.openxmlformats.org/drawingml/2006/table">
            <a:tbl>
              <a:tblPr firstRow="1" bandRow="1">
                <a:tableStyleId>{5C22544A-7EE6-4342-B048-85BDC9FD1C3A}</a:tableStyleId>
              </a:tblPr>
              <a:tblGrid>
                <a:gridCol w="458470"/>
                <a:gridCol w="2225675"/>
                <a:gridCol w="2381250"/>
                <a:gridCol w="937260"/>
                <a:gridCol w="946785"/>
                <a:gridCol w="946785"/>
              </a:tblGrid>
              <a:tr h="481965">
                <a:tc gridSpan="3">
                  <a:txBody>
                    <a:bodyPr/>
                    <a:lstStyle/>
                    <a:p>
                      <a:pPr indent="0" algn="ctr">
                        <a:buNone/>
                      </a:pPr>
                      <a:r>
                        <a:rPr lang="zh-CN" sz="1400" b="1">
                          <a:solidFill>
                            <a:srgbClr val="FFFFFF"/>
                          </a:solidFill>
                          <a:ea typeface="微软雅黑" panose="020B0503020204020204" pitchFamily="34" charset="-122"/>
                        </a:rPr>
                        <a:t>项目目标</a:t>
                      </a:r>
                      <a:endParaRPr lang="en-US" altLang="en-US" sz="1400" b="1">
                        <a:solidFill>
                          <a:srgbClr val="FFFFFF"/>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33399"/>
                    </a:solidFill>
                  </a:tcPr>
                </a:tc>
                <a:tc hMerge="1">
                  <a:txBody>
                    <a:bodyPr/>
                    <a:lstStyle/>
                    <a:p>
                      <a:endParaRPr lang="zh-CN"/>
                    </a:p>
                  </a:txBody>
                  <a:tcP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buNone/>
                      </a:pPr>
                      <a:r>
                        <a:rPr lang="zh-CN" sz="1400" b="1">
                          <a:solidFill>
                            <a:srgbClr val="FFFFFF"/>
                          </a:solidFill>
                          <a:ea typeface="微软雅黑" panose="020B0503020204020204" pitchFamily="34" charset="-122"/>
                        </a:rPr>
                        <a:t>优先级</a:t>
                      </a:r>
                      <a:endParaRPr lang="en-US" altLang="en-US" sz="1400" b="1">
                        <a:solidFill>
                          <a:srgbClr val="FFFFFF"/>
                        </a:solidFill>
                        <a:latin typeface="微软雅黑" panose="020B0503020204020204" pitchFamily="34"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33399"/>
                    </a:solidFill>
                  </a:tcPr>
                </a:tc>
                <a:tc gridSpan="2">
                  <a:txBody>
                    <a:bodyPr/>
                    <a:lstStyle/>
                    <a:p>
                      <a:pPr indent="0" algn="ctr">
                        <a:buNone/>
                      </a:pPr>
                      <a:r>
                        <a:rPr lang="zh-CN" sz="1400" b="1">
                          <a:solidFill>
                            <a:srgbClr val="FFFFFF"/>
                          </a:solidFill>
                          <a:ea typeface="微软雅黑" panose="020B0503020204020204" pitchFamily="34" charset="-122"/>
                        </a:rPr>
                        <a:t>设定说明</a:t>
                      </a:r>
                      <a:endParaRPr lang="en-US" altLang="en-US" sz="1400" b="1">
                        <a:solidFill>
                          <a:srgbClr val="FFFFFF"/>
                        </a:solidFill>
                        <a:latin typeface="微软雅黑" panose="020B0503020204020204" pitchFamily="34" charset="-122"/>
                      </a:endParaRPr>
                    </a:p>
                  </a:txBody>
                  <a:tcPr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33399"/>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000000"/>
                      </a:solidFill>
                      <a:prstDash val="solid"/>
                      <a:headEnd type="none" w="med" len="med"/>
                      <a:tailEnd type="none" w="med" len="med"/>
                    </a:lnB>
                  </a:tcPr>
                </a:tc>
              </a:tr>
              <a:tr h="626110">
                <a:tc>
                  <a:txBody>
                    <a:bodyPr/>
                    <a:lstStyle/>
                    <a:p>
                      <a:pPr indent="0">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工期总目标（交付时间）</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2018年7月19日之前交付\上线</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buNone/>
                      </a:pPr>
                      <a:r>
                        <a:rPr lang="zh-CN" sz="1000" b="0" i="1">
                          <a:solidFill>
                            <a:srgbClr val="0000FF"/>
                          </a:solidFill>
                          <a:ea typeface="微软雅黑" panose="020B0503020204020204" pitchFamily="34" charset="-122"/>
                        </a:rPr>
                        <a:t>基于客户要求\事业部的承诺基于管理层的要求设定\</a:t>
                      </a:r>
                      <a:endParaRPr lang="en-US" altLang="en-US" sz="1000" b="0" i="1">
                        <a:solidFill>
                          <a:srgbClr val="0000FF"/>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FFFFFF"/>
                      </a:solidFill>
                      <a:prstDash val="solid"/>
                      <a:headEnd type="none" w="med" len="med"/>
                      <a:tailEnd type="none" w="med" len="med"/>
                    </a:lnB>
                  </a:tcPr>
                </a:tc>
              </a:tr>
              <a:tr h="385445">
                <a:tc>
                  <a:txBody>
                    <a:bodyPr/>
                    <a:lstStyle/>
                    <a:p>
                      <a:pPr indent="0">
                        <a:buNone/>
                      </a:pPr>
                      <a:r>
                        <a:rPr lang="en-US" sz="1000" b="0">
                          <a:solidFill>
                            <a:srgbClr val="000000"/>
                          </a:solidFill>
                          <a:latin typeface="微软雅黑" panose="020B0503020204020204" pitchFamily="34" charset="-122"/>
                        </a:rPr>
                        <a:t>2</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工期总目标(计划工期)</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不超过41天</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r>
                        <a:rPr lang="zh-CN" sz="1000" b="0" i="1">
                          <a:solidFill>
                            <a:srgbClr val="0000FF"/>
                          </a:solidFill>
                          <a:ea typeface="微软雅黑" panose="020B0503020204020204" pitchFamily="34" charset="-122"/>
                        </a:rPr>
                        <a:t>基于组织的QPPO设定</a:t>
                      </a:r>
                      <a:endParaRPr lang="en-US" altLang="en-US" sz="1000" b="0" i="1">
                        <a:solidFill>
                          <a:srgbClr val="0000FF"/>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7350">
                <a:tc>
                  <a:txBody>
                    <a:bodyPr/>
                    <a:lstStyle/>
                    <a:p>
                      <a:pPr indent="0">
                        <a:buNone/>
                      </a:pPr>
                      <a:r>
                        <a:rPr lang="en-US" sz="1000" b="0">
                          <a:solidFill>
                            <a:srgbClr val="000000"/>
                          </a:solidFill>
                          <a:latin typeface="微软雅黑" panose="020B0503020204020204" pitchFamily="34" charset="-122"/>
                        </a:rPr>
                        <a:t>3</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工期总目标(进度偏差天数)</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不超过4天</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buNone/>
                      </a:pPr>
                      <a:endParaRPr lang="en-US" altLang="en-US" sz="1000" b="0" i="1">
                        <a:solidFill>
                          <a:srgbClr val="0000FF"/>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4810">
                <a:tc>
                  <a:txBody>
                    <a:bodyPr/>
                    <a:lstStyle/>
                    <a:p>
                      <a:pPr indent="0">
                        <a:buNone/>
                      </a:pPr>
                      <a:r>
                        <a:rPr lang="en-US" sz="1000" b="0">
                          <a:solidFill>
                            <a:srgbClr val="000000"/>
                          </a:solidFill>
                          <a:latin typeface="微软雅黑" panose="020B0503020204020204" pitchFamily="34" charset="-122"/>
                        </a:rPr>
                        <a:t>4</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工期总目标(进度偏差率)</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en-US" sz="1000" b="0">
                          <a:solidFill>
                            <a:srgbClr val="000000"/>
                          </a:solidFill>
                          <a:latin typeface="华文中宋" panose="02010600040101010101" charset="-122"/>
                        </a:rPr>
                        <a:t>≤</a:t>
                      </a:r>
                      <a:r>
                        <a:rPr lang="en-US" sz="1000" b="0">
                          <a:solidFill>
                            <a:srgbClr val="000000"/>
                          </a:solidFill>
                          <a:latin typeface="微软雅黑" panose="020B0503020204020204" pitchFamily="34" charset="-122"/>
                        </a:rPr>
                        <a:t>9.76%</a:t>
                      </a:r>
                      <a:endParaRPr lang="en-US" altLang="en-US" sz="1000" b="0">
                        <a:solidFill>
                          <a:srgbClr val="000000"/>
                        </a:solidFill>
                        <a:latin typeface="华文中宋" panose="02010600040101010101"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6080">
                <a:tc>
                  <a:txBody>
                    <a:bodyPr/>
                    <a:lstStyle/>
                    <a:p>
                      <a:pPr indent="0">
                        <a:buNone/>
                      </a:pPr>
                      <a:r>
                        <a:rPr lang="en-US" sz="1000" b="0">
                          <a:solidFill>
                            <a:srgbClr val="000000"/>
                          </a:solidFill>
                          <a:latin typeface="微软雅黑" panose="020B0503020204020204" pitchFamily="34" charset="-122"/>
                        </a:rPr>
                        <a:t>5</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工作量总目标</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不超过122.3人天</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endParaRPr lang="en-US" altLang="en-US" sz="1000" b="0">
                        <a:solidFill>
                          <a:srgbClr val="000000"/>
                        </a:solidFill>
                        <a:latin typeface="微软雅黑" panose="020B0503020204020204" pitchFamily="34" charset="-122"/>
                      </a:endParaRPr>
                    </a:p>
                  </a:txBody>
                  <a:tcPr anchor="ctr">
                    <a:lnL w="9525" cap="flat" cmpd="sng">
                      <a:solidFill>
                        <a:srgbClr val="000000"/>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r>
              <a:tr h="385445">
                <a:tc>
                  <a:txBody>
                    <a:bodyPr/>
                    <a:lstStyle/>
                    <a:p>
                      <a:pPr indent="0">
                        <a:buNone/>
                      </a:pPr>
                      <a:r>
                        <a:rPr lang="en-US" sz="1000" b="0">
                          <a:solidFill>
                            <a:srgbClr val="000000"/>
                          </a:solidFill>
                          <a:latin typeface="微软雅黑" panose="020B0503020204020204" pitchFamily="34" charset="-122"/>
                        </a:rPr>
                        <a:t>6</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效率总目标(生产率)</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en-US" sz="1000" b="0">
                          <a:solidFill>
                            <a:srgbClr val="000000"/>
                          </a:solidFill>
                          <a:latin typeface="华文中宋" panose="02010600040101010101" charset="-122"/>
                        </a:rPr>
                        <a:t>≥</a:t>
                      </a:r>
                      <a:r>
                        <a:rPr lang="en-US" sz="1000" b="0">
                          <a:solidFill>
                            <a:srgbClr val="000000"/>
                          </a:solidFill>
                          <a:latin typeface="微软雅黑" panose="020B0503020204020204" pitchFamily="34" charset="-122"/>
                        </a:rPr>
                        <a:t>0.3082SFP/人天</a:t>
                      </a:r>
                      <a:endParaRPr lang="en-US" altLang="en-US" sz="1000" b="0">
                        <a:solidFill>
                          <a:srgbClr val="000000"/>
                        </a:solidFill>
                        <a:latin typeface="华文中宋" panose="02010600040101010101"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中</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6080">
                <a:tc>
                  <a:txBody>
                    <a:bodyPr/>
                    <a:lstStyle/>
                    <a:p>
                      <a:pPr indent="0">
                        <a:buNone/>
                      </a:pPr>
                      <a:r>
                        <a:rPr lang="en-US" sz="1000" b="0">
                          <a:solidFill>
                            <a:srgbClr val="000000"/>
                          </a:solidFill>
                          <a:latin typeface="微软雅黑" panose="020B0503020204020204" pitchFamily="34" charset="-122"/>
                        </a:rPr>
                        <a:t>7</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质量总目标（遗留加权缺陷数）</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en-US" sz="1000" b="0">
                          <a:solidFill>
                            <a:srgbClr val="000000"/>
                          </a:solidFill>
                          <a:latin typeface="华文中宋" panose="02010600040101010101" charset="-122"/>
                        </a:rPr>
                        <a:t>≤2</a:t>
                      </a:r>
                      <a:r>
                        <a:rPr lang="en-US" sz="1000" b="0">
                          <a:solidFill>
                            <a:srgbClr val="000000"/>
                          </a:solidFill>
                          <a:latin typeface="微软雅黑" panose="020B0503020204020204" pitchFamily="34" charset="-122"/>
                        </a:rPr>
                        <a:t>个</a:t>
                      </a:r>
                      <a:endParaRPr lang="en-US" altLang="en-US" sz="1000" b="0">
                        <a:solidFill>
                          <a:srgbClr val="000000"/>
                        </a:solidFill>
                        <a:latin typeface="华文中宋" panose="02010600040101010101"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高</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4810">
                <a:tc>
                  <a:txBody>
                    <a:bodyPr/>
                    <a:lstStyle/>
                    <a:p>
                      <a:pPr indent="0">
                        <a:buNone/>
                      </a:pPr>
                      <a:r>
                        <a:rPr lang="en-US" sz="1000" b="0">
                          <a:solidFill>
                            <a:srgbClr val="000000"/>
                          </a:solidFill>
                          <a:latin typeface="微软雅黑" panose="020B0503020204020204" pitchFamily="34" charset="-122"/>
                        </a:rPr>
                        <a:t>8</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质量总目标（测试加权缺陷数）</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en-US" sz="1000" b="0">
                          <a:solidFill>
                            <a:srgbClr val="000000"/>
                          </a:solidFill>
                          <a:latin typeface="华文中宋" panose="02010600040101010101" charset="-122"/>
                        </a:rPr>
                        <a:t>≥46</a:t>
                      </a:r>
                      <a:r>
                        <a:rPr lang="en-US" sz="1000" b="0">
                          <a:solidFill>
                            <a:srgbClr val="000000"/>
                          </a:solidFill>
                          <a:latin typeface="微软雅黑" panose="020B0503020204020204" pitchFamily="34" charset="-122"/>
                        </a:rPr>
                        <a:t>个</a:t>
                      </a:r>
                      <a:endParaRPr lang="en-US" altLang="en-US" sz="1000" b="0">
                        <a:solidFill>
                          <a:srgbClr val="000000"/>
                        </a:solidFill>
                        <a:latin typeface="华文中宋" panose="02010600040101010101"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高</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r h="386080">
                <a:tc>
                  <a:txBody>
                    <a:bodyPr/>
                    <a:lstStyle/>
                    <a:p>
                      <a:pPr indent="0">
                        <a:buNone/>
                      </a:pPr>
                      <a:r>
                        <a:rPr lang="en-US" sz="1000" b="0">
                          <a:solidFill>
                            <a:srgbClr val="000000"/>
                          </a:solidFill>
                          <a:latin typeface="微软雅黑" panose="020B0503020204020204" pitchFamily="34" charset="-122"/>
                        </a:rPr>
                        <a:t>9</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ea typeface="微软雅黑" panose="020B0503020204020204" pitchFamily="34" charset="-122"/>
                        </a:rPr>
                        <a:t>质量总目标（验收加权缺陷数）</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buNone/>
                      </a:pPr>
                      <a:r>
                        <a:rPr lang="zh-CN" sz="1000" b="0">
                          <a:solidFill>
                            <a:srgbClr val="000000"/>
                          </a:solidFill>
                          <a:cs typeface="华文中宋" panose="02010600040101010101" charset="-122"/>
                        </a:rPr>
                        <a:t>1个</a:t>
                      </a:r>
                      <a:endParaRPr lang="en-US" altLang="en-US" sz="1000" b="0">
                        <a:solidFill>
                          <a:srgbClr val="000000"/>
                        </a:solidFill>
                        <a:latin typeface="华文中宋" panose="02010600040101010101"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000" b="0">
                          <a:solidFill>
                            <a:srgbClr val="000000"/>
                          </a:solidFill>
                          <a:ea typeface="微软雅黑" panose="020B0503020204020204" pitchFamily="34" charset="-122"/>
                        </a:rPr>
                        <a:t>高</a:t>
                      </a: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gridSpan="2">
                  <a:txBody>
                    <a:bodyPr/>
                    <a:lstStyle/>
                    <a:p>
                      <a:pPr indent="0" algn="ctr">
                        <a:buNone/>
                      </a:pPr>
                      <a:endParaRPr lang="en-US" altLang="en-US" sz="1000" b="0">
                        <a:solidFill>
                          <a:srgbClr val="000000"/>
                        </a:solidFill>
                        <a:latin typeface="微软雅黑" panose="020B0503020204020204" pitchFamily="34" charset="-122"/>
                      </a:endParaRPr>
                    </a:p>
                  </a:txBody>
                  <a:tcPr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Box 10"/>
          <p:cNvSpPr txBox="1">
            <a:spLocks noChangeArrowheads="1"/>
          </p:cNvSpPr>
          <p:nvPr/>
        </p:nvSpPr>
        <p:spPr bwMode="auto">
          <a:xfrm>
            <a:off x="287338" y="866775"/>
            <a:ext cx="8821737"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2) 根据项目规模，将项目目标转化为规模与工作量、工期、缺陷密度、工程总单位验收等定量目标，并安排优先级。</a:t>
            </a:r>
          </a:p>
        </p:txBody>
      </p:sp>
      <p:sp>
        <p:nvSpPr>
          <p:cNvPr id="6"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marL="342900" indent="-342900">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1.1~1.4</a:t>
            </a:r>
            <a:r>
              <a:rPr lang="zh-CN" altLang="en-US" sz="2000" b="0" baseline="0">
                <a:effectLst>
                  <a:outerShdw blurRad="38100" dist="19050" dir="2700000" algn="tl" rotWithShape="0">
                    <a:schemeClr val="dk1">
                      <a:alpha val="40000"/>
                    </a:schemeClr>
                  </a:outerShdw>
                </a:effectLst>
                <a:sym typeface="+mn-ea"/>
              </a:rPr>
              <a:t>例子</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图片 3" descr="V4H6{N9PH%$LLJ7[V][D7R4"/>
          <p:cNvPicPr>
            <a:picLocks noChangeAspect="1"/>
          </p:cNvPicPr>
          <p:nvPr/>
        </p:nvPicPr>
        <p:blipFill>
          <a:blip r:embed="rId2"/>
          <a:stretch>
            <a:fillRect/>
          </a:stretch>
        </p:blipFill>
        <p:spPr>
          <a:xfrm>
            <a:off x="401320" y="2075815"/>
            <a:ext cx="8246110" cy="48285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Box 10"/>
          <p:cNvSpPr txBox="1">
            <a:spLocks noChangeArrowheads="1"/>
          </p:cNvSpPr>
          <p:nvPr/>
        </p:nvSpPr>
        <p:spPr bwMode="auto">
          <a:xfrm>
            <a:off x="323850" y="837248"/>
            <a:ext cx="882015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0" baseline="0"/>
              <a:t>3) 通过</a:t>
            </a:r>
            <a:r>
              <a:rPr lang="zh-CN" altLang="en-US" b="0" baseline="0"/>
              <a:t>水晶球</a:t>
            </a:r>
            <a:r>
              <a:rPr lang="en-US" altLang="zh-CN" b="0" baseline="0"/>
              <a:t>模拟项目目标。结果如下</a:t>
            </a:r>
            <a:r>
              <a:rPr lang="zh-CN" altLang="en-US" b="0" baseline="0"/>
              <a:t>：</a:t>
            </a:r>
          </a:p>
        </p:txBody>
      </p:sp>
      <p:sp>
        <p:nvSpPr>
          <p:cNvPr id="57349" name="TextBox 10"/>
          <p:cNvSpPr txBox="1">
            <a:spLocks noChangeArrowheads="1"/>
          </p:cNvSpPr>
          <p:nvPr/>
        </p:nvSpPr>
        <p:spPr bwMode="auto">
          <a:xfrm>
            <a:off x="539750" y="5445125"/>
            <a:ext cx="7634288"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b="0" baseline="0"/>
              <a:t>结果</a:t>
            </a:r>
            <a:r>
              <a:rPr lang="en-US" altLang="zh-CN" sz="1400" b="0" baseline="0"/>
              <a:t>分析: </a:t>
            </a:r>
            <a:r>
              <a:rPr lang="zh-CN" altLang="en-US" sz="1400" b="0" baseline="0"/>
              <a:t>根据模拟结果，质量目标的可信度仅有</a:t>
            </a:r>
            <a:r>
              <a:rPr lang="en-US" altLang="zh-CN" sz="1400" b="0" baseline="0"/>
              <a:t>54.59%</a:t>
            </a:r>
            <a:r>
              <a:rPr lang="zh-CN" altLang="en-US" sz="1400" b="0" baseline="0"/>
              <a:t>，意味着客观实现有很大的风险。</a:t>
            </a:r>
            <a:endParaRPr lang="en-US" altLang="zh-CN" sz="1400" b="0" baseline="0"/>
          </a:p>
        </p:txBody>
      </p:sp>
      <p:sp>
        <p:nvSpPr>
          <p:cNvPr id="7"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p>
            <a:pPr marL="342900" indent="-342900">
              <a:lnSpc>
                <a:spcPct val="85000"/>
              </a:lnSpc>
              <a:spcBef>
                <a:spcPct val="50000"/>
              </a:spcBef>
              <a:defRPr/>
            </a:pPr>
            <a:r>
              <a:rPr lang="en-US" altLang="zh-CN" sz="2800" baseline="0">
                <a:solidFill>
                  <a:schemeClr val="tx1"/>
                </a:solidFill>
                <a:effectLst>
                  <a:outerShdw blurRad="38100" dist="19050" dir="2700000" algn="tl" rotWithShape="0">
                    <a:schemeClr val="dk1">
                      <a:alpha val="40000"/>
                    </a:schemeClr>
                  </a:outerShdw>
                </a:effectLst>
              </a:rPr>
              <a:t>QPM</a:t>
            </a:r>
            <a:r>
              <a:rPr lang="zh-CN" altLang="en-US" sz="2800" baseline="0">
                <a:solidFill>
                  <a:schemeClr val="tx1"/>
                </a:solidFill>
                <a:effectLst>
                  <a:outerShdw blurRad="38100" dist="19050" dir="2700000" algn="tl" rotWithShape="0">
                    <a:schemeClr val="dk1">
                      <a:alpha val="40000"/>
                    </a:schemeClr>
                  </a:outerShdw>
                </a:effectLst>
              </a:rPr>
              <a:t>：</a:t>
            </a:r>
            <a:r>
              <a:rPr lang="en-US" altLang="zh-CN" sz="2800" baseline="0">
                <a:solidFill>
                  <a:schemeClr val="tx1"/>
                </a:solidFill>
                <a:effectLst>
                  <a:outerShdw blurRad="38100" dist="19050" dir="2700000" algn="tl" rotWithShape="0">
                    <a:schemeClr val="dk1">
                      <a:alpha val="40000"/>
                    </a:schemeClr>
                  </a:outerShdw>
                </a:effectLst>
              </a:rPr>
              <a:t>SG1  </a:t>
            </a:r>
            <a:r>
              <a:rPr lang="en-US" altLang="zh-CN" sz="2000" b="0" baseline="0">
                <a:solidFill>
                  <a:schemeClr val="tx1"/>
                </a:solidFill>
                <a:effectLst>
                  <a:outerShdw blurRad="38100" dist="19050" dir="2700000" algn="tl" rotWithShape="0">
                    <a:schemeClr val="dk1">
                      <a:alpha val="40000"/>
                    </a:schemeClr>
                  </a:outerShdw>
                </a:effectLst>
              </a:rPr>
              <a:t>SP 1.1~1.4</a:t>
            </a:r>
            <a:r>
              <a:rPr lang="zh-CN" altLang="en-US" sz="2000">
                <a:solidFill>
                  <a:schemeClr val="tx1"/>
                </a:solidFill>
                <a:effectLst>
                  <a:outerShdw blurRad="38100" dist="19050" dir="2700000" algn="tl" rotWithShape="0">
                    <a:schemeClr val="dk1">
                      <a:alpha val="40000"/>
                    </a:schemeClr>
                  </a:outerShdw>
                </a:effectLst>
                <a:sym typeface="+mn-ea"/>
              </a:rPr>
              <a:t>例子</a:t>
            </a:r>
            <a:endParaRPr lang="zh-CN" altLang="en-US" sz="2000" b="0" baseline="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2"/>
          <a:stretch>
            <a:fillRect/>
          </a:stretch>
        </p:blipFill>
        <p:spPr>
          <a:xfrm>
            <a:off x="323850" y="1344295"/>
            <a:ext cx="7780655" cy="6454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646246" y="2562923"/>
            <a:ext cx="6411021" cy="4126545"/>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b="79135"/>
          <a:stretch>
            <a:fillRect/>
          </a:stretch>
        </p:blipFill>
        <p:spPr>
          <a:xfrm>
            <a:off x="162591" y="14819"/>
            <a:ext cx="9716175" cy="1430928"/>
          </a:xfrm>
          <a:prstGeom prst="rect">
            <a:avLst/>
          </a:prstGeom>
        </p:spPr>
      </p:pic>
      <p:sp>
        <p:nvSpPr>
          <p:cNvPr id="31" name="矩形 30"/>
          <p:cNvSpPr/>
          <p:nvPr/>
        </p:nvSpPr>
        <p:spPr>
          <a:xfrm>
            <a:off x="4464031" y="1126506"/>
            <a:ext cx="1331595" cy="553085"/>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zh-CN" sz="3000" b="1" kern="0" dirty="0"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华文行楷" panose="02010800040101010101" charset="-122"/>
              </a:rPr>
              <a:t>创始人</a:t>
            </a:r>
          </a:p>
        </p:txBody>
      </p:sp>
      <p:sp>
        <p:nvSpPr>
          <p:cNvPr id="22" name="Text Box 3"/>
          <p:cNvSpPr txBox="1">
            <a:spLocks noChangeArrowheads="1"/>
          </p:cNvSpPr>
          <p:nvPr/>
        </p:nvSpPr>
        <p:spPr bwMode="auto">
          <a:xfrm>
            <a:off x="2764134" y="2757257"/>
            <a:ext cx="6302011" cy="37769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65" tIns="56632" rIns="113265" bIns="56632">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0" indent="0">
              <a:spcBef>
                <a:spcPts val="0"/>
              </a:spcBef>
              <a:buFontTx/>
              <a:buNone/>
            </a:pPr>
            <a:r>
              <a:rPr lang="zh-CN" altLang="en-US" sz="1600" b="1" dirty="0" smtClean="0">
                <a:solidFill>
                  <a:prstClr val="black"/>
                </a:solidFill>
              </a:rPr>
              <a:t>董事长</a:t>
            </a:r>
            <a:r>
              <a:rPr lang="zh-CN" altLang="en-US" sz="1600" b="1" dirty="0">
                <a:solidFill>
                  <a:prstClr val="black"/>
                </a:solidFill>
              </a:rPr>
              <a:t>兼</a:t>
            </a:r>
            <a:r>
              <a:rPr lang="zh-CN" altLang="en-US" sz="1600" b="1" dirty="0" smtClean="0">
                <a:solidFill>
                  <a:prstClr val="black"/>
                </a:solidFill>
              </a:rPr>
              <a:t>首席执行官</a:t>
            </a:r>
            <a:endParaRPr lang="en-US" altLang="zh-CN" sz="1600" b="1" dirty="0">
              <a:solidFill>
                <a:prstClr val="black"/>
              </a:solidFill>
            </a:endParaRPr>
          </a:p>
          <a:p>
            <a:pPr marL="0" indent="0">
              <a:spcBef>
                <a:spcPts val="0"/>
              </a:spcBef>
              <a:buFontTx/>
              <a:buNone/>
            </a:pPr>
            <a:r>
              <a:rPr lang="zh-CN" altLang="en-US" sz="1600" b="1" dirty="0">
                <a:solidFill>
                  <a:prstClr val="black"/>
                </a:solidFill>
              </a:rPr>
              <a:t>上海交通大学安泰经济与管理学院   教授、博</a:t>
            </a:r>
            <a:r>
              <a:rPr lang="zh-CN" altLang="en-US" sz="1600" b="1" dirty="0" smtClean="0">
                <a:solidFill>
                  <a:prstClr val="black"/>
                </a:solidFill>
              </a:rPr>
              <a:t>导</a:t>
            </a:r>
            <a:endParaRPr lang="en-US" altLang="zh-CN" sz="1600" b="1" dirty="0" smtClean="0">
              <a:solidFill>
                <a:prstClr val="black"/>
              </a:solidFill>
            </a:endParaRPr>
          </a:p>
          <a:p>
            <a:pPr marL="0" indent="0">
              <a:spcBef>
                <a:spcPts val="0"/>
              </a:spcBef>
              <a:buFont typeface="Arial" panose="020B0604020202020204"/>
              <a:buNone/>
            </a:pPr>
            <a:r>
              <a:rPr lang="zh-CN" altLang="en-US" sz="1600" b="1" dirty="0" smtClean="0">
                <a:solidFill>
                  <a:prstClr val="black"/>
                </a:solidFill>
              </a:rPr>
              <a:t>中国风险投资研究院  创始院长</a:t>
            </a:r>
            <a:endParaRPr lang="en-US" altLang="zh-CN" sz="1600" b="1" dirty="0">
              <a:solidFill>
                <a:prstClr val="black"/>
              </a:solidFill>
            </a:endParaRPr>
          </a:p>
          <a:p>
            <a:pPr marL="0" indent="0">
              <a:spcBef>
                <a:spcPts val="0"/>
              </a:spcBef>
              <a:buFontTx/>
              <a:buNone/>
            </a:pPr>
            <a:r>
              <a:rPr lang="en-US" altLang="zh-CN" sz="1600" b="1" dirty="0" smtClean="0">
                <a:solidFill>
                  <a:prstClr val="black"/>
                </a:solidFill>
              </a:rPr>
              <a:t>Elsevier</a:t>
            </a:r>
            <a:r>
              <a:rPr lang="zh-CN" altLang="en-US" sz="1600" b="1" dirty="0" smtClean="0">
                <a:solidFill>
                  <a:prstClr val="black"/>
                </a:solidFill>
              </a:rPr>
              <a:t>发布的</a:t>
            </a:r>
            <a:r>
              <a:rPr lang="en-US" altLang="zh-CN" sz="1600" b="1" dirty="0" smtClean="0">
                <a:solidFill>
                  <a:prstClr val="black"/>
                </a:solidFill>
              </a:rPr>
              <a:t>2014</a:t>
            </a:r>
            <a:r>
              <a:rPr lang="zh-CN" altLang="en-US" sz="1600" b="1" dirty="0">
                <a:solidFill>
                  <a:prstClr val="black"/>
                </a:solidFill>
              </a:rPr>
              <a:t>年</a:t>
            </a:r>
            <a:r>
              <a:rPr lang="en-US" altLang="zh-CN" sz="1600" b="1" dirty="0">
                <a:solidFill>
                  <a:prstClr val="black"/>
                </a:solidFill>
              </a:rPr>
              <a:t>15</a:t>
            </a:r>
            <a:r>
              <a:rPr lang="zh-CN" altLang="en-US" sz="1600" b="1" dirty="0">
                <a:solidFill>
                  <a:prstClr val="black"/>
                </a:solidFill>
              </a:rPr>
              <a:t>位中国</a:t>
            </a:r>
            <a:r>
              <a:rPr lang="en-US" altLang="zh-CN" sz="1600" b="1" dirty="0">
                <a:solidFill>
                  <a:prstClr val="black"/>
                </a:solidFill>
              </a:rPr>
              <a:t>”</a:t>
            </a:r>
            <a:r>
              <a:rPr lang="zh-CN" altLang="en-US" sz="1600" b="1" dirty="0">
                <a:solidFill>
                  <a:prstClr val="black"/>
                </a:solidFill>
              </a:rPr>
              <a:t>高被引学者</a:t>
            </a:r>
            <a:r>
              <a:rPr lang="en-US" altLang="zh-CN" sz="1600" b="1" dirty="0" smtClean="0">
                <a:solidFill>
                  <a:prstClr val="black"/>
                </a:solidFill>
              </a:rPr>
              <a:t>”</a:t>
            </a:r>
            <a:r>
              <a:rPr lang="zh-CN" altLang="en-US" sz="1600" b="1" dirty="0" smtClean="0">
                <a:solidFill>
                  <a:prstClr val="black"/>
                </a:solidFill>
              </a:rPr>
              <a:t>之一</a:t>
            </a:r>
            <a:r>
              <a:rPr lang="zh-CN" altLang="en-US" sz="1000" b="1" dirty="0" smtClean="0">
                <a:solidFill>
                  <a:prstClr val="black"/>
                </a:solidFill>
              </a:rPr>
              <a:t>（</a:t>
            </a:r>
            <a:r>
              <a:rPr lang="zh-CN" altLang="en-US" sz="1000" b="1" dirty="0">
                <a:solidFill>
                  <a:prstClr val="black"/>
                </a:solidFill>
              </a:rPr>
              <a:t>经济计量与金融</a:t>
            </a:r>
            <a:r>
              <a:rPr lang="zh-CN" altLang="en-US" sz="1000" b="1" dirty="0" smtClean="0">
                <a:solidFill>
                  <a:prstClr val="black"/>
                </a:solidFill>
              </a:rPr>
              <a:t>）</a:t>
            </a:r>
            <a:endParaRPr lang="en-US" altLang="zh-CN" sz="1050" b="1" dirty="0">
              <a:solidFill>
                <a:prstClr val="black"/>
              </a:solidFill>
            </a:endParaRPr>
          </a:p>
          <a:p>
            <a:pPr marL="0" indent="0">
              <a:spcBef>
                <a:spcPts val="0"/>
              </a:spcBef>
              <a:buFontTx/>
              <a:buNone/>
            </a:pPr>
            <a:endParaRPr lang="en-US" altLang="zh-CN" sz="800" dirty="0" smtClean="0">
              <a:solidFill>
                <a:prstClr val="black"/>
              </a:solidFill>
            </a:endParaRPr>
          </a:p>
          <a:p>
            <a:pPr marL="0" indent="0">
              <a:spcBef>
                <a:spcPts val="0"/>
              </a:spcBef>
              <a:buFontTx/>
              <a:buNone/>
            </a:pPr>
            <a:r>
              <a:rPr lang="zh-CN" altLang="en-US" sz="1600" dirty="0" smtClean="0">
                <a:solidFill>
                  <a:prstClr val="black"/>
                </a:solidFill>
              </a:rPr>
              <a:t>       </a:t>
            </a:r>
            <a:r>
              <a:rPr lang="zh-CN" altLang="en-US" sz="1500" dirty="0" smtClean="0">
                <a:solidFill>
                  <a:prstClr val="black"/>
                </a:solidFill>
              </a:rPr>
              <a:t>美国德克萨斯州立大学金融学博士、知名学者、我国风险投资界最具影响力的人物之一。</a:t>
            </a:r>
          </a:p>
          <a:p>
            <a:pPr marL="0" indent="0">
              <a:spcBef>
                <a:spcPts val="0"/>
              </a:spcBef>
              <a:buFontTx/>
              <a:buNone/>
            </a:pPr>
            <a:r>
              <a:rPr lang="zh-CN" altLang="en-US" sz="1500" dirty="0" smtClean="0">
                <a:solidFill>
                  <a:prstClr val="black"/>
                </a:solidFill>
              </a:rPr>
              <a:t>       陈博士是中国科学院金融避险研究中心特邀学者，担任多个省份的政府经济顾问，为国家政策制定提供大量的政策研究报告，受国家与省部领导人多次接见与肯定。陈博士曾任职香港理工大学终身教授、历任</a:t>
            </a:r>
            <a:r>
              <a:rPr lang="en-US" altLang="zh-CN" sz="1500" dirty="0" smtClean="0">
                <a:solidFill>
                  <a:prstClr val="black"/>
                </a:solidFill>
              </a:rPr>
              <a:t>8</a:t>
            </a:r>
            <a:r>
              <a:rPr lang="zh-CN" altLang="en-US" sz="1500" dirty="0" smtClean="0">
                <a:solidFill>
                  <a:prstClr val="black"/>
                </a:solidFill>
              </a:rPr>
              <a:t>年中国风险投资研究院院长。</a:t>
            </a:r>
            <a:r>
              <a:rPr lang="en-US" altLang="zh-CN" sz="1500" dirty="0" smtClean="0">
                <a:solidFill>
                  <a:prstClr val="black"/>
                </a:solidFill>
              </a:rPr>
              <a:t>1997</a:t>
            </a:r>
            <a:r>
              <a:rPr lang="zh-CN" altLang="en-US" sz="1500" dirty="0" smtClean="0">
                <a:solidFill>
                  <a:prstClr val="black"/>
                </a:solidFill>
              </a:rPr>
              <a:t>年至今，他在国际及国内著名经济金融学杂志（如 </a:t>
            </a:r>
            <a:r>
              <a:rPr lang="en-US" altLang="zh-CN" sz="1500" dirty="0" smtClean="0">
                <a:solidFill>
                  <a:prstClr val="black"/>
                </a:solidFill>
              </a:rPr>
              <a:t>JFQA,  JE,  JBF,  JCF,  </a:t>
            </a:r>
            <a:r>
              <a:rPr lang="zh-CN" altLang="en-US" sz="1500" dirty="0" smtClean="0">
                <a:solidFill>
                  <a:prstClr val="black"/>
                </a:solidFill>
              </a:rPr>
              <a:t>经济研究，管理世界，求是）发表了</a:t>
            </a:r>
            <a:r>
              <a:rPr lang="en-US" altLang="zh-CN" sz="1500" dirty="0" smtClean="0">
                <a:solidFill>
                  <a:prstClr val="black"/>
                </a:solidFill>
              </a:rPr>
              <a:t>60</a:t>
            </a:r>
            <a:r>
              <a:rPr lang="zh-CN" altLang="en-US" sz="1500" dirty="0" smtClean="0">
                <a:solidFill>
                  <a:prstClr val="black"/>
                </a:solidFill>
              </a:rPr>
              <a:t>多篇学术论文，在牛津大学出版社、清华大学出版社等国内外著名出版社出版过</a:t>
            </a:r>
            <a:r>
              <a:rPr lang="en-US" altLang="zh-CN" sz="1500" dirty="0" smtClean="0">
                <a:solidFill>
                  <a:prstClr val="black"/>
                </a:solidFill>
              </a:rPr>
              <a:t>10</a:t>
            </a:r>
            <a:r>
              <a:rPr lang="zh-CN" altLang="en-US" sz="1500" dirty="0" smtClean="0">
                <a:solidFill>
                  <a:prstClr val="black"/>
                </a:solidFill>
              </a:rPr>
              <a:t>余部财务与金融方面的书籍。他不仅具有丰富的教学经验和研究经历，更有十多年的企业管理和运营经验，是理论造诣很深的学者型实业家和风险投资家。 </a:t>
            </a:r>
            <a:endParaRPr lang="zh-CN" altLang="en-US" sz="1500" dirty="0">
              <a:solidFill>
                <a:prstClr val="black"/>
              </a:solidFill>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19" y="2849943"/>
            <a:ext cx="2206908" cy="2841283"/>
          </a:xfrm>
          <a:prstGeom prst="roundRect">
            <a:avLst>
              <a:gd name="adj" fmla="val 8594"/>
            </a:avLst>
          </a:prstGeom>
          <a:solidFill>
            <a:srgbClr val="FFFFFF">
              <a:shade val="85000"/>
            </a:srgbClr>
          </a:solidFill>
          <a:ln>
            <a:noFill/>
          </a:ln>
          <a:effectLst>
            <a:reflection blurRad="12700" stA="38000" endPos="28000" dir="5400000" sy="-100000" algn="bl" rotWithShape="0"/>
          </a:effectLst>
        </p:spPr>
      </p:pic>
      <p:grpSp>
        <p:nvGrpSpPr>
          <p:cNvPr id="2" name="组合 1"/>
          <p:cNvGrpSpPr/>
          <p:nvPr/>
        </p:nvGrpSpPr>
        <p:grpSpPr>
          <a:xfrm>
            <a:off x="573359" y="5498418"/>
            <a:ext cx="1399957" cy="369332"/>
            <a:chOff x="2870056" y="4922730"/>
            <a:chExt cx="1399957" cy="369332"/>
          </a:xfrm>
        </p:grpSpPr>
        <p:sp>
          <p:nvSpPr>
            <p:cNvPr id="39" name="对角圆角矩形 38"/>
            <p:cNvSpPr/>
            <p:nvPr/>
          </p:nvSpPr>
          <p:spPr>
            <a:xfrm flipH="1">
              <a:off x="2870056" y="4939013"/>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 name="矩形 7"/>
            <p:cNvSpPr/>
            <p:nvPr/>
          </p:nvSpPr>
          <p:spPr>
            <a:xfrm>
              <a:off x="3140327" y="4922730"/>
              <a:ext cx="877163" cy="369332"/>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b="1" dirty="0">
                  <a:solidFill>
                    <a:prstClr val="white"/>
                  </a:solidFill>
                </a:rPr>
                <a:t>陈工孟</a:t>
              </a:r>
              <a:endParaRPr lang="en-US" altLang="zh-CN" sz="600" b="1" dirty="0">
                <a:solidFill>
                  <a:prstClr val="white"/>
                </a:solidFill>
              </a:endParaRPr>
            </a:p>
          </p:txBody>
        </p:sp>
      </p:grpSp>
      <p:sp>
        <p:nvSpPr>
          <p:cNvPr id="42" name="矩形 41">
            <a:hlinkClick r:id="rId4" action="ppaction://hlinksldjump"/>
          </p:cNvPr>
          <p:cNvSpPr/>
          <p:nvPr/>
        </p:nvSpPr>
        <p:spPr>
          <a:xfrm>
            <a:off x="-630895" y="4198163"/>
            <a:ext cx="1600326" cy="27093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4" name="矩形 53">
            <a:hlinkClick r:id="rId5" action="ppaction://hlinksldjump"/>
          </p:cNvPr>
          <p:cNvSpPr/>
          <p:nvPr/>
        </p:nvSpPr>
        <p:spPr>
          <a:xfrm>
            <a:off x="-629326" y="6244273"/>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6" name="矩形 55">
            <a:hlinkClick r:id="rId6" action="ppaction://hlinksldjump"/>
          </p:cNvPr>
          <p:cNvSpPr/>
          <p:nvPr/>
        </p:nvSpPr>
        <p:spPr>
          <a:xfrm>
            <a:off x="-629326" y="670695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1" name="矩形 60">
            <a:hlinkClick r:id="rId7" action="ppaction://hlinksldjump"/>
          </p:cNvPr>
          <p:cNvSpPr/>
          <p:nvPr/>
        </p:nvSpPr>
        <p:spPr>
          <a:xfrm>
            <a:off x="-628787" y="2987258"/>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47" name="矩形 46">
            <a:hlinkClick r:id="rId8" action="ppaction://hlinksldjump"/>
          </p:cNvPr>
          <p:cNvSpPr/>
          <p:nvPr/>
        </p:nvSpPr>
        <p:spPr>
          <a:xfrm>
            <a:off x="-628786" y="2777593"/>
            <a:ext cx="1600327" cy="2043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Box 10"/>
          <p:cNvSpPr txBox="1">
            <a:spLocks noChangeArrowheads="1"/>
          </p:cNvSpPr>
          <p:nvPr/>
        </p:nvSpPr>
        <p:spPr bwMode="auto">
          <a:xfrm>
            <a:off x="461963" y="639604"/>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342900" indent="-34290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spcBef>
                <a:spcPts val="600"/>
              </a:spcBef>
              <a:spcAft>
                <a:spcPts val="600"/>
              </a:spcAft>
              <a:buSzPct val="87000"/>
              <a:buFont typeface="Wingdings" panose="05000000000000000000" pitchFamily="2" charset="2"/>
              <a:buChar char="n"/>
            </a:pPr>
            <a:r>
              <a:rPr kumimoji="1" lang="zh-CN" altLang="en-US" baseline="0"/>
              <a:t>实施准则</a:t>
            </a:r>
          </a:p>
        </p:txBody>
      </p:sp>
      <p:sp>
        <p:nvSpPr>
          <p:cNvPr id="66564" name="内容占位符 2"/>
          <p:cNvSpPr txBox="1"/>
          <p:nvPr/>
        </p:nvSpPr>
        <p:spPr bwMode="auto">
          <a:xfrm>
            <a:off x="323850" y="1557338"/>
            <a:ext cx="842486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800100" indent="-3429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buFont typeface="Wingdings" panose="05000000000000000000" pitchFamily="2" charset="2"/>
              <a:buChar char="n"/>
            </a:pPr>
            <a:r>
              <a:rPr kumimoji="1" lang="en-US" altLang="zh-CN" b="0" baseline="0"/>
              <a:t>根据项目计划中定义的</a:t>
            </a:r>
            <a:r>
              <a:rPr kumimoji="1" lang="zh-CN" altLang="en-US" b="0" baseline="0"/>
              <a:t>度量</a:t>
            </a:r>
            <a:r>
              <a:rPr kumimoji="1" lang="en-US" altLang="zh-CN" b="0" baseline="0"/>
              <a:t>计划，收集项目选择子过程确定的属性</a:t>
            </a:r>
            <a:r>
              <a:rPr kumimoji="1" lang="zh-CN" altLang="en-US" b="0" baseline="0"/>
              <a:t>度量</a:t>
            </a:r>
            <a:r>
              <a:rPr kumimoji="1" lang="en-US" altLang="zh-CN" b="0" baseline="0"/>
              <a:t>项目数据； </a:t>
            </a:r>
            <a:endParaRPr kumimoji="1" lang="en-US" altLang="zh-CN" b="0" baseline="0">
              <a:latin typeface="微软雅黑" panose="020B0503020204020204" pitchFamily="34" charset="-122"/>
              <a:ea typeface="微软雅黑" panose="020B0503020204020204" pitchFamily="34" charset="-122"/>
            </a:endParaRPr>
          </a:p>
          <a:p>
            <a:pPr lvl="3">
              <a:lnSpc>
                <a:spcPct val="150000"/>
              </a:lnSpc>
              <a:spcBef>
                <a:spcPct val="20000"/>
              </a:spcBef>
              <a:buClr>
                <a:srgbClr val="C00000"/>
              </a:buClr>
              <a:buSzPct val="70000"/>
              <a:buFont typeface="Wingdings" panose="05000000000000000000" pitchFamily="2" charset="2"/>
              <a:buChar char="n"/>
            </a:pPr>
            <a:r>
              <a:rPr kumimoji="1" lang="en-US" altLang="zh-CN" b="0" baseline="0"/>
              <a:t>对于选定子流程与项目质量和过程性能目标密切相关的</a:t>
            </a:r>
            <a:r>
              <a:rPr kumimoji="1" lang="zh-CN" altLang="en-US" b="0" baseline="0"/>
              <a:t>度量</a:t>
            </a:r>
            <a:r>
              <a:rPr kumimoji="1" lang="en-US" altLang="zh-CN" b="0" baseline="0"/>
              <a:t>项目，进行过程数据点，通过控制图监控项目过程性能，检测异常和稳定性；</a:t>
            </a:r>
          </a:p>
          <a:p>
            <a:pPr lvl="3">
              <a:lnSpc>
                <a:spcPct val="150000"/>
              </a:lnSpc>
              <a:spcBef>
                <a:spcPct val="20000"/>
              </a:spcBef>
              <a:buClr>
                <a:srgbClr val="FF0000"/>
              </a:buClr>
              <a:buSzPct val="70000"/>
              <a:buFont typeface="Wingdings" panose="05000000000000000000" pitchFamily="2" charset="2"/>
              <a:buChar char="n"/>
            </a:pPr>
            <a:r>
              <a:rPr kumimoji="1" lang="en-US" altLang="zh-CN" b="0" baseline="0"/>
              <a:t>分析异常数据并采取整改措施。</a:t>
            </a:r>
          </a:p>
          <a:p>
            <a:pPr lvl="3">
              <a:lnSpc>
                <a:spcPct val="150000"/>
              </a:lnSpc>
              <a:spcBef>
                <a:spcPct val="20000"/>
              </a:spcBef>
              <a:buClr>
                <a:srgbClr val="C00000"/>
              </a:buClr>
              <a:buSzPct val="70000"/>
            </a:pPr>
            <a:endParaRPr kumimoji="1" lang="en-US" altLang="zh-CN" b="0" baseline="0">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25400" y="162719"/>
            <a:ext cx="95154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2.1</a:t>
            </a:r>
            <a:r>
              <a:rPr lang="en-US" altLang="zh-CN" sz="2000" b="0" baseline="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监视选定子过程的性能</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p>
        </p:txBody>
      </p:sp>
      <p:sp>
        <p:nvSpPr>
          <p:cNvPr id="67588" name="TextBox 8"/>
          <p:cNvSpPr txBox="1">
            <a:spLocks noChangeArrowheads="1"/>
          </p:cNvSpPr>
          <p:nvPr/>
        </p:nvSpPr>
        <p:spPr bwMode="auto">
          <a:xfrm>
            <a:off x="-36513" y="1268413"/>
            <a:ext cx="3795713"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1600" b="0" baseline="0">
                <a:solidFill>
                  <a:srgbClr val="222268"/>
                </a:solidFill>
              </a:rPr>
              <a:t>1</a:t>
            </a:r>
            <a:r>
              <a:rPr lang="zh-CN" altLang="en-US" sz="1600" b="0" baseline="0">
                <a:solidFill>
                  <a:srgbClr val="222268"/>
                </a:solidFill>
              </a:rPr>
              <a:t>）</a:t>
            </a:r>
            <a:r>
              <a:rPr lang="zh-CN" sz="1600" b="0" baseline="0">
                <a:solidFill>
                  <a:srgbClr val="222268"/>
                </a:solidFill>
              </a:rPr>
              <a:t>项目数据收集</a:t>
            </a:r>
            <a:endParaRPr lang="zh-CN" sz="1600" b="0" baseline="0"/>
          </a:p>
        </p:txBody>
      </p:sp>
      <p:cxnSp>
        <p:nvCxnSpPr>
          <p:cNvPr id="10" name="直接连接符 9"/>
          <p:cNvCxnSpPr/>
          <p:nvPr/>
        </p:nvCxnSpPr>
        <p:spPr>
          <a:xfrm>
            <a:off x="296863" y="1628775"/>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67591" name="TextBox 10"/>
          <p:cNvSpPr txBox="1">
            <a:spLocks noChangeArrowheads="1"/>
          </p:cNvSpPr>
          <p:nvPr/>
        </p:nvSpPr>
        <p:spPr bwMode="auto">
          <a:xfrm>
            <a:off x="-36513" y="1979613"/>
            <a:ext cx="3795713"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1600" b="0" baseline="0">
                <a:solidFill>
                  <a:srgbClr val="222268"/>
                </a:solidFill>
              </a:rPr>
              <a:t>2</a:t>
            </a:r>
            <a:r>
              <a:rPr lang="zh-CN" altLang="en-US" sz="1600" b="0" baseline="0">
                <a:solidFill>
                  <a:srgbClr val="222268"/>
                </a:solidFill>
              </a:rPr>
              <a:t>）控制图中的要点和奇异点分析</a:t>
            </a:r>
          </a:p>
        </p:txBody>
      </p:sp>
      <p:cxnSp>
        <p:nvCxnSpPr>
          <p:cNvPr id="12" name="直接连接符 11"/>
          <p:cNvCxnSpPr/>
          <p:nvPr/>
        </p:nvCxnSpPr>
        <p:spPr>
          <a:xfrm>
            <a:off x="179388" y="2301875"/>
            <a:ext cx="2814637" cy="0"/>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67594" name="矩形 5"/>
          <p:cNvSpPr>
            <a:spLocks noChangeArrowheads="1"/>
          </p:cNvSpPr>
          <p:nvPr/>
        </p:nvSpPr>
        <p:spPr bwMode="auto">
          <a:xfrm>
            <a:off x="296863" y="2911475"/>
            <a:ext cx="23971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marL="0" lvl="2" eaLnBrk="1" hangingPunct="1">
              <a:lnSpc>
                <a:spcPct val="150000"/>
              </a:lnSpc>
            </a:pPr>
            <a:r>
              <a:rPr lang="en-US" altLang="zh-CN" sz="1600" b="0" baseline="0"/>
              <a:t>产品测试阶段的工作量超过上限，您可以在后续说明中看到原因分析。</a:t>
            </a:r>
          </a:p>
          <a:p>
            <a:pPr eaLnBrk="1" hangingPunct="1">
              <a:lnSpc>
                <a:spcPct val="150000"/>
              </a:lnSpc>
            </a:pPr>
            <a:endParaRPr lang="en-US" altLang="zh-CN" sz="1600" b="0" baseline="0">
              <a:ea typeface="楷体" panose="02010609060101010101" pitchFamily="49" charset="-122"/>
            </a:endParaRPr>
          </a:p>
        </p:txBody>
      </p:sp>
      <p:sp>
        <p:nvSpPr>
          <p:cNvPr id="13" name="Text Box 5"/>
          <p:cNvSpPr txBox="1">
            <a:spLocks noChangeArrowheads="1"/>
          </p:cNvSpPr>
          <p:nvPr/>
        </p:nvSpPr>
        <p:spPr bwMode="auto">
          <a:xfrm>
            <a:off x="25400" y="162719"/>
            <a:ext cx="95154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2.1</a:t>
            </a:r>
            <a:r>
              <a:rPr lang="en-US" altLang="zh-CN" sz="2000" b="0" baseline="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监视选定子过程的性能</a:t>
            </a:r>
          </a:p>
        </p:txBody>
      </p:sp>
      <p:pic>
        <p:nvPicPr>
          <p:cNvPr id="2" name="图片 1"/>
          <p:cNvPicPr>
            <a:picLocks noChangeAspect="1"/>
          </p:cNvPicPr>
          <p:nvPr/>
        </p:nvPicPr>
        <p:blipFill>
          <a:blip r:embed="rId2"/>
          <a:stretch>
            <a:fillRect/>
          </a:stretch>
        </p:blipFill>
        <p:spPr>
          <a:xfrm>
            <a:off x="2694305" y="2176780"/>
            <a:ext cx="8142605" cy="40093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Box 10"/>
          <p:cNvSpPr txBox="1">
            <a:spLocks noChangeArrowheads="1"/>
          </p:cNvSpPr>
          <p:nvPr/>
        </p:nvSpPr>
        <p:spPr bwMode="auto">
          <a:xfrm>
            <a:off x="461963" y="639604"/>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342900" indent="-34290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spcBef>
                <a:spcPts val="600"/>
              </a:spcBef>
              <a:spcAft>
                <a:spcPts val="600"/>
              </a:spcAft>
              <a:buSzPct val="87000"/>
              <a:buFont typeface="Wingdings" panose="05000000000000000000" pitchFamily="2" charset="2"/>
              <a:buChar char="n"/>
            </a:pPr>
            <a:r>
              <a:rPr kumimoji="1" lang="zh-CN" altLang="en-US" baseline="0"/>
              <a:t>实施准则</a:t>
            </a:r>
          </a:p>
        </p:txBody>
      </p:sp>
      <p:sp>
        <p:nvSpPr>
          <p:cNvPr id="68612" name="内容占位符 2"/>
          <p:cNvSpPr txBox="1"/>
          <p:nvPr/>
        </p:nvSpPr>
        <p:spPr bwMode="auto">
          <a:xfrm>
            <a:off x="684213" y="1341438"/>
            <a:ext cx="77041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800100" indent="-3429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buFont typeface="Wingdings" panose="05000000000000000000" pitchFamily="2" charset="2"/>
              <a:buChar char="n"/>
            </a:pPr>
            <a:r>
              <a:rPr kumimoji="1" lang="zh-CN" altLang="en-US" sz="1400" b="0" baseline="0"/>
              <a:t>依据测试计划实时监控子项目的性能；</a:t>
            </a:r>
            <a:endParaRPr kumimoji="1" lang="en-US" altLang="zh-CN" sz="1400" b="0" baseline="0"/>
          </a:p>
          <a:p>
            <a:pPr lvl="3">
              <a:lnSpc>
                <a:spcPct val="150000"/>
              </a:lnSpc>
              <a:spcBef>
                <a:spcPct val="20000"/>
              </a:spcBef>
              <a:buClr>
                <a:srgbClr val="C00000"/>
              </a:buClr>
              <a:buSzPct val="70000"/>
              <a:buFont typeface="Wingdings" panose="05000000000000000000" pitchFamily="2" charset="2"/>
              <a:buChar char="n"/>
            </a:pPr>
            <a:r>
              <a:rPr kumimoji="1" lang="en-US" altLang="zh-CN" sz="1400" b="0" baseline="0"/>
              <a:t>当在子过程监控行为中发现与项目质量和过程性能目标密切相关的因素的测量项目数据出现异常时，应采用蒙特卡罗模拟来预测设定目标所达到的置信度；</a:t>
            </a:r>
          </a:p>
          <a:p>
            <a:pPr lvl="3">
              <a:lnSpc>
                <a:spcPct val="150000"/>
              </a:lnSpc>
              <a:spcBef>
                <a:spcPct val="20000"/>
              </a:spcBef>
              <a:buClr>
                <a:srgbClr val="C00000"/>
              </a:buClr>
              <a:buSzPct val="70000"/>
              <a:buFont typeface="Wingdings" panose="05000000000000000000" pitchFamily="2" charset="2"/>
              <a:buChar char="n"/>
            </a:pPr>
            <a:r>
              <a:rPr lang="en-US" altLang="zh-CN" sz="1400" b="0" baseline="0"/>
              <a:t>对</a:t>
            </a:r>
            <a:r>
              <a:rPr lang="zh-CN" altLang="en-US" sz="1400" b="0" baseline="0"/>
              <a:t>模拟</a:t>
            </a:r>
            <a:r>
              <a:rPr lang="en-US" altLang="zh-CN" sz="1400" b="0" baseline="0"/>
              <a:t>结果进行分析，如果</a:t>
            </a:r>
            <a:r>
              <a:rPr lang="zh-CN" altLang="en-US" sz="1400" b="0" baseline="0">
                <a:sym typeface="+mn-ea"/>
              </a:rPr>
              <a:t>模拟</a:t>
            </a:r>
            <a:r>
              <a:rPr lang="en-US" altLang="zh-CN" sz="1400" b="0" baseline="0"/>
              <a:t>结果与项目总体目标的置信度小于90%，则需要项目条件分析，调整强相关影响因素的子过程组合与子目标</a:t>
            </a:r>
            <a:r>
              <a:rPr lang="zh-CN" altLang="en-US" sz="1400" b="0" baseline="0"/>
              <a:t>；</a:t>
            </a:r>
            <a:r>
              <a:rPr lang="en-US" altLang="zh-CN" sz="1400" b="0" baseline="0"/>
              <a:t> </a:t>
            </a:r>
            <a:endParaRPr kumimoji="1" lang="en-US" altLang="zh-CN" sz="1400" b="0" baseline="0">
              <a:latin typeface="微软雅黑" panose="020B0503020204020204" pitchFamily="34" charset="-122"/>
              <a:ea typeface="微软雅黑" panose="020B0503020204020204" pitchFamily="34" charset="-122"/>
            </a:endParaRPr>
          </a:p>
          <a:p>
            <a:pPr lvl="3">
              <a:lnSpc>
                <a:spcPct val="150000"/>
              </a:lnSpc>
              <a:spcBef>
                <a:spcPct val="20000"/>
              </a:spcBef>
              <a:buClr>
                <a:srgbClr val="C00000"/>
              </a:buClr>
              <a:buSzPct val="70000"/>
              <a:buFont typeface="Wingdings" panose="05000000000000000000" pitchFamily="2" charset="2"/>
              <a:buChar char="n"/>
            </a:pPr>
            <a:r>
              <a:rPr kumimoji="1" lang="en-US" altLang="zh-CN" sz="1400" b="0" baseline="0"/>
              <a:t>对受控子过程进行蒙特卡罗仿真，并对</a:t>
            </a:r>
            <a:r>
              <a:rPr lang="zh-CN" altLang="en-US" sz="1400" b="0" baseline="0">
                <a:sym typeface="+mn-ea"/>
              </a:rPr>
              <a:t>模拟</a:t>
            </a:r>
            <a:r>
              <a:rPr kumimoji="1" lang="en-US" altLang="zh-CN" sz="1400" b="0" baseline="0"/>
              <a:t>结果和质量的一般目标进行置信度分析；</a:t>
            </a:r>
          </a:p>
          <a:p>
            <a:pPr lvl="3">
              <a:lnSpc>
                <a:spcPct val="150000"/>
              </a:lnSpc>
              <a:spcBef>
                <a:spcPct val="20000"/>
              </a:spcBef>
              <a:buClr>
                <a:srgbClr val="C00000"/>
              </a:buClr>
              <a:buSzPct val="70000"/>
              <a:buFont typeface="Wingdings" panose="05000000000000000000" pitchFamily="2" charset="2"/>
              <a:buChar char="n"/>
            </a:pPr>
            <a:r>
              <a:rPr kumimoji="1" lang="en-US" altLang="zh-CN" sz="1400" b="0" baseline="0"/>
              <a:t>如果置信度超过90%，调整结果应设置为项目阶段子目标，并对过程进行监控； </a:t>
            </a:r>
            <a:endParaRPr kumimoji="1" lang="en-US" altLang="zh-CN" sz="1400" b="0" baseline="0">
              <a:latin typeface="微软雅黑" panose="020B0503020204020204" pitchFamily="34" charset="-122"/>
              <a:ea typeface="微软雅黑" panose="020B0503020204020204" pitchFamily="34" charset="-122"/>
            </a:endParaRPr>
          </a:p>
          <a:p>
            <a:pPr lvl="3">
              <a:lnSpc>
                <a:spcPct val="150000"/>
              </a:lnSpc>
              <a:spcBef>
                <a:spcPct val="20000"/>
              </a:spcBef>
              <a:buClr>
                <a:srgbClr val="C00000"/>
              </a:buClr>
              <a:buSzPct val="70000"/>
              <a:buFont typeface="Wingdings" panose="05000000000000000000" pitchFamily="2" charset="2"/>
              <a:buChar char="n"/>
            </a:pPr>
            <a:r>
              <a:rPr lang="en-US" altLang="zh-CN" sz="1400" b="0" baseline="0"/>
              <a:t>项目风险达到项目性能目标应持续确定并纳入风险管理；</a:t>
            </a:r>
          </a:p>
        </p:txBody>
      </p:sp>
      <p:sp>
        <p:nvSpPr>
          <p:cNvPr id="6" name="Text Box 5"/>
          <p:cNvSpPr txBox="1">
            <a:spLocks noChangeArrowheads="1"/>
          </p:cNvSpPr>
          <p:nvPr/>
        </p:nvSpPr>
        <p:spPr bwMode="auto">
          <a:xfrm>
            <a:off x="25400" y="182404"/>
            <a:ext cx="88677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2.2</a:t>
            </a:r>
            <a:r>
              <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管理</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项目性能</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aseline="0"/>
              <a:t> 用例</a:t>
            </a:r>
          </a:p>
        </p:txBody>
      </p:sp>
      <p:sp>
        <p:nvSpPr>
          <p:cNvPr id="69636" name="TextBox 6"/>
          <p:cNvSpPr txBox="1">
            <a:spLocks noChangeArrowheads="1"/>
          </p:cNvSpPr>
          <p:nvPr/>
        </p:nvSpPr>
        <p:spPr bwMode="auto">
          <a:xfrm>
            <a:off x="250825" y="1444625"/>
            <a:ext cx="871378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000" b="0" baseline="0">
                <a:solidFill>
                  <a:srgbClr val="222268"/>
                </a:solidFill>
              </a:rPr>
              <a:t>1) </a:t>
            </a:r>
            <a:r>
              <a:rPr lang="zh-CN" altLang="en-US" sz="2000" b="0" baseline="0">
                <a:solidFill>
                  <a:srgbClr val="222268"/>
                </a:solidFill>
              </a:rPr>
              <a:t>集成测试后，我们发现集成测试的工作量越大。</a:t>
            </a:r>
            <a:endParaRPr lang="zh-CN" altLang="en-US" sz="2000" b="0" baseline="0"/>
          </a:p>
        </p:txBody>
      </p:sp>
      <p:pic>
        <p:nvPicPr>
          <p:cNvPr id="696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2349500"/>
            <a:ext cx="7802563"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25400" y="162719"/>
            <a:ext cx="88677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2.2</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管理</a:t>
            </a:r>
            <a:r>
              <a:rPr lang="en-US" alt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项目性能</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 用例</a:t>
            </a:r>
            <a:r>
              <a:rPr lang="en-US" altLang="zh-CN" b="0" baseline="0"/>
              <a:t> </a:t>
            </a:r>
            <a:endParaRPr lang="zh-CN" altLang="en-US" b="0" baseline="0"/>
          </a:p>
        </p:txBody>
      </p:sp>
      <p:sp>
        <p:nvSpPr>
          <p:cNvPr id="70660" name="TextBox 10"/>
          <p:cNvSpPr txBox="1">
            <a:spLocks noChangeArrowheads="1"/>
          </p:cNvSpPr>
          <p:nvPr/>
        </p:nvSpPr>
        <p:spPr bwMode="auto">
          <a:xfrm>
            <a:off x="357188" y="1214438"/>
            <a:ext cx="79629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1600" b="0" baseline="0">
                <a:solidFill>
                  <a:srgbClr val="222268"/>
                </a:solidFill>
              </a:rPr>
              <a:t>2)</a:t>
            </a:r>
            <a:r>
              <a:rPr lang="zh-CN" sz="1600" b="0" baseline="0">
                <a:solidFill>
                  <a:srgbClr val="222268"/>
                </a:solidFill>
              </a:rPr>
              <a:t>将实际工程数据放入模型中，模拟项目目标。</a:t>
            </a:r>
            <a:endParaRPr lang="zh-CN" sz="1600" b="0" baseline="0"/>
          </a:p>
        </p:txBody>
      </p:sp>
      <p:cxnSp>
        <p:nvCxnSpPr>
          <p:cNvPr id="12" name="直接连接符 11"/>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5400" y="162719"/>
            <a:ext cx="88677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2.2</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管理</a:t>
            </a:r>
            <a:r>
              <a:rPr lang="en-US" alt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项目性能</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4765" y="2124075"/>
            <a:ext cx="9065895" cy="29330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b="0" baseline="0"/>
              <a:t>用例</a:t>
            </a:r>
          </a:p>
        </p:txBody>
      </p:sp>
      <p:sp>
        <p:nvSpPr>
          <p:cNvPr id="71684" name="TextBox 10"/>
          <p:cNvSpPr txBox="1">
            <a:spLocks noChangeArrowheads="1"/>
          </p:cNvSpPr>
          <p:nvPr/>
        </p:nvSpPr>
        <p:spPr bwMode="auto">
          <a:xfrm>
            <a:off x="357188" y="1071563"/>
            <a:ext cx="8351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b="0" baseline="0">
                <a:solidFill>
                  <a:srgbClr val="222268"/>
                </a:solidFill>
              </a:rPr>
              <a:t>3)  </a:t>
            </a:r>
            <a:r>
              <a:rPr lang="zh-CN" b="0" baseline="0">
                <a:solidFill>
                  <a:srgbClr val="222268"/>
                </a:solidFill>
              </a:rPr>
              <a:t>利用玻璃球模拟得到预测结果</a:t>
            </a:r>
            <a:endParaRPr lang="zh-CN" b="0" baseline="0"/>
          </a:p>
        </p:txBody>
      </p:sp>
      <p:cxnSp>
        <p:nvCxnSpPr>
          <p:cNvPr id="12" name="直接连接符 11"/>
          <p:cNvCxnSpPr/>
          <p:nvPr/>
        </p:nvCxnSpPr>
        <p:spPr>
          <a:xfrm>
            <a:off x="441325" y="1484313"/>
            <a:ext cx="6507163" cy="1587"/>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716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00213"/>
            <a:ext cx="58102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23850" y="4941888"/>
            <a:ext cx="2662238"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3159125" y="4941888"/>
            <a:ext cx="2670175"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图片 12"/>
          <p:cNvPicPr/>
          <p:nvPr/>
        </p:nvPicPr>
        <p:blipFill>
          <a:blip r:embed="rId5">
            <a:extLst>
              <a:ext uri="{28A0092B-C50C-407E-A947-70E740481C1C}">
                <a14:useLocalDpi xmlns:a14="http://schemas.microsoft.com/office/drawing/2010/main" val="0"/>
              </a:ext>
            </a:extLst>
          </a:blip>
          <a:srcRect/>
          <a:stretch>
            <a:fillRect/>
          </a:stretch>
        </p:blipFill>
        <p:spPr bwMode="auto">
          <a:xfrm>
            <a:off x="6002338" y="4941888"/>
            <a:ext cx="2671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25400" y="162719"/>
            <a:ext cx="8867775"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2.2</a:t>
            </a:r>
            <a:r>
              <a:rPr lang="zh-CN" altLang="en-US"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管理</a:t>
            </a:r>
            <a:r>
              <a:rPr lang="en-US" alt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项目性能</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b="0" baseline="0"/>
              <a:t>用例</a:t>
            </a:r>
          </a:p>
        </p:txBody>
      </p:sp>
      <p:sp>
        <p:nvSpPr>
          <p:cNvPr id="72708" name="TextBox 13"/>
          <p:cNvSpPr txBox="1">
            <a:spLocks noChangeArrowheads="1"/>
          </p:cNvSpPr>
          <p:nvPr/>
        </p:nvSpPr>
        <p:spPr bwMode="auto">
          <a:xfrm>
            <a:off x="323850" y="136842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1</a:t>
            </a:r>
            <a:r>
              <a:rPr lang="zh-CN" altLang="en-US" sz="2400" b="0" baseline="0">
                <a:solidFill>
                  <a:srgbClr val="222268"/>
                </a:solidFill>
              </a:rPr>
              <a:t>）</a:t>
            </a:r>
            <a:r>
              <a:rPr lang="zh-CN" sz="2400" b="0" baseline="0">
                <a:solidFill>
                  <a:srgbClr val="222268"/>
                </a:solidFill>
              </a:rPr>
              <a:t>异常识别</a:t>
            </a:r>
            <a:endParaRPr lang="zh-CN" sz="2000" b="0" baseline="0"/>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727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2060575"/>
            <a:ext cx="74549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矩形 4"/>
          <p:cNvSpPr>
            <a:spLocks noChangeArrowheads="1"/>
          </p:cNvSpPr>
          <p:nvPr/>
        </p:nvSpPr>
        <p:spPr bwMode="auto">
          <a:xfrm>
            <a:off x="842963" y="5734685"/>
            <a:ext cx="7667625" cy="54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r>
              <a:rPr lang="en-US" altLang="zh-CN" b="0" dirty="0"/>
              <a:t>“</a:t>
            </a:r>
            <a:r>
              <a:rPr lang="zh-CN" altLang="en-US" b="0" dirty="0"/>
              <a:t>项目工作量导出率</a:t>
            </a:r>
            <a:r>
              <a:rPr lang="en-US" altLang="zh-CN" b="0" dirty="0"/>
              <a:t>”</a:t>
            </a:r>
            <a:r>
              <a:rPr lang="zh-CN" altLang="en-US" b="0" dirty="0"/>
              <a:t>控制图，产品测试阶段的工作量导出值超出上限。</a:t>
            </a:r>
            <a:endParaRPr lang="zh-CN" altLang="zh-CN" b="0" dirty="0"/>
          </a:p>
          <a:p>
            <a:pPr eaLnBrk="1" hangingPunct="1"/>
            <a:endParaRPr lang="zh-CN" altLang="en-US" b="0" baseline="0" dirty="0">
              <a:latin typeface="微软雅黑" panose="020B0503020204020204" pitchFamily="34" charset="-122"/>
              <a:ea typeface="微软雅黑" panose="020B0503020204020204" pitchFamily="34" charset="-122"/>
            </a:endParaRPr>
          </a:p>
        </p:txBody>
      </p:sp>
      <p:sp>
        <p:nvSpPr>
          <p:cNvPr id="11" name="Text Box 5"/>
          <p:cNvSpPr txBox="1">
            <a:spLocks noChangeArrowheads="1"/>
          </p:cNvSpPr>
          <p:nvPr/>
        </p:nvSpPr>
        <p:spPr bwMode="auto">
          <a:xfrm>
            <a:off x="0" y="189707"/>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46113" y="3717032"/>
            <a:ext cx="7454900" cy="17029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737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2708275"/>
            <a:ext cx="68373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矩形 15"/>
          <p:cNvSpPr>
            <a:spLocks noChangeArrowheads="1"/>
          </p:cNvSpPr>
          <p:nvPr/>
        </p:nvSpPr>
        <p:spPr bwMode="auto">
          <a:xfrm>
            <a:off x="841058" y="3573463"/>
            <a:ext cx="734377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t>分析</a:t>
            </a:r>
            <a:r>
              <a:rPr lang="en-US" altLang="zh-CN" sz="2400" dirty="0"/>
              <a:t>:</a:t>
            </a:r>
          </a:p>
          <a:p>
            <a:pPr eaLnBrk="1" hangingPunct="1">
              <a:lnSpc>
                <a:spcPct val="150000"/>
              </a:lnSpc>
            </a:pPr>
            <a:r>
              <a:rPr lang="zh-CN" altLang="en-US" sz="2400" b="0" dirty="0"/>
              <a:t>通过对集成测试和系统测试计划工作量和实际工作量的对比，可以看出系统测试的工作量基本正常，而集成测试的工作量较高，偏差率为</a:t>
            </a:r>
            <a:r>
              <a:rPr lang="en-US" altLang="zh-CN" sz="2400" b="0" dirty="0"/>
              <a:t>24.3%</a:t>
            </a:r>
            <a:r>
              <a:rPr lang="zh-CN" altLang="en-US" sz="2400" b="0" dirty="0"/>
              <a:t>，与</a:t>
            </a:r>
            <a:r>
              <a:rPr lang="en-US" altLang="zh-CN" sz="2400" b="0" dirty="0"/>
              <a:t>QPPO</a:t>
            </a:r>
            <a:r>
              <a:rPr lang="zh-CN" altLang="en-US" sz="2400" b="0" dirty="0"/>
              <a:t>项目相比接近于上限。</a:t>
            </a:r>
            <a:endParaRPr lang="zh-CN" altLang="zh-CN" sz="2400" b="0" dirty="0"/>
          </a:p>
          <a:p>
            <a:pPr eaLnBrk="1" hangingPunct="1">
              <a:lnSpc>
                <a:spcPct val="150000"/>
              </a:lnSpc>
            </a:pPr>
            <a:r>
              <a:rPr lang="zh-CN" altLang="en-US" sz="2400" b="0" dirty="0"/>
              <a:t>集成测试过程数据异常。</a:t>
            </a:r>
            <a:endParaRPr lang="zh-CN" altLang="zh-CN" sz="2400" b="0" dirty="0"/>
          </a:p>
          <a:p>
            <a:pPr eaLnBrk="1" hangingPunct="1">
              <a:lnSpc>
                <a:spcPct val="150000"/>
              </a:lnSpc>
            </a:pPr>
            <a:endParaRPr lang="en-US" altLang="zh-CN" sz="2400" b="0" dirty="0"/>
          </a:p>
          <a:p>
            <a:pPr eaLnBrk="1" hangingPunct="1">
              <a:lnSpc>
                <a:spcPct val="150000"/>
              </a:lnSpc>
            </a:pPr>
            <a:endParaRPr lang="en-US" altLang="zh-CN" sz="2400" b="0" dirty="0"/>
          </a:p>
          <a:p>
            <a:pPr eaLnBrk="1" hangingPunct="1">
              <a:lnSpc>
                <a:spcPct val="150000"/>
              </a:lnSpc>
            </a:pPr>
            <a:endParaRPr lang="zh-CN" altLang="en-US" sz="2400" b="0" dirty="0"/>
          </a:p>
        </p:txBody>
      </p:sp>
      <p:sp>
        <p:nvSpPr>
          <p:cNvPr id="73735" name="内容占位符 2"/>
          <p:cNvSpPr txBox="1"/>
          <p:nvPr/>
        </p:nvSpPr>
        <p:spPr bwMode="auto">
          <a:xfrm>
            <a:off x="306388" y="2060575"/>
            <a:ext cx="7704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800100" indent="-3429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buFont typeface="Wingdings" panose="05000000000000000000" pitchFamily="2" charset="2"/>
              <a:buChar char="n"/>
            </a:pPr>
            <a:r>
              <a:rPr kumimoji="1" lang="zh-CN" altLang="en-US" sz="1600" b="0" baseline="0"/>
              <a:t>集成测试和系统测试的工作量分析</a:t>
            </a:r>
            <a:r>
              <a:rPr kumimoji="1" lang="en-US" altLang="zh-CN" sz="1600" b="0" baseline="0"/>
              <a:t> </a:t>
            </a:r>
            <a:endParaRPr kumimoji="1" lang="zh-CN" altLang="en-US" sz="1600" b="0" baseline="0"/>
          </a:p>
        </p:txBody>
      </p:sp>
      <p:sp>
        <p:nvSpPr>
          <p:cNvPr id="73736" name="TextBox 9"/>
          <p:cNvSpPr txBox="1">
            <a:spLocks noChangeArrowheads="1"/>
          </p:cNvSpPr>
          <p:nvPr/>
        </p:nvSpPr>
        <p:spPr bwMode="auto">
          <a:xfrm>
            <a:off x="323850" y="1368425"/>
            <a:ext cx="835183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000" b="0" baseline="0">
                <a:solidFill>
                  <a:srgbClr val="222268"/>
                </a:solidFill>
              </a:rPr>
              <a:t>2) </a:t>
            </a:r>
            <a:r>
              <a:rPr lang="zh-CN" altLang="en-US" sz="2000" b="0" baseline="0">
                <a:solidFill>
                  <a:srgbClr val="222268"/>
                </a:solidFill>
              </a:rPr>
              <a:t>过程</a:t>
            </a:r>
            <a:r>
              <a:rPr lang="en-US" altLang="zh-CN" sz="2000" b="0" baseline="0">
                <a:solidFill>
                  <a:srgbClr val="222268"/>
                </a:solidFill>
              </a:rPr>
              <a:t>1</a:t>
            </a:r>
            <a:r>
              <a:rPr lang="zh-CN" altLang="en-US" sz="2000" b="0" baseline="0">
                <a:solidFill>
                  <a:srgbClr val="222268"/>
                </a:solidFill>
              </a:rPr>
              <a:t>的相关数据采集和分析</a:t>
            </a:r>
            <a:endParaRPr lang="zh-CN" altLang="en-US" sz="2000" b="0" baseline="0"/>
          </a:p>
        </p:txBody>
      </p:sp>
      <p:sp>
        <p:nvSpPr>
          <p:cNvPr id="11" name="Text Box 5"/>
          <p:cNvSpPr txBox="1">
            <a:spLocks noChangeArrowheads="1"/>
          </p:cNvSpPr>
          <p:nvPr/>
        </p:nvSpPr>
        <p:spPr bwMode="auto">
          <a:xfrm>
            <a:off x="25400" y="-44926"/>
            <a:ext cx="8291513" cy="87249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85000"/>
              </a:lnSpc>
              <a:spcBef>
                <a:spcPct val="50000"/>
              </a:spcBef>
              <a:defRPr/>
            </a:pP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4757" name="内容占位符 2"/>
          <p:cNvSpPr txBox="1"/>
          <p:nvPr/>
        </p:nvSpPr>
        <p:spPr bwMode="auto">
          <a:xfrm>
            <a:off x="306388" y="2060575"/>
            <a:ext cx="7704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800100" indent="-3429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buFont typeface="Wingdings" panose="05000000000000000000" pitchFamily="2" charset="2"/>
              <a:buChar char="n"/>
            </a:pPr>
            <a:r>
              <a:rPr kumimoji="1" lang="zh-CN" altLang="en-US" sz="1600" b="0" baseline="0"/>
              <a:t>集成测试的缺陷密度</a:t>
            </a:r>
            <a:r>
              <a:rPr kumimoji="1" lang="en-US" altLang="zh-CN" sz="1600" b="0" baseline="0"/>
              <a:t> </a:t>
            </a:r>
            <a:endParaRPr kumimoji="1" lang="zh-CN" altLang="en-US" sz="1600" b="0" baseline="0"/>
          </a:p>
        </p:txBody>
      </p:sp>
      <p:pic>
        <p:nvPicPr>
          <p:cNvPr id="747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84763"/>
            <a:ext cx="45148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矩形 4"/>
          <p:cNvSpPr>
            <a:spLocks noChangeArrowheads="1"/>
          </p:cNvSpPr>
          <p:nvPr/>
        </p:nvSpPr>
        <p:spPr bwMode="auto">
          <a:xfrm>
            <a:off x="5867400" y="2420938"/>
            <a:ext cx="2808288"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t>在集成测试的却线密度控制图中，各数据点均位于中心线的同一侧，并位于中心线和上限之间。</a:t>
            </a:r>
          </a:p>
        </p:txBody>
      </p:sp>
      <p:sp>
        <p:nvSpPr>
          <p:cNvPr id="74761" name="TextBox 11"/>
          <p:cNvSpPr txBox="1">
            <a:spLocks noChangeArrowheads="1"/>
          </p:cNvSpPr>
          <p:nvPr/>
        </p:nvSpPr>
        <p:spPr bwMode="auto">
          <a:xfrm>
            <a:off x="323850" y="136842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2</a:t>
            </a:r>
            <a:r>
              <a:rPr lang="zh-CN" altLang="en-US" sz="2400" b="0" baseline="0">
                <a:solidFill>
                  <a:srgbClr val="222268"/>
                </a:solidFill>
              </a:rPr>
              <a:t>）过程</a:t>
            </a:r>
            <a:r>
              <a:rPr lang="en-US" altLang="zh-CN" sz="2400" b="0" baseline="0">
                <a:solidFill>
                  <a:srgbClr val="222268"/>
                </a:solidFill>
              </a:rPr>
              <a:t>2</a:t>
            </a:r>
            <a:r>
              <a:rPr lang="zh-CN" altLang="en-US" sz="2400" b="0" baseline="0">
                <a:solidFill>
                  <a:srgbClr val="222268"/>
                </a:solidFill>
              </a:rPr>
              <a:t>相关数据收集和分析</a:t>
            </a:r>
            <a:r>
              <a:rPr lang="en-US" altLang="zh-CN" sz="2000" b="0" baseline="0">
                <a:solidFill>
                  <a:srgbClr val="222268"/>
                </a:solidFill>
              </a:rPr>
              <a:t>  </a:t>
            </a:r>
            <a:endParaRPr lang="zh-CN" altLang="en-US" sz="2000" b="0" baseline="0"/>
          </a:p>
        </p:txBody>
      </p:sp>
      <p:sp>
        <p:nvSpPr>
          <p:cNvPr id="11" name="Text Box 5"/>
          <p:cNvSpPr txBox="1">
            <a:spLocks noChangeArrowheads="1"/>
          </p:cNvSpPr>
          <p:nvPr/>
        </p:nvSpPr>
        <p:spPr bwMode="auto">
          <a:xfrm>
            <a:off x="25400" y="-44926"/>
            <a:ext cx="8291513" cy="87249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eaLnBrk="1" hangingPunct="1">
              <a:lnSpc>
                <a:spcPct val="85000"/>
              </a:lnSpc>
              <a:spcBef>
                <a:spcPct val="50000"/>
              </a:spcBef>
              <a:defRPr/>
            </a:pP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r>
              <a:rPr lang="en-US" altLang="zh-CN" b="0" baseline="0"/>
              <a:t> </a:t>
            </a:r>
            <a:endParaRPr lang="zh-CN" altLang="en-US" b="0" baseline="0"/>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5781" name="内容占位符 2"/>
          <p:cNvSpPr txBox="1"/>
          <p:nvPr/>
        </p:nvSpPr>
        <p:spPr bwMode="auto">
          <a:xfrm>
            <a:off x="306388" y="2060575"/>
            <a:ext cx="7704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800100" indent="-3429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buFont typeface="Wingdings" panose="05000000000000000000" pitchFamily="2" charset="2"/>
              <a:buChar char="n"/>
            </a:pPr>
            <a:r>
              <a:rPr kumimoji="1" lang="zh-CN" altLang="en-US" sz="1600" b="0" baseline="0"/>
              <a:t>集成测试的用例数</a:t>
            </a:r>
            <a:r>
              <a:rPr kumimoji="1" lang="en-US" altLang="zh-CN" sz="1600" b="0" baseline="0"/>
              <a:t> </a:t>
            </a:r>
          </a:p>
          <a:p>
            <a:pPr lvl="3">
              <a:lnSpc>
                <a:spcPct val="150000"/>
              </a:lnSpc>
              <a:spcBef>
                <a:spcPct val="20000"/>
              </a:spcBef>
              <a:buClr>
                <a:srgbClr val="C00000"/>
              </a:buClr>
              <a:buSzPct val="70000"/>
              <a:buFont typeface="Wingdings" panose="05000000000000000000" pitchFamily="2" charset="2"/>
              <a:buChar char="n"/>
            </a:pPr>
            <a:endParaRPr kumimoji="1" lang="zh-CN" altLang="en-US" sz="1600" b="0" baseline="0"/>
          </a:p>
        </p:txBody>
      </p:sp>
      <p:sp>
        <p:nvSpPr>
          <p:cNvPr id="75782" name="矩形 4"/>
          <p:cNvSpPr>
            <a:spLocks noChangeArrowheads="1"/>
          </p:cNvSpPr>
          <p:nvPr/>
        </p:nvSpPr>
        <p:spPr bwMode="auto">
          <a:xfrm>
            <a:off x="1041400" y="4581525"/>
            <a:ext cx="7272338"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baseline="0"/>
              <a:t>集成测试单位规模用例数越多，越接近于</a:t>
            </a:r>
            <a:r>
              <a:rPr lang="en-US" altLang="zh-CN" b="0" baseline="0"/>
              <a:t>QPPO</a:t>
            </a:r>
            <a:r>
              <a:rPr lang="zh-CN" altLang="en-US" b="0" baseline="0"/>
              <a:t>项目的上限。</a:t>
            </a:r>
          </a:p>
        </p:txBody>
      </p:sp>
      <p:pic>
        <p:nvPicPr>
          <p:cNvPr id="757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13" y="2852738"/>
            <a:ext cx="72548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TextBox 9"/>
          <p:cNvSpPr txBox="1">
            <a:spLocks noChangeArrowheads="1"/>
          </p:cNvSpPr>
          <p:nvPr/>
        </p:nvSpPr>
        <p:spPr bwMode="auto">
          <a:xfrm>
            <a:off x="323850" y="1196975"/>
            <a:ext cx="835183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000" b="0" baseline="0">
                <a:solidFill>
                  <a:srgbClr val="222268"/>
                </a:solidFill>
              </a:rPr>
              <a:t>2</a:t>
            </a:r>
            <a:r>
              <a:rPr lang="zh-CN" altLang="en-US" sz="2000" b="0" baseline="0">
                <a:solidFill>
                  <a:srgbClr val="222268"/>
                </a:solidFill>
              </a:rPr>
              <a:t>）过程</a:t>
            </a:r>
            <a:r>
              <a:rPr lang="en-US" altLang="zh-CN" sz="2000" b="0" baseline="0">
                <a:solidFill>
                  <a:srgbClr val="222268"/>
                </a:solidFill>
              </a:rPr>
              <a:t>3</a:t>
            </a:r>
            <a:r>
              <a:rPr lang="zh-CN" altLang="en-US" sz="2000" b="0" baseline="0">
                <a:solidFill>
                  <a:srgbClr val="222268"/>
                </a:solidFill>
              </a:rPr>
              <a:t>中的相关数据收集与分析</a:t>
            </a:r>
            <a:endParaRPr lang="zh-CN" altLang="en-US" sz="2000" b="0" baseline="0"/>
          </a:p>
        </p:txBody>
      </p:sp>
      <p:sp>
        <p:nvSpPr>
          <p:cNvPr id="11" name="Text Box 5"/>
          <p:cNvSpPr txBox="1">
            <a:spLocks noChangeArrowheads="1"/>
          </p:cNvSpPr>
          <p:nvPr/>
        </p:nvSpPr>
        <p:spPr bwMode="auto">
          <a:xfrm>
            <a:off x="25400" y="162719"/>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570880" y="2284513"/>
            <a:ext cx="7121696" cy="2012556"/>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948" y="2278332"/>
            <a:ext cx="1560022" cy="2004665"/>
          </a:xfrm>
          <a:prstGeom prst="roundRect">
            <a:avLst>
              <a:gd name="adj" fmla="val 8594"/>
            </a:avLst>
          </a:prstGeom>
          <a:solidFill>
            <a:srgbClr val="FFFFFF">
              <a:shade val="85000"/>
            </a:srgbClr>
          </a:solidFill>
          <a:ln>
            <a:noFill/>
          </a:ln>
          <a:effectLst/>
        </p:spPr>
      </p:pic>
      <p:sp>
        <p:nvSpPr>
          <p:cNvPr id="4" name="圆角矩形 3"/>
          <p:cNvSpPr/>
          <p:nvPr/>
        </p:nvSpPr>
        <p:spPr>
          <a:xfrm>
            <a:off x="294192" y="4551289"/>
            <a:ext cx="7132554" cy="2005200"/>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79135"/>
          <a:stretch>
            <a:fillRect/>
          </a:stretch>
        </p:blipFill>
        <p:spPr>
          <a:xfrm>
            <a:off x="-85059" y="-43601"/>
            <a:ext cx="9716175" cy="1430928"/>
          </a:xfrm>
          <a:prstGeom prst="rect">
            <a:avLst/>
          </a:prstGeom>
        </p:spPr>
      </p:pic>
      <p:sp>
        <p:nvSpPr>
          <p:cNvPr id="13" name="矩形 12"/>
          <p:cNvSpPr/>
          <p:nvPr/>
        </p:nvSpPr>
        <p:spPr>
          <a:xfrm>
            <a:off x="3852128" y="467376"/>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smtClean="0">
                <a:solidFill>
                  <a:prstClr val="black">
                    <a:lumMod val="85000"/>
                    <a:lumOff val="15000"/>
                  </a:prstClr>
                </a:solidFill>
                <a:cs typeface="华文行楷" panose="02010800040101010101" charset="-122"/>
              </a:rPr>
              <a:t>人才团队</a:t>
            </a:r>
            <a:endParaRPr lang="zh-CN" altLang="en-US" sz="3000" b="1" kern="0" dirty="0">
              <a:solidFill>
                <a:prstClr val="black">
                  <a:lumMod val="85000"/>
                  <a:lumOff val="15000"/>
                </a:prstClr>
              </a:solidFill>
              <a:cs typeface="华文行楷" panose="02010800040101010101" charset="-122"/>
            </a:endParaRPr>
          </a:p>
        </p:txBody>
      </p:sp>
      <p:sp>
        <p:nvSpPr>
          <p:cNvPr id="25" name="Text Box 4"/>
          <p:cNvSpPr txBox="1">
            <a:spLocks noChangeArrowheads="1"/>
          </p:cNvSpPr>
          <p:nvPr/>
        </p:nvSpPr>
        <p:spPr bwMode="auto">
          <a:xfrm>
            <a:off x="2126403" y="2445078"/>
            <a:ext cx="6469854" cy="174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65" tIns="56632" rIns="113265" bIns="56632">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r" defTabSz="584835" eaLnBrk="1" hangingPunct="1"/>
            <a:r>
              <a:rPr lang="zh-CN" altLang="en-US" sz="1500" b="1" dirty="0" smtClean="0">
                <a:solidFill>
                  <a:prstClr val="black"/>
                </a:solidFill>
                <a:latin typeface="微软雅黑" panose="020B0503020204020204" pitchFamily="34" charset="-122"/>
                <a:ea typeface="微软雅黑" panose="020B0503020204020204" pitchFamily="34" charset="-122"/>
              </a:rPr>
              <a:t>副董事长 兼 常务副总裁</a:t>
            </a:r>
            <a:endParaRPr lang="en-US" altLang="zh-CN" sz="1500" b="1" dirty="0" smtClean="0">
              <a:solidFill>
                <a:prstClr val="black"/>
              </a:solidFill>
              <a:latin typeface="微软雅黑" panose="020B0503020204020204" pitchFamily="34" charset="-122"/>
              <a:ea typeface="微软雅黑" panose="020B0503020204020204" pitchFamily="34" charset="-122"/>
            </a:endParaRPr>
          </a:p>
          <a:p>
            <a:pPr algn="r" defTabSz="584835" eaLnBrk="1" hangingPunct="1"/>
            <a:r>
              <a:rPr lang="zh-CN" altLang="en-US" sz="1500" b="1" dirty="0" smtClean="0">
                <a:solidFill>
                  <a:prstClr val="black"/>
                </a:solidFill>
                <a:latin typeface="微软雅黑" panose="020B0503020204020204" pitchFamily="34" charset="-122"/>
                <a:ea typeface="微软雅黑" panose="020B0503020204020204" pitchFamily="34" charset="-122"/>
              </a:rPr>
              <a:t>西安交通大学管理学院兼职教授、博导</a:t>
            </a:r>
            <a:endParaRPr lang="en-US" altLang="zh-CN" sz="1500" b="1" dirty="0" smtClean="0">
              <a:solidFill>
                <a:prstClr val="black"/>
              </a:solidFill>
              <a:latin typeface="微软雅黑" panose="020B0503020204020204" pitchFamily="34" charset="-122"/>
              <a:ea typeface="微软雅黑" panose="020B0503020204020204" pitchFamily="34" charset="-122"/>
            </a:endParaRPr>
          </a:p>
          <a:p>
            <a:pPr defTabSz="584835" eaLnBrk="1" hangingPunct="1"/>
            <a:endParaRPr lang="en-US" altLang="zh-CN" sz="800" b="1" dirty="0">
              <a:solidFill>
                <a:prstClr val="black"/>
              </a:solidFill>
              <a:latin typeface="微软雅黑" panose="020B0503020204020204" pitchFamily="34" charset="-122"/>
              <a:ea typeface="微软雅黑" panose="020B0503020204020204" pitchFamily="34" charset="-122"/>
            </a:endParaRPr>
          </a:p>
          <a:p>
            <a:pPr defTabSz="584835" eaLnBrk="1" hangingPunct="1"/>
            <a:r>
              <a:rPr lang="zh-CN" altLang="en-US" sz="1400" dirty="0" smtClean="0">
                <a:solidFill>
                  <a:prstClr val="black"/>
                </a:solidFill>
                <a:latin typeface="微软雅黑" panose="020B0503020204020204" pitchFamily="34" charset="-122"/>
                <a:ea typeface="微软雅黑" panose="020B0503020204020204" pitchFamily="34" charset="-122"/>
              </a:rPr>
              <a:t>       </a:t>
            </a:r>
            <a:r>
              <a:rPr lang="zh-CN" altLang="en-US" sz="1300" dirty="0" smtClean="0">
                <a:solidFill>
                  <a:prstClr val="black"/>
                </a:solidFill>
                <a:latin typeface="微软雅黑" panose="020B0503020204020204" pitchFamily="34" charset="-122"/>
                <a:ea typeface="微软雅黑" panose="020B0503020204020204" pitchFamily="34" charset="-122"/>
              </a:rPr>
              <a:t>香港理工大学博士，曾任香港理工大学中国会计与金融研究院助理主任、研究员、香港浸会大学商学院荣誉研究员，并曾担任香港与国内多家企业的研究、管理和融资顾问。主导开发了一系列财经数据库、教学研软件、证券分析系统、国泰安金融实验室等教育及实训产品。具有十多年的企业营运、销售、财务、并购等高管经验，是专家型的企业管理者。</a:t>
            </a:r>
            <a:endParaRPr lang="zh-CN" altLang="en-US" sz="1300" dirty="0">
              <a:solidFill>
                <a:prstClr val="black"/>
              </a:solidFill>
              <a:latin typeface="微软雅黑" panose="020B0503020204020204" pitchFamily="34" charset="-122"/>
              <a:ea typeface="微软雅黑" panose="020B0503020204020204" pitchFamily="34" charset="-122"/>
            </a:endParaRPr>
          </a:p>
        </p:txBody>
      </p:sp>
      <p:sp>
        <p:nvSpPr>
          <p:cNvPr id="28" name="对角圆角矩形 27"/>
          <p:cNvSpPr/>
          <p:nvPr/>
        </p:nvSpPr>
        <p:spPr>
          <a:xfrm>
            <a:off x="3222412" y="1179707"/>
            <a:ext cx="2981325" cy="523702"/>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42" name="Text Box 3"/>
          <p:cNvSpPr txBox="1">
            <a:spLocks noChangeArrowheads="1"/>
          </p:cNvSpPr>
          <p:nvPr/>
        </p:nvSpPr>
        <p:spPr bwMode="auto">
          <a:xfrm>
            <a:off x="3681343" y="1167003"/>
            <a:ext cx="2066464" cy="536406"/>
          </a:xfrm>
          <a:prstGeom prst="rect">
            <a:avLst/>
          </a:prstGeom>
          <a:noFill/>
          <a:ln w="9525">
            <a:noFill/>
            <a:miter lim="800000"/>
          </a:ln>
        </p:spPr>
        <p:txBody>
          <a:bodyPr wrap="square" lIns="104496" tIns="52249" rIns="104496" bIns="52249">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r>
              <a:rPr kumimoji="1" lang="zh-CN" altLang="en-US" sz="2800" b="1" dirty="0">
                <a:solidFill>
                  <a:prstClr val="white"/>
                </a:solidFill>
              </a:rPr>
              <a:t>高管团队</a:t>
            </a:r>
          </a:p>
        </p:txBody>
      </p:sp>
      <p:sp>
        <p:nvSpPr>
          <p:cNvPr id="58" name="Text Box 3"/>
          <p:cNvSpPr txBox="1">
            <a:spLocks noChangeArrowheads="1"/>
          </p:cNvSpPr>
          <p:nvPr/>
        </p:nvSpPr>
        <p:spPr bwMode="auto">
          <a:xfrm>
            <a:off x="427007" y="4581401"/>
            <a:ext cx="6578384" cy="20764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65" tIns="56632" rIns="113265" bIns="56632">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0" indent="0">
              <a:lnSpc>
                <a:spcPct val="90000"/>
              </a:lnSpc>
              <a:spcBef>
                <a:spcPts val="0"/>
              </a:spcBef>
              <a:buFontTx/>
              <a:buNone/>
            </a:pPr>
            <a:r>
              <a:rPr lang="zh-CN" altLang="en-US" sz="1500" b="1" dirty="0">
                <a:solidFill>
                  <a:prstClr val="black"/>
                </a:solidFill>
              </a:rPr>
              <a:t>执行</a:t>
            </a:r>
            <a:r>
              <a:rPr lang="zh-CN" altLang="en-US" sz="1500" b="1" dirty="0" smtClean="0">
                <a:solidFill>
                  <a:prstClr val="black"/>
                </a:solidFill>
              </a:rPr>
              <a:t>总裁</a:t>
            </a:r>
            <a:endParaRPr lang="en-US" altLang="zh-CN" sz="1500" b="1" dirty="0">
              <a:solidFill>
                <a:prstClr val="black"/>
              </a:solidFill>
            </a:endParaRPr>
          </a:p>
          <a:p>
            <a:pPr marL="0" indent="0">
              <a:lnSpc>
                <a:spcPct val="90000"/>
              </a:lnSpc>
              <a:spcBef>
                <a:spcPts val="0"/>
              </a:spcBef>
              <a:buFontTx/>
              <a:buNone/>
            </a:pPr>
            <a:r>
              <a:rPr lang="zh-CN" altLang="en-US" sz="1500" b="1" dirty="0">
                <a:solidFill>
                  <a:prstClr val="black"/>
                </a:solidFill>
              </a:rPr>
              <a:t>华南</a:t>
            </a:r>
            <a:r>
              <a:rPr lang="zh-CN" altLang="en-US" sz="1500" b="1" dirty="0" smtClean="0">
                <a:solidFill>
                  <a:prstClr val="black"/>
                </a:solidFill>
              </a:rPr>
              <a:t>师范大学</a:t>
            </a:r>
            <a:r>
              <a:rPr lang="en-US" altLang="zh-CN" sz="1500" b="1" dirty="0" smtClean="0">
                <a:solidFill>
                  <a:prstClr val="black"/>
                </a:solidFill>
              </a:rPr>
              <a:t>\</a:t>
            </a:r>
            <a:r>
              <a:rPr lang="zh-CN" altLang="en-US" sz="1500" b="1" dirty="0">
                <a:solidFill>
                  <a:prstClr val="black"/>
                </a:solidFill>
              </a:rPr>
              <a:t>汕头大学商学院  </a:t>
            </a:r>
            <a:r>
              <a:rPr lang="zh-CN" altLang="en-US" sz="1500" b="1" dirty="0" smtClean="0">
                <a:solidFill>
                  <a:prstClr val="black"/>
                </a:solidFill>
              </a:rPr>
              <a:t>    兼职</a:t>
            </a:r>
            <a:r>
              <a:rPr lang="zh-CN" altLang="en-US" sz="1500" b="1" dirty="0">
                <a:solidFill>
                  <a:prstClr val="black"/>
                </a:solidFill>
              </a:rPr>
              <a:t>教授</a:t>
            </a:r>
            <a:endParaRPr lang="en-US" altLang="zh-CN" sz="1500" b="1" dirty="0">
              <a:solidFill>
                <a:prstClr val="black"/>
              </a:solidFill>
            </a:endParaRPr>
          </a:p>
          <a:p>
            <a:pPr marL="0" indent="0">
              <a:lnSpc>
                <a:spcPct val="90000"/>
              </a:lnSpc>
              <a:spcBef>
                <a:spcPts val="0"/>
              </a:spcBef>
              <a:buFontTx/>
              <a:buNone/>
            </a:pPr>
            <a:r>
              <a:rPr lang="zh-CN" altLang="en-US" sz="1500" b="1" dirty="0">
                <a:solidFill>
                  <a:prstClr val="black"/>
                </a:solidFill>
              </a:rPr>
              <a:t>广东省本科实验教学指导委员会 </a:t>
            </a:r>
            <a:r>
              <a:rPr lang="zh-CN" altLang="en-US" sz="1500" b="1" dirty="0" smtClean="0">
                <a:solidFill>
                  <a:prstClr val="black"/>
                </a:solidFill>
              </a:rPr>
              <a:t>   委员</a:t>
            </a:r>
            <a:endParaRPr lang="en-US" altLang="zh-CN" sz="1500" b="1" dirty="0">
              <a:solidFill>
                <a:prstClr val="black"/>
              </a:solidFill>
            </a:endParaRPr>
          </a:p>
          <a:p>
            <a:pPr marL="0" indent="0">
              <a:lnSpc>
                <a:spcPct val="90000"/>
              </a:lnSpc>
              <a:spcBef>
                <a:spcPts val="0"/>
              </a:spcBef>
              <a:buFontTx/>
              <a:buNone/>
            </a:pPr>
            <a:r>
              <a:rPr lang="zh-CN" altLang="en-US" sz="1500" b="1" dirty="0" smtClean="0">
                <a:solidFill>
                  <a:prstClr val="black"/>
                </a:solidFill>
              </a:rPr>
              <a:t>全国商业及纺织服饰职教行</a:t>
            </a:r>
            <a:r>
              <a:rPr lang="zh-CN" altLang="en-US" sz="1500" b="1" dirty="0">
                <a:solidFill>
                  <a:prstClr val="black"/>
                </a:solidFill>
              </a:rPr>
              <a:t>指委   </a:t>
            </a:r>
            <a:r>
              <a:rPr lang="zh-CN" altLang="en-US" sz="1500" b="1" dirty="0" smtClean="0">
                <a:solidFill>
                  <a:prstClr val="black"/>
                </a:solidFill>
              </a:rPr>
              <a:t> 委员</a:t>
            </a:r>
            <a:endParaRPr lang="en-US" altLang="zh-CN" sz="1500" b="1" dirty="0" smtClean="0">
              <a:solidFill>
                <a:prstClr val="black"/>
              </a:solidFill>
            </a:endParaRPr>
          </a:p>
          <a:p>
            <a:pPr marL="0" indent="0">
              <a:lnSpc>
                <a:spcPct val="90000"/>
              </a:lnSpc>
              <a:spcBef>
                <a:spcPts val="0"/>
              </a:spcBef>
              <a:buFontTx/>
              <a:buNone/>
            </a:pPr>
            <a:r>
              <a:rPr lang="zh-CN" altLang="en-US" sz="1500" b="1" dirty="0" smtClean="0">
                <a:solidFill>
                  <a:prstClr val="black"/>
                </a:solidFill>
              </a:rPr>
              <a:t>中国教育创新研究院                     副院长</a:t>
            </a:r>
            <a:endParaRPr lang="en-US" altLang="zh-CN" sz="1500" b="1" dirty="0">
              <a:solidFill>
                <a:prstClr val="black"/>
              </a:solidFill>
            </a:endParaRPr>
          </a:p>
          <a:p>
            <a:pPr marL="0" indent="0">
              <a:spcBef>
                <a:spcPts val="0"/>
              </a:spcBef>
              <a:buFontTx/>
              <a:buNone/>
            </a:pPr>
            <a:endParaRPr lang="en-US" altLang="zh-CN" sz="800" b="1" dirty="0" smtClean="0">
              <a:solidFill>
                <a:prstClr val="black"/>
              </a:solidFill>
            </a:endParaRPr>
          </a:p>
          <a:p>
            <a:pPr marL="0" indent="0">
              <a:spcBef>
                <a:spcPts val="0"/>
              </a:spcBef>
              <a:buFontTx/>
              <a:buNone/>
            </a:pPr>
            <a:r>
              <a:rPr lang="zh-CN" altLang="en-US" sz="1300" dirty="0" smtClean="0">
                <a:solidFill>
                  <a:prstClr val="black"/>
                </a:solidFill>
              </a:rPr>
              <a:t>       中山大学</a:t>
            </a:r>
            <a:r>
              <a:rPr lang="en-US" altLang="zh-CN" sz="1300" dirty="0" smtClean="0">
                <a:solidFill>
                  <a:prstClr val="black"/>
                </a:solidFill>
              </a:rPr>
              <a:t>MBA</a:t>
            </a:r>
            <a:r>
              <a:rPr lang="zh-CN" altLang="en-US" sz="1300" dirty="0" smtClean="0">
                <a:solidFill>
                  <a:prstClr val="black"/>
                </a:solidFill>
              </a:rPr>
              <a:t>和</a:t>
            </a:r>
            <a:r>
              <a:rPr lang="en-US" altLang="zh-CN" sz="1300" dirty="0" smtClean="0">
                <a:solidFill>
                  <a:prstClr val="black"/>
                </a:solidFill>
              </a:rPr>
              <a:t>EMBA，</a:t>
            </a:r>
            <a:r>
              <a:rPr lang="zh-CN" altLang="en-US" sz="1300" dirty="0" smtClean="0">
                <a:solidFill>
                  <a:prstClr val="black"/>
                </a:solidFill>
              </a:rPr>
              <a:t>江苏科技大学十多年教学和二十多年企业管理工作经验。曾任职深圳证券交易所信息公司助总、全景网络公司副总、巨灵信息公司总裁等岗位。具有复合专业背景、丰富的工作经验。在财经资讯、中心数据库建设、数据挖掘应用及金融工程研究等方面具有较高的理论水平和丰富的实践经验。</a:t>
            </a:r>
            <a:endParaRPr lang="zh-CN" altLang="en-US" sz="1300" b="1" dirty="0">
              <a:solidFill>
                <a:prstClr val="black"/>
              </a:solidFill>
            </a:endParaRPr>
          </a:p>
        </p:txBody>
      </p:sp>
      <p:grpSp>
        <p:nvGrpSpPr>
          <p:cNvPr id="43" name="组合 42"/>
          <p:cNvGrpSpPr/>
          <p:nvPr/>
        </p:nvGrpSpPr>
        <p:grpSpPr>
          <a:xfrm>
            <a:off x="2261489" y="2555787"/>
            <a:ext cx="1399957" cy="369332"/>
            <a:chOff x="4518197" y="2463794"/>
            <a:chExt cx="1399957" cy="369332"/>
          </a:xfrm>
        </p:grpSpPr>
        <p:sp>
          <p:nvSpPr>
            <p:cNvPr id="44" name="对角圆角矩形 43"/>
            <p:cNvSpPr/>
            <p:nvPr/>
          </p:nvSpPr>
          <p:spPr>
            <a:xfrm flipH="1">
              <a:off x="4518197" y="2480077"/>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45" name="矩形 44"/>
            <p:cNvSpPr/>
            <p:nvPr/>
          </p:nvSpPr>
          <p:spPr>
            <a:xfrm>
              <a:off x="4869419" y="2463794"/>
              <a:ext cx="715260" cy="369332"/>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b="1" dirty="0" smtClean="0">
                  <a:solidFill>
                    <a:prstClr val="white"/>
                  </a:solidFill>
                </a:rPr>
                <a:t>高 宁</a:t>
              </a:r>
              <a:endParaRPr lang="en-US" altLang="zh-CN" sz="600" b="1" dirty="0">
                <a:solidFill>
                  <a:prstClr val="white"/>
                </a:solidFill>
              </a:endParaRPr>
            </a:p>
          </p:txBody>
        </p:sp>
      </p:grpSp>
      <p:grpSp>
        <p:nvGrpSpPr>
          <p:cNvPr id="46" name="组合 45"/>
          <p:cNvGrpSpPr/>
          <p:nvPr/>
        </p:nvGrpSpPr>
        <p:grpSpPr>
          <a:xfrm>
            <a:off x="5412332" y="4807523"/>
            <a:ext cx="1399957" cy="369332"/>
            <a:chOff x="7499507" y="4722595"/>
            <a:chExt cx="1399957" cy="369332"/>
          </a:xfrm>
        </p:grpSpPr>
        <p:sp>
          <p:nvSpPr>
            <p:cNvPr id="55" name="对角圆角矩形 54"/>
            <p:cNvSpPr/>
            <p:nvPr/>
          </p:nvSpPr>
          <p:spPr>
            <a:xfrm>
              <a:off x="7499507" y="4738878"/>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9" name="矩形 58"/>
            <p:cNvSpPr/>
            <p:nvPr/>
          </p:nvSpPr>
          <p:spPr>
            <a:xfrm>
              <a:off x="7769777" y="4722595"/>
              <a:ext cx="877163" cy="369332"/>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b="1" dirty="0" smtClean="0">
                  <a:solidFill>
                    <a:prstClr val="white"/>
                  </a:solidFill>
                </a:rPr>
                <a:t>王春雷</a:t>
              </a:r>
              <a:endParaRPr lang="en-US" altLang="zh-CN" sz="600" b="1" dirty="0">
                <a:solidFill>
                  <a:prstClr val="white"/>
                </a:solidFill>
              </a:endParaRPr>
            </a:p>
          </p:txBody>
        </p:sp>
      </p:grpSp>
      <p:sp>
        <p:nvSpPr>
          <p:cNvPr id="60" name="矩形 59">
            <a:hlinkClick r:id="rId4" action="ppaction://hlinksldjump"/>
          </p:cNvPr>
          <p:cNvSpPr/>
          <p:nvPr/>
        </p:nvSpPr>
        <p:spPr>
          <a:xfrm>
            <a:off x="-630896" y="2987258"/>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2" name="矩形 61">
            <a:hlinkClick r:id="rId5" action="ppaction://hlinksldjump"/>
          </p:cNvPr>
          <p:cNvSpPr/>
          <p:nvPr/>
        </p:nvSpPr>
        <p:spPr>
          <a:xfrm>
            <a:off x="-630896" y="3987219"/>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5" name="矩形 84">
            <a:hlinkClick r:id="rId6" action="ppaction://hlinksldjump"/>
          </p:cNvPr>
          <p:cNvSpPr/>
          <p:nvPr/>
        </p:nvSpPr>
        <p:spPr>
          <a:xfrm>
            <a:off x="-629326" y="5532092"/>
            <a:ext cx="1598756" cy="25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7" name="矩形 86">
            <a:hlinkClick r:id="rId7" action="ppaction://hlinksldjump"/>
          </p:cNvPr>
          <p:cNvSpPr/>
          <p:nvPr/>
        </p:nvSpPr>
        <p:spPr>
          <a:xfrm>
            <a:off x="-627421" y="6240463"/>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8" name="矩形 87">
            <a:hlinkClick r:id="rId8" action="ppaction://hlinksldjump"/>
          </p:cNvPr>
          <p:cNvSpPr/>
          <p:nvPr/>
        </p:nvSpPr>
        <p:spPr>
          <a:xfrm>
            <a:off x="-629326" y="647413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89" name="矩形 88">
            <a:hlinkClick r:id="rId9" action="ppaction://hlinksldjump"/>
          </p:cNvPr>
          <p:cNvSpPr/>
          <p:nvPr/>
        </p:nvSpPr>
        <p:spPr>
          <a:xfrm>
            <a:off x="-629326" y="670695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93" name="矩形 92">
            <a:hlinkClick r:id="rId4" action="ppaction://hlinksldjump"/>
          </p:cNvPr>
          <p:cNvSpPr/>
          <p:nvPr/>
        </p:nvSpPr>
        <p:spPr>
          <a:xfrm>
            <a:off x="-628787" y="2987258"/>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96" name="图片 95"/>
          <p:cNvPicPr>
            <a:picLocks noChangeAspect="1"/>
          </p:cNvPicPr>
          <p:nvPr/>
        </p:nvPicPr>
        <p:blipFill rotWithShape="1">
          <a:blip r:embed="rId10">
            <a:extLst>
              <a:ext uri="{28A0092B-C50C-407E-A947-70E740481C1C}">
                <a14:useLocalDpi xmlns:a14="http://schemas.microsoft.com/office/drawing/2010/main" val="0"/>
              </a:ext>
            </a:extLst>
          </a:blip>
          <a:srcRect l="8356" r="9675"/>
          <a:stretch>
            <a:fillRect/>
          </a:stretch>
        </p:blipFill>
        <p:spPr>
          <a:xfrm>
            <a:off x="7149016" y="4551288"/>
            <a:ext cx="1558800" cy="2005200"/>
          </a:xfrm>
          <a:prstGeom prst="roundRect">
            <a:avLst>
              <a:gd name="adj" fmla="val 8594"/>
            </a:avLst>
          </a:prstGeom>
          <a:solidFill>
            <a:srgbClr val="FFFFFF">
              <a:shade val="85000"/>
            </a:srgbClr>
          </a:solidFill>
          <a:ln>
            <a:noFill/>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Box 10"/>
          <p:cNvSpPr txBox="1">
            <a:spLocks noChangeArrowheads="1"/>
          </p:cNvSpPr>
          <p:nvPr/>
        </p:nvSpPr>
        <p:spPr bwMode="auto">
          <a:xfrm>
            <a:off x="323850" y="667386"/>
            <a:ext cx="8431213"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p>
        </p:txBody>
      </p:sp>
      <p:sp>
        <p:nvSpPr>
          <p:cNvPr id="76804" name="TextBox 13"/>
          <p:cNvSpPr txBox="1">
            <a:spLocks noChangeArrowheads="1"/>
          </p:cNvSpPr>
          <p:nvPr/>
        </p:nvSpPr>
        <p:spPr bwMode="auto">
          <a:xfrm>
            <a:off x="0" y="141287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3</a:t>
            </a:r>
            <a:r>
              <a:rPr lang="zh-CN" altLang="en-US" sz="2400" b="0" baseline="0">
                <a:solidFill>
                  <a:srgbClr val="222268"/>
                </a:solidFill>
              </a:rPr>
              <a:t>）原因分析</a:t>
            </a:r>
            <a:r>
              <a:rPr lang="en-US" altLang="zh-CN" sz="2400" b="0" baseline="0">
                <a:solidFill>
                  <a:srgbClr val="222268"/>
                </a:solidFill>
              </a:rPr>
              <a:t> </a:t>
            </a:r>
            <a:endParaRPr lang="zh-CN" altLang="en-US" sz="2000" b="0" baseline="0"/>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6806" name="内容占位符 2"/>
          <p:cNvSpPr txBox="1"/>
          <p:nvPr/>
        </p:nvSpPr>
        <p:spPr bwMode="auto">
          <a:xfrm>
            <a:off x="1262698" y="1423988"/>
            <a:ext cx="6697662"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4572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buClr>
                <a:srgbClr val="C00000"/>
              </a:buClr>
              <a:buSzPct val="70000"/>
            </a:pPr>
            <a:r>
              <a:rPr lang="en-US" altLang="zh-CN" sz="2400" b="0" baseline="0">
                <a:solidFill>
                  <a:srgbClr val="222268"/>
                </a:solidFill>
              </a:rPr>
              <a:t>-1</a:t>
            </a:r>
            <a:r>
              <a:rPr kumimoji="1" lang="en-US" altLang="zh-CN" sz="1400" b="0" baseline="0"/>
              <a:t> </a:t>
            </a:r>
            <a:r>
              <a:rPr kumimoji="1" lang="zh-CN" altLang="en-US" sz="1400" b="0" baseline="0"/>
              <a:t>（</a:t>
            </a:r>
            <a:r>
              <a:rPr kumimoji="1" lang="zh-CN" sz="1600" b="0" baseline="0"/>
              <a:t>组织会议，利用头脑风暴来分析更多集成测试工作量高的原因）</a:t>
            </a:r>
            <a:endParaRPr kumimoji="1" lang="zh-CN" altLang="en-US" sz="1400" b="0" baseline="0"/>
          </a:p>
        </p:txBody>
      </p:sp>
      <p:pic>
        <p:nvPicPr>
          <p:cNvPr id="768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2163763"/>
            <a:ext cx="66230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25400" y="162719"/>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altLang="en-US" b="0" baseline="0"/>
              <a:t>用例</a:t>
            </a:r>
          </a:p>
        </p:txBody>
      </p:sp>
      <p:sp>
        <p:nvSpPr>
          <p:cNvPr id="77828" name="TextBox 13"/>
          <p:cNvSpPr txBox="1">
            <a:spLocks noChangeArrowheads="1"/>
          </p:cNvSpPr>
          <p:nvPr/>
        </p:nvSpPr>
        <p:spPr bwMode="auto">
          <a:xfrm>
            <a:off x="323850" y="136842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3</a:t>
            </a:r>
            <a:r>
              <a:rPr lang="zh-CN" altLang="en-US" sz="2400" b="0" baseline="0">
                <a:solidFill>
                  <a:srgbClr val="222268"/>
                </a:solidFill>
              </a:rPr>
              <a:t>）</a:t>
            </a:r>
            <a:r>
              <a:rPr kumimoji="1" lang="zh-CN" altLang="en-US" sz="2000" b="0" baseline="0"/>
              <a:t>原因分析</a:t>
            </a:r>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7830" name="内容占位符 2"/>
          <p:cNvSpPr txBox="1"/>
          <p:nvPr/>
        </p:nvSpPr>
        <p:spPr bwMode="auto">
          <a:xfrm>
            <a:off x="2195513" y="1341438"/>
            <a:ext cx="67691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4572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pPr>
            <a:r>
              <a:rPr kumimoji="1" lang="en-US" altLang="zh-CN" sz="1600" b="0" baseline="0"/>
              <a:t>-2 (</a:t>
            </a:r>
            <a:r>
              <a:rPr kumimoji="1" lang="zh-CN" altLang="en-US" sz="1600" b="0" baseline="0"/>
              <a:t>各种因素的影响</a:t>
            </a:r>
            <a:r>
              <a:rPr kumimoji="1" lang="en-US" altLang="zh-CN" sz="1600" b="0" baseline="0"/>
              <a:t>) </a:t>
            </a:r>
            <a:br>
              <a:rPr kumimoji="1" lang="en-US" altLang="zh-CN" sz="1600" b="0" baseline="0"/>
            </a:br>
            <a:r>
              <a:rPr kumimoji="1" lang="zh-CN" altLang="en-US" sz="1600" b="0" baseline="0"/>
              <a:t> </a:t>
            </a:r>
          </a:p>
        </p:txBody>
      </p:sp>
      <p:graphicFrame>
        <p:nvGraphicFramePr>
          <p:cNvPr id="77873" name="Group 49"/>
          <p:cNvGraphicFramePr>
            <a:graphicFrameLocks noGrp="1"/>
          </p:cNvGraphicFramePr>
          <p:nvPr/>
        </p:nvGraphicFramePr>
        <p:xfrm>
          <a:off x="1223963" y="2014538"/>
          <a:ext cx="6553200" cy="3575053"/>
        </p:xfrm>
        <a:graphic>
          <a:graphicData uri="http://schemas.openxmlformats.org/drawingml/2006/table">
            <a:tbl>
              <a:tblPr/>
              <a:tblGrid>
                <a:gridCol w="1158875"/>
                <a:gridCol w="3170237"/>
                <a:gridCol w="2224088"/>
              </a:tblGrid>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bg1"/>
                          </a:solidFill>
                          <a:effectLst/>
                          <a:latin typeface="Arial" panose="020B0604020202020204" pitchFamily="34" charset="0"/>
                          <a:ea typeface="宋体" panose="02010600030101010101" pitchFamily="2" charset="-122"/>
                        </a:rPr>
                        <a:t>序号</a:t>
                      </a:r>
                      <a:r>
                        <a:rPr kumimoji="0" lang="en-US" altLang="zh-CN" sz="1600" b="1" i="0" u="none" strike="noStrike" cap="none" normalizeH="0" baseline="0">
                          <a:ln>
                            <a:noFill/>
                          </a:ln>
                          <a:solidFill>
                            <a:schemeClr val="bg1"/>
                          </a:solidFill>
                          <a:effectLst/>
                          <a:latin typeface="Arial" panose="020B0604020202020204" pitchFamily="34" charset="0"/>
                          <a:ea typeface="宋体" panose="02010600030101010101" pitchFamily="2" charset="-122"/>
                        </a:rPr>
                        <a:t> </a:t>
                      </a:r>
                      <a:r>
                        <a:rPr kumimoji="0" lang="zh-CN" altLang="en-US" sz="1600" b="1" i="0" u="none" strike="noStrike" cap="none" normalizeH="0" baseline="0">
                          <a:ln>
                            <a:noFill/>
                          </a:ln>
                          <a:solidFill>
                            <a:schemeClr val="bg1"/>
                          </a:solidFill>
                          <a:effectLst/>
                          <a:latin typeface="Arial" panose="020B0604020202020204" pitchFamily="34" charset="0"/>
                          <a:ea typeface="宋体" panose="02010600030101010101" pitchFamily="2" charset="-122"/>
                        </a:rPr>
                        <a:t> </a:t>
                      </a: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solidFill>
                      <a:srgbClr val="3C8C93"/>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问题</a:t>
                      </a: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solidFill>
                      <a:srgbClr val="3C8C93"/>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bg1"/>
                          </a:solidFill>
                          <a:effectLst/>
                          <a:latin typeface="Arial" panose="020B0604020202020204" pitchFamily="34" charset="0"/>
                          <a:ea typeface="宋体" panose="02010600030101010101" pitchFamily="2" charset="-122"/>
                        </a:rPr>
                        <a:t>影响</a:t>
                      </a: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solidFill>
                      <a:srgbClr val="3C8C93"/>
                    </a:solidFill>
                  </a:tcPr>
                </a:tc>
              </a:tr>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核心模块的复杂度</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0.4</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876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更多的测试用例</a:t>
                      </a:r>
                      <a:endParaRPr kumimoji="0" 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0.2</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用例设计能力</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 </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用例多不利于评审</a:t>
                      </a: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技术难点</a:t>
                      </a: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4128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沟通不畅</a:t>
                      </a:r>
                      <a:endParaRPr kumimoji="0" 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r h="43969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总计</a:t>
                      </a:r>
                      <a:endParaRPr kumimoji="0" lang="zh-CN" sz="16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6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2D2D8A"/>
                      </a:solidFill>
                      <a:prstDash val="solid"/>
                      <a:round/>
                      <a:headEnd type="none" w="med" len="med"/>
                      <a:tailEnd type="none" w="med" len="med"/>
                    </a:lnL>
                    <a:lnR w="12700" cap="flat" cmpd="sng" algn="ctr">
                      <a:solidFill>
                        <a:srgbClr val="2D2D8A"/>
                      </a:solidFill>
                      <a:prstDash val="solid"/>
                      <a:round/>
                      <a:headEnd type="none" w="med" len="med"/>
                      <a:tailEnd type="none" w="med" len="med"/>
                    </a:lnR>
                    <a:lnT w="12700" cap="flat" cmpd="sng" algn="ctr">
                      <a:solidFill>
                        <a:srgbClr val="2D2D8A"/>
                      </a:solidFill>
                      <a:prstDash val="solid"/>
                      <a:round/>
                      <a:headEnd type="none" w="med" len="med"/>
                      <a:tailEnd type="none" w="med" len="med"/>
                    </a:lnT>
                    <a:lnB w="12700" cap="flat" cmpd="sng" algn="ctr">
                      <a:solidFill>
                        <a:srgbClr val="2D2D8A"/>
                      </a:solidFill>
                      <a:prstDash val="solid"/>
                      <a:round/>
                      <a:headEnd type="none" w="med" len="med"/>
                      <a:tailEnd type="none" w="med" len="med"/>
                    </a:lnB>
                    <a:lnTlToBr>
                      <a:noFill/>
                    </a:lnTlToBr>
                    <a:lnBlToTr>
                      <a:noFill/>
                    </a:lnBlToTr>
                    <a:noFill/>
                  </a:tcPr>
                </a:tc>
              </a:tr>
            </a:tbl>
          </a:graphicData>
        </a:graphic>
      </p:graphicFrame>
      <p:sp>
        <p:nvSpPr>
          <p:cNvPr id="9" name="Text Box 5"/>
          <p:cNvSpPr txBox="1">
            <a:spLocks noChangeArrowheads="1"/>
          </p:cNvSpPr>
          <p:nvPr/>
        </p:nvSpPr>
        <p:spPr bwMode="auto">
          <a:xfrm>
            <a:off x="25400" y="162719"/>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Box 10"/>
          <p:cNvSpPr txBox="1">
            <a:spLocks noChangeArrowheads="1"/>
          </p:cNvSpPr>
          <p:nvPr/>
        </p:nvSpPr>
        <p:spPr bwMode="auto">
          <a:xfrm>
            <a:off x="468313" y="667386"/>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b="0" baseline="0"/>
              <a:t>用例</a:t>
            </a:r>
          </a:p>
        </p:txBody>
      </p:sp>
      <p:sp>
        <p:nvSpPr>
          <p:cNvPr id="78852" name="TextBox 13"/>
          <p:cNvSpPr txBox="1">
            <a:spLocks noChangeArrowheads="1"/>
          </p:cNvSpPr>
          <p:nvPr/>
        </p:nvSpPr>
        <p:spPr bwMode="auto">
          <a:xfrm>
            <a:off x="323850" y="136842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3</a:t>
            </a:r>
            <a:r>
              <a:rPr lang="zh-CN" altLang="en-US" sz="2400" b="0" baseline="0">
                <a:solidFill>
                  <a:srgbClr val="222268"/>
                </a:solidFill>
              </a:rPr>
              <a:t>）原因分析</a:t>
            </a:r>
            <a:r>
              <a:rPr lang="en-US" altLang="zh-CN" sz="2400" b="0" baseline="0">
                <a:solidFill>
                  <a:srgbClr val="222268"/>
                </a:solidFill>
              </a:rPr>
              <a:t> </a:t>
            </a:r>
            <a:endParaRPr lang="zh-CN" altLang="en-US" sz="2000" b="0" baseline="0"/>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8854" name="内容占位符 2"/>
          <p:cNvSpPr txBox="1"/>
          <p:nvPr/>
        </p:nvSpPr>
        <p:spPr bwMode="auto">
          <a:xfrm>
            <a:off x="2627313" y="1341438"/>
            <a:ext cx="67691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4572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lvl="3">
              <a:lnSpc>
                <a:spcPct val="150000"/>
              </a:lnSpc>
              <a:spcBef>
                <a:spcPct val="20000"/>
              </a:spcBef>
              <a:buClr>
                <a:srgbClr val="C00000"/>
              </a:buClr>
              <a:buSzPct val="70000"/>
            </a:pPr>
            <a:r>
              <a:rPr kumimoji="1" lang="en-US" altLang="zh-CN" sz="1600" b="0" baseline="0"/>
              <a:t>-3(</a:t>
            </a:r>
            <a:r>
              <a:rPr kumimoji="1" lang="zh-CN" altLang="en-US" sz="1600" b="0" baseline="0"/>
              <a:t>根据不同因素的影响绘制</a:t>
            </a:r>
            <a:r>
              <a:rPr kumimoji="1" lang="en-US" altLang="zh-CN" sz="1600" b="0" baseline="0"/>
              <a:t>Pareto</a:t>
            </a:r>
            <a:r>
              <a:rPr kumimoji="1" lang="zh-CN" altLang="en-US" sz="1600" b="0" baseline="0"/>
              <a:t>图</a:t>
            </a:r>
            <a:r>
              <a:rPr kumimoji="1" lang="en-US" altLang="zh-CN" sz="1600" b="0" baseline="0"/>
              <a:t>)</a:t>
            </a:r>
          </a:p>
          <a:p>
            <a:pPr lvl="3">
              <a:lnSpc>
                <a:spcPct val="150000"/>
              </a:lnSpc>
              <a:spcBef>
                <a:spcPct val="20000"/>
              </a:spcBef>
              <a:buClr>
                <a:srgbClr val="C00000"/>
              </a:buClr>
              <a:buSzPct val="70000"/>
            </a:pPr>
            <a:endParaRPr kumimoji="1" lang="zh-CN" altLang="en-US" sz="1600" b="0" baseline="0"/>
          </a:p>
        </p:txBody>
      </p:sp>
      <p:pic>
        <p:nvPicPr>
          <p:cNvPr id="788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8188"/>
            <a:ext cx="5707063"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25400" y="162719"/>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执行的根本原因分析</a:t>
            </a:r>
            <a:endParaRPr lang="zh-CN" altLang="en-US"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788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710" y="4014788"/>
            <a:ext cx="30257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Box 10"/>
          <p:cNvSpPr txBox="1">
            <a:spLocks noChangeArrowheads="1"/>
          </p:cNvSpPr>
          <p:nvPr/>
        </p:nvSpPr>
        <p:spPr bwMode="auto">
          <a:xfrm>
            <a:off x="461963" y="640398"/>
            <a:ext cx="8431212"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spcAft>
                <a:spcPts val="600"/>
              </a:spcAft>
              <a:buSzPct val="87000"/>
              <a:buFont typeface="Wingdings" panose="05000000000000000000" pitchFamily="2" charset="2"/>
              <a:buChar char="n"/>
            </a:pPr>
            <a:r>
              <a:rPr lang="zh-CN" b="0" baseline="0"/>
              <a:t>用例</a:t>
            </a:r>
          </a:p>
        </p:txBody>
      </p:sp>
      <p:sp>
        <p:nvSpPr>
          <p:cNvPr id="79876" name="TextBox 13"/>
          <p:cNvSpPr txBox="1">
            <a:spLocks noChangeArrowheads="1"/>
          </p:cNvSpPr>
          <p:nvPr/>
        </p:nvSpPr>
        <p:spPr bwMode="auto">
          <a:xfrm>
            <a:off x="323850" y="1368425"/>
            <a:ext cx="8351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400" b="0" baseline="0">
                <a:solidFill>
                  <a:srgbClr val="222268"/>
                </a:solidFill>
              </a:rPr>
              <a:t>4</a:t>
            </a:r>
            <a:r>
              <a:rPr lang="zh-CN" altLang="en-US" sz="2400" b="0" baseline="0">
                <a:solidFill>
                  <a:srgbClr val="222268"/>
                </a:solidFill>
              </a:rPr>
              <a:t>） 总结</a:t>
            </a:r>
            <a:endParaRPr lang="zh-CN" altLang="en-US" sz="2000" b="0" baseline="0"/>
          </a:p>
        </p:txBody>
      </p:sp>
      <p:cxnSp>
        <p:nvCxnSpPr>
          <p:cNvPr id="15" name="直接连接符 14"/>
          <p:cNvCxnSpPr/>
          <p:nvPr/>
        </p:nvCxnSpPr>
        <p:spPr>
          <a:xfrm>
            <a:off x="441325" y="1828800"/>
            <a:ext cx="6507163" cy="1588"/>
          </a:xfrm>
          <a:prstGeom prst="line">
            <a:avLst/>
          </a:prstGeom>
          <a:ln w="254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79878" name="矩形 4"/>
          <p:cNvSpPr>
            <a:spLocks noChangeArrowheads="1"/>
          </p:cNvSpPr>
          <p:nvPr/>
        </p:nvSpPr>
        <p:spPr bwMode="auto">
          <a:xfrm>
            <a:off x="642938" y="2000250"/>
            <a:ext cx="7056437" cy="204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en-US" altLang="zh-CN" sz="2400" b="0"/>
              <a:t>1.</a:t>
            </a:r>
            <a:r>
              <a:rPr lang="zh-CN" altLang="en-US" sz="2400" b="0"/>
              <a:t>核心模块的复杂度相对较高，导致编译测试用例的难度加大，从而增加了工作量。</a:t>
            </a:r>
            <a:endParaRPr lang="en-US" altLang="zh-CN" sz="2400" b="0"/>
          </a:p>
          <a:p>
            <a:pPr eaLnBrk="1" hangingPunct="1">
              <a:lnSpc>
                <a:spcPct val="150000"/>
              </a:lnSpc>
              <a:spcBef>
                <a:spcPts val="600"/>
              </a:spcBef>
            </a:pPr>
            <a:r>
              <a:rPr lang="en-US" altLang="zh-CN" sz="2400" b="0"/>
              <a:t>2. </a:t>
            </a:r>
            <a:r>
              <a:rPr lang="zh-CN" altLang="en-US" sz="2400" b="0"/>
              <a:t>测试用例越多，用例质量越高，但是缺陷数量也越多，从而增加了缺陷修正和回归量。</a:t>
            </a:r>
            <a:endParaRPr lang="en-US" altLang="zh-CN" sz="2400" b="0"/>
          </a:p>
          <a:p>
            <a:pPr eaLnBrk="1" hangingPunct="1">
              <a:lnSpc>
                <a:spcPct val="150000"/>
              </a:lnSpc>
              <a:spcBef>
                <a:spcPts val="600"/>
              </a:spcBef>
            </a:pPr>
            <a:endParaRPr lang="en-US" altLang="zh-CN" sz="2400" b="0"/>
          </a:p>
        </p:txBody>
      </p:sp>
      <p:sp>
        <p:nvSpPr>
          <p:cNvPr id="8" name="Text Box 5"/>
          <p:cNvSpPr txBox="1">
            <a:spLocks noChangeArrowheads="1"/>
          </p:cNvSpPr>
          <p:nvPr/>
        </p:nvSpPr>
        <p:spPr bwMode="auto">
          <a:xfrm>
            <a:off x="25400" y="162719"/>
            <a:ext cx="8291513"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QPM</a:t>
            </a:r>
            <a:r>
              <a:rPr lang="zh-CN" altLang="en-US"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SG1  </a:t>
            </a:r>
            <a:r>
              <a:rPr lang="en-US" alt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 2.3</a:t>
            </a:r>
            <a:r>
              <a:rPr lang="zh-CN" sz="20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执行的根本原因分析</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2235" y="729615"/>
            <a:ext cx="9083040" cy="6075680"/>
          </a:xfrm>
          <a:prstGeom prst="rect">
            <a:avLst/>
          </a:prstGeom>
        </p:spPr>
      </p:pic>
      <p:sp>
        <p:nvSpPr>
          <p:cNvPr id="8" name="Text Box 5"/>
          <p:cNvSpPr txBox="1">
            <a:spLocks noChangeArrowheads="1"/>
          </p:cNvSpPr>
          <p:nvPr/>
        </p:nvSpPr>
        <p:spPr bwMode="auto">
          <a:xfrm>
            <a:off x="25400" y="162719"/>
            <a:ext cx="6199188" cy="45720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nchor="ctr">
            <a:spAutoFit/>
            <a:scene3d>
              <a:camera prst="orthographicFront"/>
              <a:lightRig rig="threePt" dir="t"/>
            </a:scene3d>
          </a:bodyPr>
          <a:lstStyle>
            <a:lvl1pPr marL="342900" indent="-342900"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defRPr/>
            </a:pPr>
            <a:r>
              <a:rPr lang="en-US" altLang="zh-CN" sz="280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OPP&amp;QPM  </a:t>
            </a:r>
            <a:r>
              <a:rPr lang="zh-CN" sz="2800" baseline="0" dirty="0">
                <a:solidFill>
                  <a:schemeClr val="tx1"/>
                </a:solidFill>
                <a:effectLst>
                  <a:outerShdw blurRad="38100" dist="19050" dir="2700000" algn="tl" rotWithShape="0">
                    <a:schemeClr val="dk1">
                      <a:alpha val="40000"/>
                    </a:schemeClr>
                  </a:outerShdw>
                </a:effectLst>
              </a:rPr>
              <a:t>总结</a:t>
            </a:r>
            <a:endParaRPr lang="zh-CN" sz="2800" b="0" baseline="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Text Box 5"/>
          <p:cNvSpPr txBox="1">
            <a:spLocks noChangeArrowheads="1"/>
          </p:cNvSpPr>
          <p:nvPr/>
        </p:nvSpPr>
        <p:spPr bwMode="auto">
          <a:xfrm>
            <a:off x="1691680" y="658018"/>
            <a:ext cx="5400675" cy="5219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spAutoFit/>
          </a:bodyPr>
          <a:lstStyle>
            <a:defPPr>
              <a:defRPr lang="zh-CN"/>
            </a:defPPr>
            <a:lvl1pPr marL="342900" indent="-342900" eaLnBrk="1" hangingPunct="1">
              <a:spcBef>
                <a:spcPts val="0"/>
              </a:spcBef>
              <a:defRPr sz="1400" baseline="0">
                <a:solidFill>
                  <a:srgbClr val="FF0000"/>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t>OPP</a:t>
            </a:r>
            <a:r>
              <a:rPr lang="zh-CN" altLang="en-US" dirty="0"/>
              <a:t>：</a:t>
            </a:r>
            <a:r>
              <a:rPr lang="en-US" altLang="zh-CN" dirty="0"/>
              <a:t>SG1 </a:t>
            </a:r>
          </a:p>
          <a:p>
            <a:pPr>
              <a:defRPr/>
            </a:pPr>
            <a:r>
              <a:rPr lang="zh-CN" dirty="0"/>
              <a:t>建立性能基线和模块</a:t>
            </a:r>
          </a:p>
        </p:txBody>
      </p:sp>
      <p:sp>
        <p:nvSpPr>
          <p:cNvPr id="11" name="Text Box 5"/>
          <p:cNvSpPr txBox="1">
            <a:spLocks noChangeArrowheads="1"/>
          </p:cNvSpPr>
          <p:nvPr/>
        </p:nvSpPr>
        <p:spPr bwMode="auto">
          <a:xfrm>
            <a:off x="1145381" y="5515010"/>
            <a:ext cx="3959225" cy="5219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spAutoFit/>
          </a:bodyPr>
          <a:lstStyle/>
          <a:p>
            <a:pPr marL="342900" indent="-342900">
              <a:defRPr/>
            </a:pPr>
            <a:r>
              <a:rPr lang="en-US" altLang="zh-CN" sz="1400" baseline="0" dirty="0">
                <a:solidFill>
                  <a:srgbClr val="FF0000"/>
                </a:solidFill>
                <a:latin typeface="微软雅黑" panose="020B0503020204020204" pitchFamily="34" charset="-122"/>
                <a:ea typeface="微软雅黑" panose="020B0503020204020204" pitchFamily="34" charset="-122"/>
              </a:rPr>
              <a:t>QPM</a:t>
            </a:r>
            <a:r>
              <a:rPr lang="zh-CN" altLang="en-US" sz="1400" baseline="0" dirty="0">
                <a:solidFill>
                  <a:srgbClr val="FF0000"/>
                </a:solidFill>
                <a:latin typeface="微软雅黑" panose="020B0503020204020204" pitchFamily="34" charset="-122"/>
                <a:ea typeface="微软雅黑" panose="020B0503020204020204" pitchFamily="34" charset="-122"/>
              </a:rPr>
              <a:t>：</a:t>
            </a:r>
            <a:r>
              <a:rPr lang="en-US" altLang="zh-CN" sz="1400" baseline="0" dirty="0">
                <a:solidFill>
                  <a:srgbClr val="FF0000"/>
                </a:solidFill>
                <a:latin typeface="微软雅黑" panose="020B0503020204020204" pitchFamily="34" charset="-122"/>
                <a:ea typeface="微软雅黑" panose="020B0503020204020204" pitchFamily="34" charset="-122"/>
              </a:rPr>
              <a:t>SG1 </a:t>
            </a:r>
          </a:p>
          <a:p>
            <a:pPr marL="342900" indent="-342900">
              <a:defRPr/>
            </a:pPr>
            <a:r>
              <a:rPr lang="zh-CN" sz="1400" baseline="0" dirty="0">
                <a:solidFill>
                  <a:srgbClr val="FF0000"/>
                </a:solidFill>
                <a:latin typeface="微软雅黑" panose="020B0503020204020204" pitchFamily="34" charset="-122"/>
                <a:ea typeface="微软雅黑" panose="020B0503020204020204" pitchFamily="34" charset="-122"/>
              </a:rPr>
              <a:t>准备定量管理</a:t>
            </a:r>
          </a:p>
        </p:txBody>
      </p:sp>
      <p:sp>
        <p:nvSpPr>
          <p:cNvPr id="12" name="Text Box 5"/>
          <p:cNvSpPr txBox="1">
            <a:spLocks noChangeArrowheads="1"/>
          </p:cNvSpPr>
          <p:nvPr/>
        </p:nvSpPr>
        <p:spPr bwMode="auto">
          <a:xfrm>
            <a:off x="5003800" y="4939666"/>
            <a:ext cx="4752975" cy="5219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spAutoFit/>
          </a:bodyPr>
          <a:lstStyle>
            <a:defPPr>
              <a:defRPr lang="zh-CN"/>
            </a:defPPr>
            <a:lvl1pPr marL="342900" indent="-342900" eaLnBrk="1" hangingPunct="1">
              <a:spcBef>
                <a:spcPts val="0"/>
              </a:spcBef>
              <a:defRPr sz="1400" baseline="0">
                <a:solidFill>
                  <a:srgbClr val="FF0000"/>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t>QPM</a:t>
            </a:r>
            <a:r>
              <a:rPr lang="zh-CN" altLang="en-US" dirty="0"/>
              <a:t>：</a:t>
            </a:r>
            <a:r>
              <a:rPr lang="en-US" altLang="zh-CN" dirty="0"/>
              <a:t>SG2 </a:t>
            </a:r>
          </a:p>
          <a:p>
            <a:pPr>
              <a:defRPr/>
            </a:pPr>
            <a:r>
              <a:rPr lang="zh-CN" dirty="0"/>
              <a:t>定量管理项目</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txBox="1">
            <a:spLocks noChangeArrowheads="1"/>
          </p:cNvSpPr>
          <p:nvPr/>
        </p:nvSpPr>
        <p:spPr bwMode="auto">
          <a:xfrm>
            <a:off x="3131840" y="2636912"/>
            <a:ext cx="56165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baseline="-25000">
                <a:solidFill>
                  <a:schemeClr val="tx1"/>
                </a:solidFill>
                <a:latin typeface="Arial" panose="020B0604020202020204" pitchFamily="34" charset="0"/>
                <a:ea typeface="宋体" panose="02010600030101010101" pitchFamily="2" charset="-122"/>
              </a:defRPr>
            </a:lvl1pPr>
            <a:lvl2pPr marL="742950" indent="-285750" eaLnBrk="0" hangingPunct="0">
              <a:defRPr b="1" baseline="-25000">
                <a:solidFill>
                  <a:schemeClr val="tx1"/>
                </a:solidFill>
                <a:latin typeface="Arial" panose="020B0604020202020204" pitchFamily="34" charset="0"/>
                <a:ea typeface="宋体" panose="02010600030101010101" pitchFamily="2" charset="-122"/>
              </a:defRPr>
            </a:lvl2pPr>
            <a:lvl3pPr marL="1143000" indent="-228600" eaLnBrk="0" hangingPunct="0">
              <a:defRPr b="1" baseline="-25000">
                <a:solidFill>
                  <a:schemeClr val="tx1"/>
                </a:solidFill>
                <a:latin typeface="Arial" panose="020B0604020202020204" pitchFamily="34" charset="0"/>
                <a:ea typeface="宋体" panose="02010600030101010101" pitchFamily="2" charset="-122"/>
              </a:defRPr>
            </a:lvl3pPr>
            <a:lvl4pPr marL="1600200" indent="-228600" eaLnBrk="0" hangingPunct="0">
              <a:defRPr b="1" baseline="-25000">
                <a:solidFill>
                  <a:schemeClr val="tx1"/>
                </a:solidFill>
                <a:latin typeface="Arial" panose="020B0604020202020204" pitchFamily="34" charset="0"/>
                <a:ea typeface="宋体" panose="02010600030101010101" pitchFamily="2" charset="-122"/>
              </a:defRPr>
            </a:lvl4pPr>
            <a:lvl5pPr marL="2057400" indent="-228600" eaLnBrk="0" hangingPunct="0">
              <a:defRPr b="1"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宋体" panose="02010600030101010101" pitchFamily="2" charset="-122"/>
              </a:defRPr>
            </a:lvl9pPr>
          </a:lstStyle>
          <a:p>
            <a:r>
              <a:rPr lang="zh-CN" altLang="en-US" sz="6600"/>
              <a:t>谢谢</a:t>
            </a:r>
            <a:r>
              <a:rPr lang="en-US" altLang="zh-CN" sz="660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1474923" y="1906422"/>
            <a:ext cx="7635619" cy="2160580"/>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31" name="矩形 30"/>
          <p:cNvSpPr/>
          <p:nvPr/>
        </p:nvSpPr>
        <p:spPr>
          <a:xfrm>
            <a:off x="3837523" y="337201"/>
            <a:ext cx="1723550" cy="553998"/>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3000" b="1" kern="0" dirty="0" smtClean="0">
                <a:solidFill>
                  <a:prstClr val="black">
                    <a:lumMod val="85000"/>
                    <a:lumOff val="15000"/>
                  </a:prstClr>
                </a:solidFill>
                <a:cs typeface="华文行楷" panose="02010800040101010101" charset="-122"/>
              </a:rPr>
              <a:t>人才团队</a:t>
            </a:r>
            <a:endParaRPr lang="zh-CN" altLang="en-US" sz="3000" b="1" kern="0" dirty="0">
              <a:solidFill>
                <a:prstClr val="black">
                  <a:lumMod val="85000"/>
                  <a:lumOff val="15000"/>
                </a:prstClr>
              </a:solidFill>
              <a:cs typeface="华文行楷" panose="02010800040101010101" charset="-122"/>
            </a:endParaRPr>
          </a:p>
        </p:txBody>
      </p:sp>
      <p:sp>
        <p:nvSpPr>
          <p:cNvPr id="32" name="对角圆角矩形 31"/>
          <p:cNvSpPr/>
          <p:nvPr/>
        </p:nvSpPr>
        <p:spPr>
          <a:xfrm>
            <a:off x="3079537" y="1023497"/>
            <a:ext cx="2981325" cy="523702"/>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36" name="Text Box 3"/>
          <p:cNvSpPr txBox="1">
            <a:spLocks noChangeArrowheads="1"/>
          </p:cNvSpPr>
          <p:nvPr/>
        </p:nvSpPr>
        <p:spPr bwMode="auto">
          <a:xfrm>
            <a:off x="3537833" y="1023493"/>
            <a:ext cx="2066464" cy="536406"/>
          </a:xfrm>
          <a:prstGeom prst="rect">
            <a:avLst/>
          </a:prstGeom>
          <a:noFill/>
          <a:ln w="9525">
            <a:noFill/>
            <a:miter lim="800000"/>
          </a:ln>
        </p:spPr>
        <p:txBody>
          <a:bodyPr wrap="square" lIns="104496" tIns="52249" rIns="104496" bIns="52249">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defRPr/>
            </a:pPr>
            <a:r>
              <a:rPr kumimoji="1" lang="zh-CN" altLang="en-US" sz="2800" b="1" dirty="0">
                <a:solidFill>
                  <a:prstClr val="white"/>
                </a:solidFill>
              </a:rPr>
              <a:t>高管团队</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49" y="1894937"/>
            <a:ext cx="1703744" cy="2160000"/>
          </a:xfrm>
          <a:prstGeom prst="roundRect">
            <a:avLst>
              <a:gd name="adj" fmla="val 8594"/>
            </a:avLst>
          </a:prstGeom>
          <a:solidFill>
            <a:srgbClr val="FFFFFF">
              <a:shade val="85000"/>
            </a:srgbClr>
          </a:solidFill>
          <a:ln>
            <a:noFill/>
          </a:ln>
          <a:effectLst/>
        </p:spPr>
      </p:pic>
      <p:sp>
        <p:nvSpPr>
          <p:cNvPr id="40" name="Text Box 3"/>
          <p:cNvSpPr txBox="1">
            <a:spLocks noChangeArrowheads="1"/>
          </p:cNvSpPr>
          <p:nvPr/>
        </p:nvSpPr>
        <p:spPr bwMode="auto">
          <a:xfrm>
            <a:off x="2141855" y="1997710"/>
            <a:ext cx="6362065" cy="20516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65" tIns="56632" rIns="113265" bIns="56632">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marL="0" indent="0" algn="r" eaLnBrk="0" hangingPunct="0">
              <a:buFont typeface="Arial" panose="020B0604020202020204"/>
              <a:buNone/>
              <a:defRPr/>
            </a:pPr>
            <a:r>
              <a:rPr lang="zh-CN" altLang="en-US" sz="1500" b="1" dirty="0">
                <a:solidFill>
                  <a:srgbClr val="000000"/>
                </a:solidFill>
                <a:cs typeface="Times New Roman" panose="02020603050405020304" pitchFamily="18" charset="0"/>
              </a:rPr>
              <a:t>高级</a:t>
            </a:r>
            <a:r>
              <a:rPr lang="zh-CN" altLang="en-US" sz="1500" b="1" dirty="0" smtClean="0">
                <a:solidFill>
                  <a:srgbClr val="000000"/>
                </a:solidFill>
                <a:cs typeface="Times New Roman" panose="02020603050405020304" pitchFamily="18" charset="0"/>
              </a:rPr>
              <a:t>副总裁</a:t>
            </a:r>
            <a:endParaRPr lang="zh-CN" altLang="en-US" sz="1500" b="1" dirty="0">
              <a:solidFill>
                <a:srgbClr val="000000"/>
              </a:solidFill>
              <a:cs typeface="Times New Roman" panose="02020603050405020304" pitchFamily="18" charset="0"/>
            </a:endParaRPr>
          </a:p>
          <a:p>
            <a:pPr marL="0" indent="0" algn="r" eaLnBrk="0" hangingPunct="0">
              <a:buFont typeface="Arial" panose="020B0604020202020204"/>
              <a:buNone/>
              <a:defRPr/>
            </a:pPr>
            <a:r>
              <a:rPr lang="zh-CN" altLang="en-US" sz="1500" b="1" dirty="0">
                <a:solidFill>
                  <a:srgbClr val="000000"/>
                </a:solidFill>
                <a:cs typeface="Times New Roman" panose="02020603050405020304" pitchFamily="18" charset="0"/>
              </a:rPr>
              <a:t>安徽大学 兼职教授</a:t>
            </a:r>
            <a:r>
              <a:rPr lang="en-GB" altLang="en-US" sz="1500" b="1" dirty="0">
                <a:solidFill>
                  <a:srgbClr val="000000"/>
                </a:solidFill>
                <a:cs typeface="Times New Roman" panose="02020603050405020304" pitchFamily="18" charset="0"/>
              </a:rPr>
              <a:t>/</a:t>
            </a:r>
            <a:r>
              <a:rPr lang="zh-CN" altLang="en-US" sz="1500" b="1" dirty="0">
                <a:solidFill>
                  <a:srgbClr val="000000"/>
                </a:solidFill>
                <a:cs typeface="Times New Roman" panose="02020603050405020304" pitchFamily="18" charset="0"/>
              </a:rPr>
              <a:t>硕士生</a:t>
            </a:r>
            <a:r>
              <a:rPr lang="zh-CN" altLang="en-US" sz="1500" b="1" dirty="0" smtClean="0">
                <a:solidFill>
                  <a:srgbClr val="000000"/>
                </a:solidFill>
                <a:cs typeface="Times New Roman" panose="02020603050405020304" pitchFamily="18" charset="0"/>
              </a:rPr>
              <a:t>导师</a:t>
            </a:r>
            <a:endParaRPr lang="en-US" altLang="zh-CN" sz="1500" b="1" dirty="0" smtClean="0">
              <a:solidFill>
                <a:srgbClr val="000000"/>
              </a:solidFill>
              <a:cs typeface="Times New Roman" panose="02020603050405020304" pitchFamily="18" charset="0"/>
            </a:endParaRPr>
          </a:p>
          <a:p>
            <a:pPr marL="0" indent="0" algn="r" eaLnBrk="0" hangingPunct="0">
              <a:buFont typeface="Arial" panose="020B0604020202020204"/>
              <a:buNone/>
              <a:defRPr/>
            </a:pPr>
            <a:r>
              <a:rPr lang="zh-CN" altLang="en-US" sz="1500" b="1" dirty="0" smtClean="0">
                <a:solidFill>
                  <a:srgbClr val="000000"/>
                </a:solidFill>
                <a:cs typeface="Times New Roman" panose="02020603050405020304" pitchFamily="18" charset="0"/>
              </a:rPr>
              <a:t>中国股权投资研究院副董事长</a:t>
            </a:r>
            <a:endParaRPr lang="en-US" altLang="zh-CN" sz="1500" b="1" dirty="0">
              <a:solidFill>
                <a:srgbClr val="000000"/>
              </a:solidFill>
              <a:cs typeface="Times New Roman" panose="02020603050405020304" pitchFamily="18" charset="0"/>
            </a:endParaRPr>
          </a:p>
          <a:p>
            <a:pPr marL="0" indent="0">
              <a:spcBef>
                <a:spcPts val="0"/>
              </a:spcBef>
              <a:buFontTx/>
              <a:buNone/>
            </a:pPr>
            <a:endParaRPr lang="en-US" altLang="zh-CN" sz="1500" b="1" dirty="0" smtClean="0">
              <a:solidFill>
                <a:prstClr val="black"/>
              </a:solidFill>
            </a:endParaRPr>
          </a:p>
          <a:p>
            <a:pPr marL="0" indent="0" eaLnBrk="0" hangingPunct="0">
              <a:buFont typeface="Arial" panose="020B0604020202020204"/>
              <a:buNone/>
              <a:defRPr/>
            </a:pPr>
            <a:r>
              <a:rPr lang="zh-CN" altLang="en-US" sz="1400" dirty="0" smtClean="0">
                <a:solidFill>
                  <a:srgbClr val="000000"/>
                </a:solidFill>
                <a:cs typeface="Times New Roman" panose="02020603050405020304" pitchFamily="18" charset="0"/>
              </a:rPr>
              <a:t>       </a:t>
            </a:r>
            <a:r>
              <a:rPr lang="zh-CN" altLang="en-US" sz="1300" dirty="0" smtClean="0">
                <a:solidFill>
                  <a:srgbClr val="000000"/>
                </a:solidFill>
                <a:cs typeface="Times New Roman" panose="02020603050405020304" pitchFamily="18" charset="0"/>
              </a:rPr>
              <a:t>仇旭东</a:t>
            </a:r>
            <a:r>
              <a:rPr lang="zh-CN" altLang="en-US" sz="1300" dirty="0">
                <a:solidFill>
                  <a:srgbClr val="000000"/>
                </a:solidFill>
                <a:cs typeface="Times New Roman" panose="02020603050405020304" pitchFamily="18" charset="0"/>
              </a:rPr>
              <a:t>先生于复旦大学</a:t>
            </a:r>
            <a:r>
              <a:rPr lang="en-GB" altLang="en-US" sz="1300" dirty="0">
                <a:solidFill>
                  <a:srgbClr val="000000"/>
                </a:solidFill>
                <a:cs typeface="Times New Roman" panose="02020603050405020304" pitchFamily="18" charset="0"/>
              </a:rPr>
              <a:t>EMBA</a:t>
            </a:r>
            <a:r>
              <a:rPr lang="zh-CN" altLang="en-US" sz="1300" dirty="0">
                <a:solidFill>
                  <a:srgbClr val="000000"/>
                </a:solidFill>
                <a:cs typeface="Times New Roman" panose="02020603050405020304" pitchFamily="18" charset="0"/>
              </a:rPr>
              <a:t>毕业，担任集团</a:t>
            </a:r>
            <a:r>
              <a:rPr lang="en-GB" altLang="en-US" sz="1300" dirty="0">
                <a:solidFill>
                  <a:srgbClr val="000000"/>
                </a:solidFill>
                <a:cs typeface="Times New Roman" panose="02020603050405020304" pitchFamily="18" charset="0"/>
              </a:rPr>
              <a:t>/</a:t>
            </a:r>
            <a:r>
              <a:rPr lang="zh-CN" altLang="en-US" sz="1300" dirty="0">
                <a:solidFill>
                  <a:srgbClr val="000000"/>
                </a:solidFill>
                <a:cs typeface="Times New Roman" panose="02020603050405020304" pitchFamily="18" charset="0"/>
              </a:rPr>
              <a:t>公司高管</a:t>
            </a:r>
            <a:r>
              <a:rPr lang="en-GB" altLang="en-US" sz="1300" dirty="0">
                <a:solidFill>
                  <a:srgbClr val="000000"/>
                </a:solidFill>
                <a:cs typeface="Times New Roman" panose="02020603050405020304" pitchFamily="18" charset="0"/>
              </a:rPr>
              <a:t>30</a:t>
            </a:r>
            <a:r>
              <a:rPr lang="zh-CN" altLang="en-US" sz="1300" dirty="0">
                <a:solidFill>
                  <a:srgbClr val="000000"/>
                </a:solidFill>
                <a:cs typeface="Times New Roman" panose="02020603050405020304" pitchFamily="18" charset="0"/>
              </a:rPr>
              <a:t>年之久。曾任荣事达集团公司董事长</a:t>
            </a:r>
            <a:r>
              <a:rPr lang="en-GB" altLang="en-US" sz="1300" dirty="0">
                <a:solidFill>
                  <a:srgbClr val="000000"/>
                </a:solidFill>
                <a:cs typeface="Times New Roman" panose="02020603050405020304" pitchFamily="18" charset="0"/>
              </a:rPr>
              <a:t>/CEO</a:t>
            </a:r>
            <a:r>
              <a:rPr lang="zh-CN" altLang="en-US" sz="1300" dirty="0">
                <a:solidFill>
                  <a:srgbClr val="000000"/>
                </a:solidFill>
                <a:cs typeface="Times New Roman" panose="02020603050405020304" pitchFamily="18" charset="0"/>
              </a:rPr>
              <a:t>；担任过</a:t>
            </a:r>
            <a:r>
              <a:rPr lang="en-US" altLang="zh-CN" sz="1300" dirty="0">
                <a:solidFill>
                  <a:srgbClr val="000000"/>
                </a:solidFill>
                <a:cs typeface="Times New Roman" panose="02020603050405020304" pitchFamily="18" charset="0"/>
              </a:rPr>
              <a:t>《</a:t>
            </a:r>
            <a:r>
              <a:rPr lang="zh-CN" altLang="en-US" sz="1300" dirty="0">
                <a:solidFill>
                  <a:srgbClr val="000000"/>
                </a:solidFill>
                <a:cs typeface="Times New Roman" panose="02020603050405020304" pitchFamily="18" charset="0"/>
              </a:rPr>
              <a:t>合肥晚报</a:t>
            </a:r>
            <a:r>
              <a:rPr lang="en-US" altLang="zh-CN" sz="1300" dirty="0">
                <a:solidFill>
                  <a:srgbClr val="000000"/>
                </a:solidFill>
                <a:cs typeface="Times New Roman" panose="02020603050405020304" pitchFamily="18" charset="0"/>
              </a:rPr>
              <a:t>》</a:t>
            </a:r>
            <a:r>
              <a:rPr lang="zh-CN" altLang="en-US" sz="1300" dirty="0">
                <a:solidFill>
                  <a:srgbClr val="000000"/>
                </a:solidFill>
                <a:cs typeface="Times New Roman" panose="02020603050405020304" pitchFamily="18" charset="0"/>
              </a:rPr>
              <a:t>社总编辑</a:t>
            </a:r>
            <a:r>
              <a:rPr lang="en-GB" altLang="en-US" sz="1300" dirty="0">
                <a:solidFill>
                  <a:srgbClr val="000000"/>
                </a:solidFill>
                <a:cs typeface="Times New Roman" panose="02020603050405020304" pitchFamily="18" charset="0"/>
              </a:rPr>
              <a:t>/</a:t>
            </a:r>
            <a:r>
              <a:rPr lang="zh-CN" altLang="en-US" sz="1300" dirty="0">
                <a:solidFill>
                  <a:srgbClr val="000000"/>
                </a:solidFill>
                <a:cs typeface="Times New Roman" panose="02020603050405020304" pitchFamily="18" charset="0"/>
              </a:rPr>
              <a:t>党委书记，中共合肥市委副秘书长。曾任美国和国内多家公司的战略管理、市场营销和项目投资顾问</a:t>
            </a:r>
            <a:r>
              <a:rPr lang="en-GB" altLang="en-US" sz="1300" dirty="0">
                <a:solidFill>
                  <a:srgbClr val="000000"/>
                </a:solidFill>
                <a:cs typeface="Times New Roman" panose="02020603050405020304" pitchFamily="18" charset="0"/>
              </a:rPr>
              <a:t>/</a:t>
            </a:r>
            <a:r>
              <a:rPr lang="zh-CN" altLang="en-US" sz="1300" dirty="0">
                <a:solidFill>
                  <a:srgbClr val="000000"/>
                </a:solidFill>
                <a:cs typeface="Times New Roman" panose="02020603050405020304" pitchFamily="18" charset="0"/>
              </a:rPr>
              <a:t>专家。除具备</a:t>
            </a:r>
            <a:r>
              <a:rPr lang="en-GB" altLang="en-US" sz="1300" dirty="0">
                <a:solidFill>
                  <a:srgbClr val="000000"/>
                </a:solidFill>
                <a:cs typeface="Times New Roman" panose="02020603050405020304" pitchFamily="18" charset="0"/>
              </a:rPr>
              <a:t>CEO</a:t>
            </a:r>
            <a:r>
              <a:rPr lang="zh-CN" altLang="en-US" sz="1300" dirty="0">
                <a:solidFill>
                  <a:srgbClr val="000000"/>
                </a:solidFill>
                <a:cs typeface="Times New Roman" panose="02020603050405020304" pitchFamily="18" charset="0"/>
              </a:rPr>
              <a:t>的基本素质外，尤为精通企业并购、战略、投资、财务、法务等方面能力和知识。</a:t>
            </a:r>
          </a:p>
        </p:txBody>
      </p:sp>
      <p:sp>
        <p:nvSpPr>
          <p:cNvPr id="55" name="矩形 54">
            <a:hlinkClick r:id="rId3" action="ppaction://hlinksldjump"/>
          </p:cNvPr>
          <p:cNvSpPr/>
          <p:nvPr/>
        </p:nvSpPr>
        <p:spPr>
          <a:xfrm>
            <a:off x="-637745" y="3733949"/>
            <a:ext cx="1607175" cy="2567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6" name="矩形 55">
            <a:hlinkClick r:id="rId4" action="ppaction://hlinksldjump"/>
          </p:cNvPr>
          <p:cNvSpPr/>
          <p:nvPr/>
        </p:nvSpPr>
        <p:spPr>
          <a:xfrm>
            <a:off x="-630896" y="3987219"/>
            <a:ext cx="1600326" cy="21275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1" name="矩形 60">
            <a:hlinkClick r:id="rId5" action="ppaction://hlinksldjump"/>
          </p:cNvPr>
          <p:cNvSpPr/>
          <p:nvPr/>
        </p:nvSpPr>
        <p:spPr>
          <a:xfrm>
            <a:off x="-629326" y="5510502"/>
            <a:ext cx="1598756" cy="25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3" name="矩形 62">
            <a:hlinkClick r:id="rId6" action="ppaction://hlinksldjump"/>
          </p:cNvPr>
          <p:cNvSpPr/>
          <p:nvPr/>
        </p:nvSpPr>
        <p:spPr>
          <a:xfrm>
            <a:off x="-629326" y="6244273"/>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4" name="矩形 63">
            <a:hlinkClick r:id="rId7" action="ppaction://hlinksldjump"/>
          </p:cNvPr>
          <p:cNvSpPr/>
          <p:nvPr/>
        </p:nvSpPr>
        <p:spPr>
          <a:xfrm>
            <a:off x="-629326" y="647413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65" name="矩形 64">
            <a:hlinkClick r:id="rId8" action="ppaction://hlinksldjump"/>
          </p:cNvPr>
          <p:cNvSpPr/>
          <p:nvPr/>
        </p:nvSpPr>
        <p:spPr>
          <a:xfrm>
            <a:off x="-629326" y="6706958"/>
            <a:ext cx="1598758" cy="2328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0" name="矩形 69">
            <a:hlinkClick r:id="rId9" action="ppaction://hlinksldjump"/>
          </p:cNvPr>
          <p:cNvSpPr/>
          <p:nvPr/>
        </p:nvSpPr>
        <p:spPr>
          <a:xfrm>
            <a:off x="-628787" y="2987258"/>
            <a:ext cx="1600328" cy="2702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54" name="圆角矩形 53"/>
          <p:cNvSpPr/>
          <p:nvPr/>
        </p:nvSpPr>
        <p:spPr>
          <a:xfrm>
            <a:off x="1885745" y="4493780"/>
            <a:ext cx="7207651" cy="2019367"/>
          </a:xfrm>
          <a:prstGeom prst="roundRect">
            <a:avLst>
              <a:gd name="adj" fmla="val 4577"/>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pic>
        <p:nvPicPr>
          <p:cNvPr id="69" name="图片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898" y="4507947"/>
            <a:ext cx="1732535" cy="2005200"/>
          </a:xfrm>
          <a:prstGeom prst="roundRect">
            <a:avLst>
              <a:gd name="adj" fmla="val 8594"/>
            </a:avLst>
          </a:prstGeom>
          <a:solidFill>
            <a:srgbClr val="FFFFFF">
              <a:shade val="85000"/>
            </a:srgbClr>
          </a:solidFill>
          <a:ln>
            <a:noFill/>
          </a:ln>
          <a:effectLst/>
        </p:spPr>
      </p:pic>
      <p:sp>
        <p:nvSpPr>
          <p:cNvPr id="72" name="Text Box 4"/>
          <p:cNvSpPr txBox="1">
            <a:spLocks noChangeArrowheads="1"/>
          </p:cNvSpPr>
          <p:nvPr/>
        </p:nvSpPr>
        <p:spPr bwMode="auto">
          <a:xfrm>
            <a:off x="1943196" y="4509183"/>
            <a:ext cx="6632949" cy="209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265" tIns="56632" rIns="113265" bIns="56632">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r" defTabSz="584835"/>
            <a:r>
              <a:rPr lang="zh-CN" altLang="en-US" sz="1400" b="1" dirty="0">
                <a:solidFill>
                  <a:prstClr val="black"/>
                </a:solidFill>
                <a:latin typeface="微软雅黑" panose="020B0503020204020204" pitchFamily="34" charset="-122"/>
                <a:ea typeface="微软雅黑" panose="020B0503020204020204" pitchFamily="34" charset="-122"/>
              </a:rPr>
              <a:t>副总裁</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r" defTabSz="584835"/>
            <a:r>
              <a:rPr lang="zh-CN" altLang="en-US" sz="1400" b="1" dirty="0" smtClean="0">
                <a:solidFill>
                  <a:prstClr val="black"/>
                </a:solidFill>
                <a:latin typeface="微软雅黑" panose="020B0503020204020204" pitchFamily="34" charset="-122"/>
                <a:ea typeface="微软雅黑" panose="020B0503020204020204" pitchFamily="34" charset="-122"/>
              </a:rPr>
              <a:t>安徽财经大学硕士导师</a:t>
            </a:r>
            <a:endParaRPr lang="en-US" altLang="zh-CN" sz="1400" b="1" dirty="0" smtClean="0">
              <a:solidFill>
                <a:prstClr val="black"/>
              </a:solidFill>
              <a:latin typeface="微软雅黑" panose="020B0503020204020204" pitchFamily="34" charset="-122"/>
              <a:ea typeface="微软雅黑" panose="020B0503020204020204" pitchFamily="34" charset="-122"/>
            </a:endParaRPr>
          </a:p>
          <a:p>
            <a:pPr algn="r" defTabSz="584835"/>
            <a:r>
              <a:rPr lang="zh-CN" altLang="en-US" sz="1400" b="1" dirty="0" smtClean="0">
                <a:solidFill>
                  <a:prstClr val="black"/>
                </a:solidFill>
                <a:latin typeface="微软雅黑" panose="020B0503020204020204" pitchFamily="34" charset="-122"/>
                <a:ea typeface="微软雅黑" panose="020B0503020204020204" pitchFamily="34" charset="-122"/>
              </a:rPr>
              <a:t>亚行专家库专家</a:t>
            </a:r>
            <a:endParaRPr lang="en-US" altLang="zh-CN" sz="1400" b="1" dirty="0" smtClean="0">
              <a:solidFill>
                <a:srgbClr val="000000"/>
              </a:solidFill>
              <a:latin typeface="微软雅黑" panose="020B0503020204020204" pitchFamily="34" charset="-122"/>
              <a:ea typeface="微软雅黑" panose="020B0503020204020204" pitchFamily="34" charset="-122"/>
            </a:endParaRPr>
          </a:p>
          <a:p>
            <a:pPr algn="r" defTabSz="584835"/>
            <a:r>
              <a:rPr lang="zh-CN" altLang="en-US" sz="1400" b="1" dirty="0" smtClean="0">
                <a:solidFill>
                  <a:srgbClr val="000000"/>
                </a:solidFill>
                <a:latin typeface="微软雅黑" panose="020B0503020204020204" pitchFamily="34" charset="-122"/>
                <a:ea typeface="微软雅黑" panose="020B0503020204020204" pitchFamily="34" charset="-122"/>
              </a:rPr>
              <a:t>中国职业教育与产业研究院副院长</a:t>
            </a:r>
          </a:p>
          <a:p>
            <a:pPr defTabSz="584835" eaLnBrk="1" hangingPunct="1"/>
            <a:endParaRPr lang="en-US" altLang="zh-CN" sz="800" b="1" dirty="0" smtClean="0">
              <a:solidFill>
                <a:prstClr val="black"/>
              </a:solidFill>
              <a:latin typeface="微软雅黑" panose="020B0503020204020204" pitchFamily="34" charset="-122"/>
              <a:ea typeface="微软雅黑" panose="020B0503020204020204" pitchFamily="34" charset="-122"/>
            </a:endParaRPr>
          </a:p>
          <a:p>
            <a:pPr defTabSz="584835" eaLnBrk="1" hangingPunct="1"/>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smtClean="0">
                <a:solidFill>
                  <a:prstClr val="black"/>
                </a:solidFill>
                <a:latin typeface="微软雅黑" panose="020B0503020204020204" pitchFamily="34" charset="-122"/>
                <a:ea typeface="微软雅黑" panose="020B0503020204020204" pitchFamily="34" charset="-122"/>
              </a:rPr>
              <a:t>      </a:t>
            </a:r>
            <a:r>
              <a:rPr lang="zh-CN" altLang="zh-CN" sz="1400" dirty="0" smtClean="0">
                <a:solidFill>
                  <a:prstClr val="black"/>
                </a:solidFill>
                <a:latin typeface="微软雅黑" panose="020B0503020204020204" pitchFamily="34" charset="-122"/>
                <a:ea typeface="微软雅黑" panose="020B0503020204020204" pitchFamily="34" charset="-122"/>
              </a:rPr>
              <a:t>丁艳</a:t>
            </a:r>
            <a:r>
              <a:rPr lang="zh-CN" altLang="en-US" sz="1400" dirty="0">
                <a:solidFill>
                  <a:prstClr val="black"/>
                </a:solidFill>
                <a:latin typeface="微软雅黑" panose="020B0503020204020204" pitchFamily="34" charset="-122"/>
                <a:ea typeface="微软雅黑" panose="020B0503020204020204" pitchFamily="34" charset="-122"/>
              </a:rPr>
              <a:t>女士是</a:t>
            </a:r>
            <a:r>
              <a:rPr lang="zh-CN" altLang="en-US" sz="1400" dirty="0" smtClean="0">
                <a:solidFill>
                  <a:prstClr val="black"/>
                </a:solidFill>
                <a:latin typeface="微软雅黑" panose="020B0503020204020204" pitchFamily="34" charset="-122"/>
                <a:ea typeface="微软雅黑" panose="020B0503020204020204" pitchFamily="34" charset="-122"/>
              </a:rPr>
              <a:t>香港大学金融学博士</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北京大学硕士。</a:t>
            </a:r>
            <a:r>
              <a:rPr lang="zh-CN" altLang="zh-CN" sz="1400" dirty="0">
                <a:solidFill>
                  <a:prstClr val="black"/>
                </a:solidFill>
                <a:latin typeface="微软雅黑" panose="020B0503020204020204" pitchFamily="34" charset="-122"/>
                <a:ea typeface="微软雅黑" panose="020B0503020204020204" pitchFamily="34" charset="-122"/>
              </a:rPr>
              <a:t>分别在政府部门、研究部门、风险投资研究机构任职。曾任职于中国风险投资研究院副院长、研究出版部主任。对创业投资相关行业政策提出政策建议并发布政策解读</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zh-CN" sz="1400" dirty="0">
                <a:solidFill>
                  <a:prstClr val="black"/>
                </a:solidFill>
                <a:latin typeface="微软雅黑" panose="020B0503020204020204" pitchFamily="34" charset="-122"/>
                <a:ea typeface="微软雅黑" panose="020B0503020204020204" pitchFamily="34" charset="-122"/>
              </a:rPr>
              <a:t>组织并参与国家科技部、世界银行、亚洲开发银行课题研究，系亚行专家库专家</a:t>
            </a:r>
            <a:r>
              <a:rPr lang="zh-CN" altLang="zh-CN" sz="1400" dirty="0" smtClean="0">
                <a:solidFill>
                  <a:prstClr val="black"/>
                </a:solidFill>
                <a:latin typeface="微软雅黑" panose="020B0503020204020204" pitchFamily="34" charset="-122"/>
                <a:ea typeface="微软雅黑" panose="020B0503020204020204" pitchFamily="34" charset="-122"/>
              </a:rPr>
              <a:t>。</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1943197" y="4351664"/>
            <a:ext cx="1416854" cy="369332"/>
            <a:chOff x="4518197" y="2463794"/>
            <a:chExt cx="1399957" cy="369332"/>
          </a:xfrm>
        </p:grpSpPr>
        <p:sp>
          <p:nvSpPr>
            <p:cNvPr id="74" name="对角圆角矩形 73"/>
            <p:cNvSpPr/>
            <p:nvPr/>
          </p:nvSpPr>
          <p:spPr>
            <a:xfrm flipH="1">
              <a:off x="4518197" y="2480077"/>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75" name="矩形 74"/>
            <p:cNvSpPr/>
            <p:nvPr/>
          </p:nvSpPr>
          <p:spPr>
            <a:xfrm>
              <a:off x="4869419" y="2463794"/>
              <a:ext cx="715260" cy="369332"/>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b="1" dirty="0">
                  <a:solidFill>
                    <a:prstClr val="white"/>
                  </a:solidFill>
                </a:rPr>
                <a:t>丁 艳</a:t>
              </a:r>
              <a:endParaRPr lang="en-US" altLang="zh-CN" sz="600" b="1" dirty="0">
                <a:solidFill>
                  <a:prstClr val="white"/>
                </a:solidFill>
              </a:endParaRPr>
            </a:p>
          </p:txBody>
        </p:sp>
      </p:grpSp>
      <p:pic>
        <p:nvPicPr>
          <p:cNvPr id="7" name="图片 6"/>
          <p:cNvPicPr>
            <a:picLocks noChangeAspect="1"/>
          </p:cNvPicPr>
          <p:nvPr/>
        </p:nvPicPr>
        <p:blipFill rotWithShape="1">
          <a:blip r:embed="rId11">
            <a:extLst>
              <a:ext uri="{28A0092B-C50C-407E-A947-70E740481C1C}">
                <a14:useLocalDpi xmlns:a14="http://schemas.microsoft.com/office/drawing/2010/main" val="0"/>
              </a:ext>
            </a:extLst>
          </a:blip>
          <a:srcRect b="79135"/>
          <a:stretch>
            <a:fillRect/>
          </a:stretch>
        </p:blipFill>
        <p:spPr>
          <a:xfrm>
            <a:off x="-628619" y="-26456"/>
            <a:ext cx="9716175" cy="1430928"/>
          </a:xfrm>
          <a:prstGeom prst="rect">
            <a:avLst/>
          </a:prstGeom>
        </p:spPr>
      </p:pic>
      <p:grpSp>
        <p:nvGrpSpPr>
          <p:cNvPr id="8" name="组合 7"/>
          <p:cNvGrpSpPr/>
          <p:nvPr/>
        </p:nvGrpSpPr>
        <p:grpSpPr>
          <a:xfrm>
            <a:off x="1883468" y="2170405"/>
            <a:ext cx="1399957" cy="369332"/>
            <a:chOff x="4273186" y="4801292"/>
            <a:chExt cx="1399957" cy="369332"/>
          </a:xfrm>
        </p:grpSpPr>
        <p:sp>
          <p:nvSpPr>
            <p:cNvPr id="9" name="对角圆角矩形 8"/>
            <p:cNvSpPr/>
            <p:nvPr/>
          </p:nvSpPr>
          <p:spPr>
            <a:xfrm>
              <a:off x="4273186" y="4817575"/>
              <a:ext cx="1399957" cy="353049"/>
            </a:xfrm>
            <a:prstGeom prst="round2DiagRect">
              <a:avLst>
                <a:gd name="adj1" fmla="val 50000"/>
                <a:gd name="adj2" fmla="val 0"/>
              </a:avLst>
            </a:prstGeom>
            <a:gradFill>
              <a:gsLst>
                <a:gs pos="0">
                  <a:schemeClr val="accent5">
                    <a:lumMod val="60000"/>
                    <a:lumOff val="40000"/>
                  </a:schemeClr>
                </a:gs>
                <a:gs pos="50000">
                  <a:schemeClr val="accent5"/>
                </a:gs>
                <a:gs pos="100000">
                  <a:schemeClr val="accent5">
                    <a:lumMod val="5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1170305" rtl="0" eaLnBrk="1" latinLnBrk="0" hangingPunct="1">
                <a:defRPr sz="2285" kern="1200">
                  <a:solidFill>
                    <a:schemeClr val="lt1"/>
                  </a:solidFill>
                  <a:latin typeface="+mn-lt"/>
                  <a:ea typeface="+mn-ea"/>
                  <a:cs typeface="+mn-cs"/>
                </a:defRPr>
              </a:lvl1pPr>
              <a:lvl2pPr marL="585470" algn="l" defTabSz="1170305" rtl="0" eaLnBrk="1" latinLnBrk="0" hangingPunct="1">
                <a:defRPr sz="2285" kern="1200">
                  <a:solidFill>
                    <a:schemeClr val="lt1"/>
                  </a:solidFill>
                  <a:latin typeface="+mn-lt"/>
                  <a:ea typeface="+mn-ea"/>
                  <a:cs typeface="+mn-cs"/>
                </a:defRPr>
              </a:lvl2pPr>
              <a:lvl3pPr marL="1170305" algn="l" defTabSz="1170305" rtl="0" eaLnBrk="1" latinLnBrk="0" hangingPunct="1">
                <a:defRPr sz="2285" kern="1200">
                  <a:solidFill>
                    <a:schemeClr val="lt1"/>
                  </a:solidFill>
                  <a:latin typeface="+mn-lt"/>
                  <a:ea typeface="+mn-ea"/>
                  <a:cs typeface="+mn-cs"/>
                </a:defRPr>
              </a:lvl3pPr>
              <a:lvl4pPr marL="1755775" algn="l" defTabSz="1170305" rtl="0" eaLnBrk="1" latinLnBrk="0" hangingPunct="1">
                <a:defRPr sz="2285" kern="1200">
                  <a:solidFill>
                    <a:schemeClr val="lt1"/>
                  </a:solidFill>
                  <a:latin typeface="+mn-lt"/>
                  <a:ea typeface="+mn-ea"/>
                  <a:cs typeface="+mn-cs"/>
                </a:defRPr>
              </a:lvl4pPr>
              <a:lvl5pPr marL="2340610" algn="l" defTabSz="1170305" rtl="0" eaLnBrk="1" latinLnBrk="0" hangingPunct="1">
                <a:defRPr sz="2285" kern="1200">
                  <a:solidFill>
                    <a:schemeClr val="lt1"/>
                  </a:solidFill>
                  <a:latin typeface="+mn-lt"/>
                  <a:ea typeface="+mn-ea"/>
                  <a:cs typeface="+mn-cs"/>
                </a:defRPr>
              </a:lvl5pPr>
              <a:lvl6pPr marL="2926080" algn="l" defTabSz="1170305" rtl="0" eaLnBrk="1" latinLnBrk="0" hangingPunct="1">
                <a:defRPr sz="2285" kern="1200">
                  <a:solidFill>
                    <a:schemeClr val="lt1"/>
                  </a:solidFill>
                  <a:latin typeface="+mn-lt"/>
                  <a:ea typeface="+mn-ea"/>
                  <a:cs typeface="+mn-cs"/>
                </a:defRPr>
              </a:lvl6pPr>
              <a:lvl7pPr marL="3510915" algn="l" defTabSz="1170305" rtl="0" eaLnBrk="1" latinLnBrk="0" hangingPunct="1">
                <a:defRPr sz="2285" kern="1200">
                  <a:solidFill>
                    <a:schemeClr val="lt1"/>
                  </a:solidFill>
                  <a:latin typeface="+mn-lt"/>
                  <a:ea typeface="+mn-ea"/>
                  <a:cs typeface="+mn-cs"/>
                </a:defRPr>
              </a:lvl7pPr>
              <a:lvl8pPr marL="4096385" algn="l" defTabSz="1170305" rtl="0" eaLnBrk="1" latinLnBrk="0" hangingPunct="1">
                <a:defRPr sz="2285" kern="1200">
                  <a:solidFill>
                    <a:schemeClr val="lt1"/>
                  </a:solidFill>
                  <a:latin typeface="+mn-lt"/>
                  <a:ea typeface="+mn-ea"/>
                  <a:cs typeface="+mn-cs"/>
                </a:defRPr>
              </a:lvl8pPr>
              <a:lvl9pPr marL="4681220" algn="l" defTabSz="1170305" rtl="0" eaLnBrk="1" latinLnBrk="0" hangingPunct="1">
                <a:defRPr sz="2285" kern="1200">
                  <a:solidFill>
                    <a:schemeClr val="lt1"/>
                  </a:solidFill>
                  <a:latin typeface="+mn-lt"/>
                  <a:ea typeface="+mn-ea"/>
                  <a:cs typeface="+mn-cs"/>
                </a:defRPr>
              </a:lvl9pPr>
            </a:lstStyle>
            <a:p>
              <a:pPr algn="ctr" defTabSz="584835"/>
              <a:endParaRPr lang="zh-CN" altLang="en-US" sz="2305">
                <a:solidFill>
                  <a:prstClr val="white"/>
                </a:solidFill>
              </a:endParaRPr>
            </a:p>
          </p:txBody>
        </p:sp>
        <p:sp>
          <p:nvSpPr>
            <p:cNvPr id="10" name="矩形 9"/>
            <p:cNvSpPr/>
            <p:nvPr/>
          </p:nvSpPr>
          <p:spPr>
            <a:xfrm>
              <a:off x="4531423" y="4801292"/>
              <a:ext cx="877163" cy="369332"/>
            </a:xfrm>
            <a:prstGeom prst="rect">
              <a:avLst/>
            </a:prstGeom>
          </p:spPr>
          <p:txBody>
            <a:bodyPr wrap="none">
              <a:spAutoFit/>
            </a:bodyPr>
            <a:lstStyle>
              <a:defPPr>
                <a:defRPr lang="zh-CN"/>
              </a:defPPr>
              <a:lvl1pPr marL="0" algn="l" defTabSz="1170305" rtl="0" eaLnBrk="1" latinLnBrk="0" hangingPunct="1">
                <a:defRPr sz="2285" kern="1200">
                  <a:solidFill>
                    <a:schemeClr val="tx1"/>
                  </a:solidFill>
                  <a:latin typeface="+mn-lt"/>
                  <a:ea typeface="+mn-ea"/>
                  <a:cs typeface="+mn-cs"/>
                </a:defRPr>
              </a:lvl1pPr>
              <a:lvl2pPr marL="585470" algn="l" defTabSz="1170305" rtl="0" eaLnBrk="1" latinLnBrk="0" hangingPunct="1">
                <a:defRPr sz="2285" kern="1200">
                  <a:solidFill>
                    <a:schemeClr val="tx1"/>
                  </a:solidFill>
                  <a:latin typeface="+mn-lt"/>
                  <a:ea typeface="+mn-ea"/>
                  <a:cs typeface="+mn-cs"/>
                </a:defRPr>
              </a:lvl2pPr>
              <a:lvl3pPr marL="1170305" algn="l" defTabSz="1170305" rtl="0" eaLnBrk="1" latinLnBrk="0" hangingPunct="1">
                <a:defRPr sz="2285" kern="1200">
                  <a:solidFill>
                    <a:schemeClr val="tx1"/>
                  </a:solidFill>
                  <a:latin typeface="+mn-lt"/>
                  <a:ea typeface="+mn-ea"/>
                  <a:cs typeface="+mn-cs"/>
                </a:defRPr>
              </a:lvl3pPr>
              <a:lvl4pPr marL="1755775" algn="l" defTabSz="1170305" rtl="0" eaLnBrk="1" latinLnBrk="0" hangingPunct="1">
                <a:defRPr sz="2285" kern="1200">
                  <a:solidFill>
                    <a:schemeClr val="tx1"/>
                  </a:solidFill>
                  <a:latin typeface="+mn-lt"/>
                  <a:ea typeface="+mn-ea"/>
                  <a:cs typeface="+mn-cs"/>
                </a:defRPr>
              </a:lvl4pPr>
              <a:lvl5pPr marL="2340610" algn="l" defTabSz="1170305" rtl="0" eaLnBrk="1" latinLnBrk="0" hangingPunct="1">
                <a:defRPr sz="2285" kern="1200">
                  <a:solidFill>
                    <a:schemeClr val="tx1"/>
                  </a:solidFill>
                  <a:latin typeface="+mn-lt"/>
                  <a:ea typeface="+mn-ea"/>
                  <a:cs typeface="+mn-cs"/>
                </a:defRPr>
              </a:lvl5pPr>
              <a:lvl6pPr marL="2926080" algn="l" defTabSz="1170305" rtl="0" eaLnBrk="1" latinLnBrk="0" hangingPunct="1">
                <a:defRPr sz="2285" kern="1200">
                  <a:solidFill>
                    <a:schemeClr val="tx1"/>
                  </a:solidFill>
                  <a:latin typeface="+mn-lt"/>
                  <a:ea typeface="+mn-ea"/>
                  <a:cs typeface="+mn-cs"/>
                </a:defRPr>
              </a:lvl6pPr>
              <a:lvl7pPr marL="3510915" algn="l" defTabSz="1170305" rtl="0" eaLnBrk="1" latinLnBrk="0" hangingPunct="1">
                <a:defRPr sz="2285" kern="1200">
                  <a:solidFill>
                    <a:schemeClr val="tx1"/>
                  </a:solidFill>
                  <a:latin typeface="+mn-lt"/>
                  <a:ea typeface="+mn-ea"/>
                  <a:cs typeface="+mn-cs"/>
                </a:defRPr>
              </a:lvl7pPr>
              <a:lvl8pPr marL="4096385" algn="l" defTabSz="1170305" rtl="0" eaLnBrk="1" latinLnBrk="0" hangingPunct="1">
                <a:defRPr sz="2285" kern="1200">
                  <a:solidFill>
                    <a:schemeClr val="tx1"/>
                  </a:solidFill>
                  <a:latin typeface="+mn-lt"/>
                  <a:ea typeface="+mn-ea"/>
                  <a:cs typeface="+mn-cs"/>
                </a:defRPr>
              </a:lvl8pPr>
              <a:lvl9pPr marL="4681220" algn="l" defTabSz="1170305" rtl="0" eaLnBrk="1" latinLnBrk="0" hangingPunct="1">
                <a:defRPr sz="2285" kern="1200">
                  <a:solidFill>
                    <a:schemeClr val="tx1"/>
                  </a:solidFill>
                  <a:latin typeface="+mn-lt"/>
                  <a:ea typeface="+mn-ea"/>
                  <a:cs typeface="+mn-cs"/>
                </a:defRPr>
              </a:lvl9pPr>
            </a:lstStyle>
            <a:p>
              <a:pPr algn="ctr" defTabSz="584835"/>
              <a:r>
                <a:rPr lang="zh-CN" altLang="en-US" sz="1800" b="1" dirty="0" smtClean="0">
                  <a:solidFill>
                    <a:prstClr val="white"/>
                  </a:solidFill>
                  <a:cs typeface="Times New Roman" panose="02020603050405020304" pitchFamily="18" charset="0"/>
                </a:rPr>
                <a:t>仇旭东</a:t>
              </a:r>
              <a:endParaRPr lang="en-US" altLang="zh-CN" sz="1400" b="1" dirty="0">
                <a:solidFill>
                  <a:prstClr val="white"/>
                </a:solidFill>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927163100"/>
  <p:tag name="MH_LIBRARY" val="CONTENTS"/>
  <p:tag name="MH_AUTOCOLOR" val="TRUE"/>
  <p:tag name="MH_TYPE" val="CONTENTS"/>
  <p:tag name="ID" val="545267"/>
</p:tagLst>
</file>

<file path=ppt/tags/tag2.xml><?xml version="1.0" encoding="utf-8"?>
<p:tagLst xmlns:a="http://schemas.openxmlformats.org/drawingml/2006/main" xmlns:r="http://schemas.openxmlformats.org/officeDocument/2006/relationships" xmlns:p="http://schemas.openxmlformats.org/presentationml/2006/main">
  <p:tag name="MH" val="20160927163100"/>
  <p:tag name="MH_LIBRARY" val="CONTENTS"/>
  <p:tag name="MH_AUTOCOLOR" val="TRUE"/>
  <p:tag name="MH_TYPE" val="CONTENTS"/>
  <p:tag name="ID" val="545267"/>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6113</Words>
  <Application>Microsoft Office PowerPoint</Application>
  <PresentationFormat>全屏显示(4:3)</PresentationFormat>
  <Paragraphs>1033</Paragraphs>
  <Slides>85</Slides>
  <Notes>23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87" baseType="lpstr">
      <vt:lpstr>Office Theme</vt:lpstr>
      <vt:lpstr>MtbGraph.Document.16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佰钧成技术</dc:title>
  <dc:creator>微软用户</dc:creator>
  <cp:lastModifiedBy>Windows 用户</cp:lastModifiedBy>
  <cp:revision>1608</cp:revision>
  <dcterms:created xsi:type="dcterms:W3CDTF">2010-11-24T02:46:00Z</dcterms:created>
  <dcterms:modified xsi:type="dcterms:W3CDTF">2018-11-16T05:55:58Z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